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34559" autoAdjust="0"/>
    <p:restoredTop sz="86323" autoAdjust="0"/>
  </p:normalViewPr>
  <p:slideViewPr>
    <p:cSldViewPr>
      <p:cViewPr varScale="1">
        <p:scale>
          <a:sx n="71" d="100"/>
          <a:sy n="71" d="100"/>
        </p:scale>
        <p:origin x="-1120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2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2838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EA7A40-4EF0-4DDE-8220-57363CEC5E2A}" type="datetimeFigureOut">
              <a:rPr lang="es-MX" smtClean="0"/>
              <a:t>06/02/12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220132-DDC2-48F0-A812-21074EC4BB0C}" type="slidenum">
              <a:rPr lang="es-MX" smtClean="0"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587259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220132-DDC2-48F0-A812-21074EC4BB0C}" type="slidenum">
              <a:rPr lang="es-MX" smtClean="0"/>
              <a:t>6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061465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Título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cxnSp>
        <p:nvCxnSpPr>
          <p:cNvPr id="8" name="7 Conector recto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12 Conector recto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13 Elipse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1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91B07-BF2C-486A-A1FB-08750D4C9A8C}" type="datetimeFigureOut">
              <a:rPr lang="es-MX" smtClean="0"/>
              <a:t>06/02/12</a:t>
            </a:fld>
            <a:endParaRPr lang="es-MX"/>
          </a:p>
        </p:txBody>
      </p:sp>
      <p:sp>
        <p:nvSpPr>
          <p:cNvPr id="16" name="15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F41E9B-3140-45D9-B837-234B336ED188}" type="slidenum">
              <a:rPr lang="es-MX" smtClean="0"/>
              <a:t>‹Nr.›</a:t>
            </a:fld>
            <a:endParaRPr lang="es-MX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MX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Marcador de contenido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9191B07-BF2C-486A-A1FB-08750D4C9A8C}" type="datetimeFigureOut">
              <a:rPr lang="es-MX" smtClean="0"/>
              <a:t>06/02/12</a:t>
            </a:fld>
            <a:endParaRPr lang="es-MX"/>
          </a:p>
        </p:txBody>
      </p:sp>
      <p:sp>
        <p:nvSpPr>
          <p:cNvPr id="15" name="14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E2F41E9B-3140-45D9-B837-234B336ED188}" type="slidenum">
              <a:rPr lang="es-MX" smtClean="0"/>
              <a:t>‹Nr.›</a:t>
            </a:fld>
            <a:endParaRPr lang="es-MX"/>
          </a:p>
        </p:txBody>
      </p:sp>
      <p:sp>
        <p:nvSpPr>
          <p:cNvPr id="16" name="15 Marcador de pie de página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17" name="16 Título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91B07-BF2C-486A-A1FB-08750D4C9A8C}" type="datetimeFigureOut">
              <a:rPr lang="es-MX" smtClean="0"/>
              <a:t>06/02/12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41E9B-3140-45D9-B837-234B336ED188}" type="slidenum">
              <a:rPr lang="es-MX" smtClean="0"/>
              <a:t>‹Nr.›</a:t>
            </a:fld>
            <a:endParaRPr lang="es-MX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cxnSp>
        <p:nvCxnSpPr>
          <p:cNvPr id="7" name="6 Conector recto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91B07-BF2C-486A-A1FB-08750D4C9A8C}" type="datetimeFigureOut">
              <a:rPr lang="es-MX" smtClean="0"/>
              <a:t>06/02/12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41E9B-3140-45D9-B837-234B336ED188}" type="slidenum">
              <a:rPr lang="es-MX" smtClean="0"/>
              <a:t>‹Nr.›</a:t>
            </a:fld>
            <a:endParaRPr lang="es-MX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41E9B-3140-45D9-B837-234B336ED188}" type="slidenum">
              <a:rPr lang="es-MX" smtClean="0"/>
              <a:t>‹Nr.›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91B07-BF2C-486A-A1FB-08750D4C9A8C}" type="datetimeFigureOut">
              <a:rPr lang="es-MX" smtClean="0"/>
              <a:t>06/02/12</a:t>
            </a:fld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32" name="31 Marcador de contenido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34" name="33 Marcador de contenido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cxnSp>
        <p:nvCxnSpPr>
          <p:cNvPr id="10" name="9 Conector recto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16 Conector recto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91B07-BF2C-486A-A1FB-08750D4C9A8C}" type="datetimeFigureOut">
              <a:rPr lang="es-MX" smtClean="0"/>
              <a:t>06/02/12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41E9B-3140-45D9-B837-234B336ED188}" type="slidenum">
              <a:rPr lang="es-MX" smtClean="0"/>
              <a:t>‹Nr.›</a:t>
            </a:fld>
            <a:endParaRPr lang="es-MX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91B07-BF2C-486A-A1FB-08750D4C9A8C}" type="datetimeFigureOut">
              <a:rPr lang="es-MX" smtClean="0"/>
              <a:t>06/02/12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41E9B-3140-45D9-B837-234B336ED188}" type="slidenum">
              <a:rPr lang="es-MX" smtClean="0"/>
              <a:t>‹Nr.›</a:t>
            </a:fld>
            <a:endParaRPr lang="es-MX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28 Marcador de contenido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31" name="30 Título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fecha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9191B07-BF2C-486A-A1FB-08750D4C9A8C}" type="datetimeFigureOut">
              <a:rPr lang="es-MX" smtClean="0"/>
              <a:t>06/02/12</a:t>
            </a:fld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2F41E9B-3140-45D9-B837-234B336ED188}" type="slidenum">
              <a:rPr lang="es-MX" smtClean="0"/>
              <a:t>‹Nr.›</a:t>
            </a:fld>
            <a:endParaRPr lang="es-MX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s-MX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8" name="7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91B07-BF2C-486A-A1FB-08750D4C9A8C}" type="datetimeFigureOut">
              <a:rPr lang="es-MX" smtClean="0"/>
              <a:t>06/02/12</a:t>
            </a:fld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F41E9B-3140-45D9-B837-234B336ED188}" type="slidenum">
              <a:rPr lang="es-MX" smtClean="0"/>
              <a:t>‹Nr.›</a:t>
            </a:fld>
            <a:endParaRPr lang="es-MX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MX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91B07-BF2C-486A-A1FB-08750D4C9A8C}" type="datetimeFigureOut">
              <a:rPr lang="es-MX" smtClean="0"/>
              <a:t>06/02/12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41E9B-3140-45D9-B837-234B336ED188}" type="slidenum">
              <a:rPr lang="es-MX" smtClean="0"/>
              <a:t>‹Nr.›</a:t>
            </a:fld>
            <a:endParaRPr lang="es-MX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91B07-BF2C-486A-A1FB-08750D4C9A8C}" type="datetimeFigureOut">
              <a:rPr lang="es-MX" smtClean="0"/>
              <a:t>06/02/12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41E9B-3140-45D9-B837-234B336ED188}" type="slidenum">
              <a:rPr lang="es-MX" smtClean="0"/>
              <a:t>‹Nr.›</a:t>
            </a:fld>
            <a:endParaRPr lang="es-MX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Marcador de texto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24" name="23 Marcador de fecha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C9191B07-BF2C-486A-A1FB-08750D4C9A8C}" type="datetimeFigureOut">
              <a:rPr lang="es-MX" smtClean="0"/>
              <a:t>06/02/12</a:t>
            </a:fld>
            <a:endParaRPr lang="es-MX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s-MX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E2F41E9B-3140-45D9-B837-234B336ED188}" type="slidenum">
              <a:rPr lang="es-MX" smtClean="0"/>
              <a:t>‹Nr.›</a:t>
            </a:fld>
            <a:endParaRPr lang="es-MX"/>
          </a:p>
        </p:txBody>
      </p:sp>
      <p:sp>
        <p:nvSpPr>
          <p:cNvPr id="5" name="4 Marcador de título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467544" y="1124744"/>
            <a:ext cx="8229600" cy="3384376"/>
          </a:xfrm>
        </p:spPr>
        <p:txBody>
          <a:bodyPr anchor="ctr">
            <a:normAutofit/>
          </a:bodyPr>
          <a:lstStyle/>
          <a:p>
            <a:pPr algn="ctr"/>
            <a:r>
              <a:rPr lang="es-MX" dirty="0" smtClean="0">
                <a:solidFill>
                  <a:srgbClr val="92D050"/>
                </a:solidFill>
                <a:latin typeface="Andalus" pitchFamily="18" charset="-78"/>
                <a:cs typeface="Andalus" pitchFamily="18" charset="-78"/>
              </a:rPr>
              <a:t>La aportación funcionalista de Durkheim AL Diagnóstico social POSITIVO</a:t>
            </a:r>
            <a:endParaRPr lang="es-MX" dirty="0">
              <a:solidFill>
                <a:srgbClr val="92D050"/>
              </a:solidFill>
              <a:latin typeface="Andalus" pitchFamily="18" charset="-78"/>
              <a:cs typeface="Andalus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23345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755576" y="188640"/>
            <a:ext cx="4752528" cy="5616624"/>
          </a:xfrm>
        </p:spPr>
        <p:txBody>
          <a:bodyPr>
            <a:normAutofit/>
          </a:bodyPr>
          <a:lstStyle/>
          <a:p>
            <a:r>
              <a:rPr lang="es-MX" sz="2000" dirty="0" smtClean="0">
                <a:solidFill>
                  <a:schemeClr val="bg2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Durkheim crea “La división de trabajo social” en donde declara que cada hombre tiene una función especifica en la sociedad. Y ve en la lucha de clases  una posibilidad de un orden social, en donde se superan estos conflictos por medio de  la solidaridad que esta basada en reglas.</a:t>
            </a:r>
          </a:p>
          <a:p>
            <a:endParaRPr lang="es-MX" sz="2400" dirty="0">
              <a:solidFill>
                <a:schemeClr val="bg2">
                  <a:lumMod val="75000"/>
                </a:schemeClr>
              </a:solidFill>
              <a:latin typeface="Andalus" pitchFamily="18" charset="-78"/>
              <a:cs typeface="Andalus" pitchFamily="18" charset="-78"/>
            </a:endParaRPr>
          </a:p>
          <a:p>
            <a:r>
              <a:rPr lang="es-MX" sz="2000" dirty="0" smtClean="0">
                <a:solidFill>
                  <a:schemeClr val="bg2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La sociología de Durkheim es rigurosamente positivista donde hay una estructura-funcional y el análisis de esta misma provoca ver el fondo de la realidad social, basándose en la “salud social” para llegar a ser un “tipo normal”</a:t>
            </a:r>
          </a:p>
          <a:p>
            <a:endParaRPr lang="es-MX" sz="2000" dirty="0">
              <a:latin typeface="Andalus" pitchFamily="18" charset="-78"/>
              <a:cs typeface="Andalus" pitchFamily="18" charset="-78"/>
            </a:endParaRPr>
          </a:p>
          <a:p>
            <a:pPr marL="0" indent="0">
              <a:buNone/>
            </a:pPr>
            <a:endParaRPr lang="es-MX" dirty="0" smtClean="0"/>
          </a:p>
          <a:p>
            <a:endParaRPr lang="es-MX" dirty="0" smtClean="0"/>
          </a:p>
          <a:p>
            <a:endParaRPr lang="es-MX" dirty="0" smtClean="0"/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589962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43608" y="764704"/>
            <a:ext cx="7283152" cy="5259287"/>
          </a:xfrm>
        </p:spPr>
        <p:txBody>
          <a:bodyPr>
            <a:normAutofit fontScale="92500" lnSpcReduction="10000"/>
          </a:bodyPr>
          <a:lstStyle/>
          <a:p>
            <a:r>
              <a:rPr lang="es-MX" dirty="0" smtClean="0">
                <a:solidFill>
                  <a:schemeClr val="bg2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Pero un hecho social es normal solo para un determinado tipo social, pues el desarrollo o evolución se mide por fases o tipo de desarrollo.</a:t>
            </a:r>
          </a:p>
          <a:p>
            <a:r>
              <a:rPr lang="es-MX" dirty="0" smtClean="0">
                <a:solidFill>
                  <a:schemeClr val="bg2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Durkheim postula en el prefacio 2 “de la división del trabajo” que la profesión es la meta del desarrollo humano individual y que la educación provoca la moralidad y que solo lo logran los positivistas. Llegando estas ideologías a escuelas publicas.</a:t>
            </a:r>
          </a:p>
          <a:p>
            <a:r>
              <a:rPr lang="es-MX" dirty="0" smtClean="0">
                <a:solidFill>
                  <a:schemeClr val="bg2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Durkheim hace una investigación a la estructura social con limites definidos para poder clasificar a las sociedades en tipos estructurales, cuyos modelos constituían estructuras anatómicos - fisiológicas. Pero la limitación espacio-temporal del </a:t>
            </a:r>
            <a:r>
              <a:rPr lang="es-MX" dirty="0" err="1" smtClean="0">
                <a:solidFill>
                  <a:schemeClr val="bg2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sist</a:t>
            </a:r>
            <a:r>
              <a:rPr lang="es-MX" dirty="0" smtClean="0">
                <a:solidFill>
                  <a:schemeClr val="bg2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. Biológico decide una diversa ordenación explicativa. La  estructura anatómica decide las funciones fisiológicas.</a:t>
            </a:r>
            <a:endParaRPr lang="es-MX" dirty="0">
              <a:solidFill>
                <a:schemeClr val="bg2">
                  <a:lumMod val="75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15265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Marcador de contenido"/>
          <p:cNvSpPr>
            <a:spLocks noGrp="1"/>
          </p:cNvSpPr>
          <p:nvPr>
            <p:ph sz="half" idx="1"/>
          </p:nvPr>
        </p:nvSpPr>
        <p:spPr>
          <a:xfrm>
            <a:off x="611560" y="548680"/>
            <a:ext cx="4464496" cy="2376264"/>
          </a:xfrm>
        </p:spPr>
        <p:txBody>
          <a:bodyPr>
            <a:normAutofit/>
          </a:bodyPr>
          <a:lstStyle/>
          <a:p>
            <a:r>
              <a:rPr lang="es-MX" sz="2400" dirty="0" smtClean="0">
                <a:solidFill>
                  <a:schemeClr val="bg2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El origen de un proceso social, se buscara en la constitución del medio social interno, pues de ellos dependen los hechos generales de la vida social.</a:t>
            </a:r>
            <a:endParaRPr lang="es-MX" sz="2400" dirty="0">
              <a:solidFill>
                <a:schemeClr val="bg2">
                  <a:lumMod val="75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9086470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11560" y="404664"/>
            <a:ext cx="8075240" cy="5691335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s-MX" sz="2000" dirty="0" smtClean="0">
                <a:solidFill>
                  <a:schemeClr val="bg2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La estructura se define como forma de organización, exigiendo formación que satisface las necesidades para la adaptación al medio.</a:t>
            </a:r>
          </a:p>
          <a:p>
            <a:pPr>
              <a:buFont typeface="Wingdings" pitchFamily="2" charset="2"/>
              <a:buChar char="Ø"/>
            </a:pPr>
            <a:r>
              <a:rPr lang="es-MX" sz="2000" dirty="0" smtClean="0">
                <a:solidFill>
                  <a:schemeClr val="bg2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Función expresa la relación de correspondencia que existe entre movimientos y necesidades del organismo y estriba en la duración de su aportación buscando un fin social.</a:t>
            </a:r>
          </a:p>
          <a:p>
            <a:pPr>
              <a:buFont typeface="Wingdings" pitchFamily="2" charset="2"/>
              <a:buChar char="Ø"/>
            </a:pPr>
            <a:r>
              <a:rPr lang="es-MX" sz="2000" dirty="0" smtClean="0">
                <a:solidFill>
                  <a:schemeClr val="bg2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El fenómeno social para explicarlo es necesario buscar separadamente la causa eficiente que lo  produce como su función.</a:t>
            </a:r>
          </a:p>
          <a:p>
            <a:pPr>
              <a:buFont typeface="Wingdings" pitchFamily="2" charset="2"/>
              <a:buChar char="Ø"/>
            </a:pPr>
            <a:r>
              <a:rPr lang="es-MX" sz="2000" dirty="0" smtClean="0">
                <a:solidFill>
                  <a:schemeClr val="bg2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La estabilidad estructural es el criterio que establece la funcionalidad positiva o negativa de un hecho de funcionamiento; funcionalidad o disfuncionalidad.</a:t>
            </a:r>
          </a:p>
          <a:p>
            <a:pPr>
              <a:buFont typeface="Wingdings" pitchFamily="2" charset="2"/>
              <a:buChar char="Ø"/>
            </a:pPr>
            <a:r>
              <a:rPr lang="es-MX" sz="2000" dirty="0" smtClean="0">
                <a:solidFill>
                  <a:schemeClr val="bg2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Los fenómenos  sociológicos y biológicos son susceptibles aun permaneciendo esencialmente idénticos.</a:t>
            </a:r>
          </a:p>
          <a:p>
            <a:pPr>
              <a:buFont typeface="Wingdings" pitchFamily="2" charset="2"/>
              <a:buChar char="Ø"/>
            </a:pPr>
            <a:r>
              <a:rPr lang="es-MX" sz="2000" dirty="0" smtClean="0">
                <a:solidFill>
                  <a:schemeClr val="bg2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Normalidad significa contribución positiva, el tipo normal se confunde con el tipo medio y que toda separación corresponde a este modelo es un fenómeno  mórbido.</a:t>
            </a:r>
          </a:p>
        </p:txBody>
      </p:sp>
    </p:spTree>
    <p:extLst>
      <p:ext uri="{BB962C8B-B14F-4D97-AF65-F5344CB8AC3E}">
        <p14:creationId xmlns:p14="http://schemas.microsoft.com/office/powerpoint/2010/main" val="2480036032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457200" y="476672"/>
            <a:ext cx="4546848" cy="5619328"/>
          </a:xfrm>
        </p:spPr>
        <p:txBody>
          <a:bodyPr>
            <a:normAutofit/>
          </a:bodyPr>
          <a:lstStyle/>
          <a:p>
            <a:r>
              <a:rPr lang="es-MX" sz="2000" dirty="0" smtClean="0">
                <a:solidFill>
                  <a:schemeClr val="bg2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Una vez que se distinguen especies sociales se puede encontrar la forma general que presenta un fenómeno en ese espacio determinado.</a:t>
            </a:r>
          </a:p>
          <a:p>
            <a:r>
              <a:rPr lang="es-MX" sz="2000" dirty="0" smtClean="0">
                <a:solidFill>
                  <a:schemeClr val="bg2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La duración de un sistema social depende de si la estructura sufrió un cambio respecto a la estructura antigua. La estructura decide el funcionamiento y su estabilidad, así  la duración social también dependerá de la normalidad o funcionalidad de un tipo social, si es positiva o disfuncional,  de esto dependerá  la duración  y se evaluara con el tiempo</a:t>
            </a:r>
            <a:endParaRPr lang="es-MX" sz="2000" dirty="0">
              <a:solidFill>
                <a:schemeClr val="bg2">
                  <a:lumMod val="75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45804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Papel">
  <a:themeElements>
    <a:clrScheme name="Papel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l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Papel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84</TotalTime>
  <Words>475</Words>
  <Application>Microsoft Macintosh PowerPoint</Application>
  <PresentationFormat>Presentación en pantalla (4:3)</PresentationFormat>
  <Paragraphs>20</Paragraphs>
  <Slides>6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7" baseType="lpstr">
      <vt:lpstr>Papel</vt:lpstr>
      <vt:lpstr>La aportación funcionalista de Durkheim AL Diagnóstico social POSITIVO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aportación funcionalista de Durkheim AL Diagnóstico social POSITIVO</dc:title>
  <dc:creator>Jatzume</dc:creator>
  <cp:lastModifiedBy>Octavio Islas</cp:lastModifiedBy>
  <cp:revision>11</cp:revision>
  <dcterms:created xsi:type="dcterms:W3CDTF">2012-01-14T18:49:23Z</dcterms:created>
  <dcterms:modified xsi:type="dcterms:W3CDTF">2012-02-06T16:41:36Z</dcterms:modified>
</cp:coreProperties>
</file>