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340" r:id="rId3"/>
    <p:sldId id="334" r:id="rId4"/>
    <p:sldId id="337" r:id="rId5"/>
    <p:sldId id="333" r:id="rId6"/>
    <p:sldId id="328" r:id="rId7"/>
    <p:sldId id="329" r:id="rId8"/>
    <p:sldId id="330" r:id="rId9"/>
    <p:sldId id="338" r:id="rId10"/>
    <p:sldId id="341" r:id="rId11"/>
    <p:sldId id="350" r:id="rId12"/>
    <p:sldId id="345" r:id="rId13"/>
    <p:sldId id="342" r:id="rId14"/>
    <p:sldId id="343" r:id="rId15"/>
    <p:sldId id="346" r:id="rId16"/>
    <p:sldId id="344" r:id="rId17"/>
    <p:sldId id="347" r:id="rId18"/>
    <p:sldId id="348" r:id="rId19"/>
    <p:sldId id="349" r:id="rId20"/>
    <p:sldId id="351" r:id="rId21"/>
    <p:sldId id="353" r:id="rId22"/>
    <p:sldId id="354" r:id="rId23"/>
    <p:sldId id="335" r:id="rId24"/>
    <p:sldId id="356" r:id="rId25"/>
    <p:sldId id="357" r:id="rId26"/>
    <p:sldId id="265" r:id="rId27"/>
    <p:sldId id="355" r:id="rId28"/>
    <p:sldId id="352" r:id="rId29"/>
    <p:sldId id="264" r:id="rId30"/>
    <p:sldId id="266" r:id="rId31"/>
    <p:sldId id="277" r:id="rId32"/>
    <p:sldId id="278" r:id="rId33"/>
    <p:sldId id="279" r:id="rId34"/>
    <p:sldId id="281" r:id="rId35"/>
    <p:sldId id="286" r:id="rId36"/>
    <p:sldId id="289" r:id="rId37"/>
    <p:sldId id="273" r:id="rId38"/>
    <p:sldId id="274" r:id="rId39"/>
    <p:sldId id="275" r:id="rId40"/>
    <p:sldId id="332" r:id="rId41"/>
    <p:sldId id="358" r:id="rId4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54C7F4C3-451B-47FA-A35B-DB7CF81BC39B}">
          <p14:sldIdLst>
            <p14:sldId id="256"/>
            <p14:sldId id="340"/>
            <p14:sldId id="334"/>
            <p14:sldId id="337"/>
            <p14:sldId id="333"/>
            <p14:sldId id="328"/>
            <p14:sldId id="329"/>
            <p14:sldId id="330"/>
            <p14:sldId id="338"/>
            <p14:sldId id="341"/>
            <p14:sldId id="350"/>
            <p14:sldId id="345"/>
            <p14:sldId id="342"/>
            <p14:sldId id="343"/>
            <p14:sldId id="346"/>
            <p14:sldId id="344"/>
            <p14:sldId id="347"/>
            <p14:sldId id="348"/>
            <p14:sldId id="349"/>
            <p14:sldId id="351"/>
            <p14:sldId id="353"/>
            <p14:sldId id="354"/>
            <p14:sldId id="335"/>
            <p14:sldId id="356"/>
            <p14:sldId id="357"/>
            <p14:sldId id="265"/>
            <p14:sldId id="355"/>
            <p14:sldId id="352"/>
            <p14:sldId id="264"/>
            <p14:sldId id="266"/>
            <p14:sldId id="277"/>
            <p14:sldId id="278"/>
            <p14:sldId id="279"/>
            <p14:sldId id="281"/>
            <p14:sldId id="286"/>
            <p14:sldId id="289"/>
            <p14:sldId id="273"/>
            <p14:sldId id="274"/>
            <p14:sldId id="275"/>
            <p14:sldId id="332"/>
            <p14:sldId id="35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299"/>
    <a:srgbClr val="D10505"/>
    <a:srgbClr val="009A46"/>
    <a:srgbClr val="FF0000"/>
    <a:srgbClr val="FF0066"/>
    <a:srgbClr val="15FB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7" autoAdjust="0"/>
    <p:restoredTop sz="94574" autoAdjust="0"/>
  </p:normalViewPr>
  <p:slideViewPr>
    <p:cSldViewPr>
      <p:cViewPr>
        <p:scale>
          <a:sx n="76" d="100"/>
          <a:sy n="76" d="100"/>
        </p:scale>
        <p:origin x="-888" y="-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679B00-4820-45CD-A1B0-00704DF946C4}" type="doc">
      <dgm:prSet loTypeId="urn:microsoft.com/office/officeart/2005/8/layout/default#1" loCatId="list" qsTypeId="urn:microsoft.com/office/officeart/2005/8/quickstyle/3d7" qsCatId="3D" csTypeId="urn:microsoft.com/office/officeart/2005/8/colors/colorful4" csCatId="colorful" phldr="1"/>
      <dgm:spPr/>
      <dgm:t>
        <a:bodyPr/>
        <a:lstStyle/>
        <a:p>
          <a:endParaRPr lang="es-MX"/>
        </a:p>
      </dgm:t>
    </dgm:pt>
    <dgm:pt modelId="{E197E746-6D5A-4DD4-8D93-A11D2D3E76EC}">
      <dgm:prSet phldrT="[Texto]" custT="1"/>
      <dgm:spPr/>
      <dgm:t>
        <a:bodyPr/>
        <a:lstStyle/>
        <a:p>
          <a:r>
            <a:rPr lang="es-MX" sz="2000" b="1" dirty="0" smtClean="0"/>
            <a:t>Suceso</a:t>
          </a:r>
        </a:p>
        <a:p>
          <a:r>
            <a:rPr lang="es-MX" sz="1600" b="1" dirty="0" smtClean="0"/>
            <a:t>Nivel 2</a:t>
          </a:r>
        </a:p>
        <a:p>
          <a:r>
            <a:rPr lang="es-MX" sz="1400" dirty="0" smtClean="0"/>
            <a:t>Potencialmente genera un grave impacto en el negocio, pero no es de gran atención o de disminución de la credibilidad de la audiencia.</a:t>
          </a:r>
          <a:endParaRPr lang="es-MX" sz="1400" dirty="0"/>
        </a:p>
      </dgm:t>
    </dgm:pt>
    <dgm:pt modelId="{2BCD0EBB-441C-4782-8F0F-8706B2F6CA6E}" type="parTrans" cxnId="{0C0FC16A-E7EC-401C-9377-3B717D70389D}">
      <dgm:prSet/>
      <dgm:spPr/>
      <dgm:t>
        <a:bodyPr/>
        <a:lstStyle/>
        <a:p>
          <a:endParaRPr lang="es-MX"/>
        </a:p>
      </dgm:t>
    </dgm:pt>
    <dgm:pt modelId="{4C39683D-B0FB-4F27-B892-D631D17C8C2A}" type="sibTrans" cxnId="{0C0FC16A-E7EC-401C-9377-3B717D70389D}">
      <dgm:prSet/>
      <dgm:spPr/>
      <dgm:t>
        <a:bodyPr/>
        <a:lstStyle/>
        <a:p>
          <a:endParaRPr lang="es-MX"/>
        </a:p>
      </dgm:t>
    </dgm:pt>
    <dgm:pt modelId="{D1A8B8DB-BC9F-4CC5-840E-F9754FEEC14A}">
      <dgm:prSet phldrT="[Texto]" custT="1"/>
      <dgm:spPr/>
      <dgm:t>
        <a:bodyPr/>
        <a:lstStyle/>
        <a:p>
          <a:r>
            <a:rPr lang="es-MX" sz="2000" b="1" dirty="0" smtClean="0"/>
            <a:t>Crisis</a:t>
          </a:r>
        </a:p>
        <a:p>
          <a:r>
            <a:rPr lang="es-MX" sz="1600" b="1" dirty="0" smtClean="0"/>
            <a:t>Nivel 3</a:t>
          </a:r>
        </a:p>
        <a:p>
          <a:r>
            <a:rPr lang="es-MX" sz="1400" dirty="0" smtClean="0"/>
            <a:t>Importante impacto en la gravedad del negocio y en el ámbito de atención con implicaciones a nivel regional o global.</a:t>
          </a:r>
          <a:endParaRPr lang="es-MX" sz="1400" dirty="0"/>
        </a:p>
      </dgm:t>
    </dgm:pt>
    <dgm:pt modelId="{7FDA0C14-A942-4E62-A52A-FAEDD5AF5850}" type="parTrans" cxnId="{DBAC04C3-A5C7-46E1-B5D7-053666D549A5}">
      <dgm:prSet/>
      <dgm:spPr/>
      <dgm:t>
        <a:bodyPr/>
        <a:lstStyle/>
        <a:p>
          <a:endParaRPr lang="es-MX"/>
        </a:p>
      </dgm:t>
    </dgm:pt>
    <dgm:pt modelId="{1CE9C662-683E-4F59-A0CD-9475722DBE1D}" type="sibTrans" cxnId="{DBAC04C3-A5C7-46E1-B5D7-053666D549A5}">
      <dgm:prSet/>
      <dgm:spPr/>
      <dgm:t>
        <a:bodyPr/>
        <a:lstStyle/>
        <a:p>
          <a:endParaRPr lang="es-MX"/>
        </a:p>
      </dgm:t>
    </dgm:pt>
    <dgm:pt modelId="{EB702912-BD6A-4DFB-BC0A-6516D9404909}">
      <dgm:prSet phldrT="[Texto]" custT="1"/>
      <dgm:spPr/>
      <dgm:t>
        <a:bodyPr/>
        <a:lstStyle/>
        <a:p>
          <a:r>
            <a:rPr lang="es-MX" sz="2400" b="1" dirty="0" smtClean="0"/>
            <a:t>Evento</a:t>
          </a:r>
        </a:p>
        <a:p>
          <a:r>
            <a:rPr lang="es-MX" sz="1800" b="1" dirty="0" smtClean="0"/>
            <a:t>Nivel 1</a:t>
          </a:r>
        </a:p>
        <a:p>
          <a:r>
            <a:rPr lang="es-MX" sz="1400" dirty="0" smtClean="0"/>
            <a:t>En menor escala, localizar el problema el cual no es creíble o no tiene un gran número de seguidores.</a:t>
          </a:r>
          <a:endParaRPr lang="es-MX" sz="1400" dirty="0"/>
        </a:p>
      </dgm:t>
    </dgm:pt>
    <dgm:pt modelId="{2A4AA298-DFE1-486F-963A-A2B56FEEEEA1}" type="parTrans" cxnId="{E56C34A5-D8A8-4861-ACC3-4D8BB573386C}">
      <dgm:prSet/>
      <dgm:spPr/>
      <dgm:t>
        <a:bodyPr/>
        <a:lstStyle/>
        <a:p>
          <a:endParaRPr lang="es-MX"/>
        </a:p>
      </dgm:t>
    </dgm:pt>
    <dgm:pt modelId="{113B8950-A639-483A-AFB9-1652E0AE8DFD}" type="sibTrans" cxnId="{E56C34A5-D8A8-4861-ACC3-4D8BB573386C}">
      <dgm:prSet/>
      <dgm:spPr/>
      <dgm:t>
        <a:bodyPr/>
        <a:lstStyle/>
        <a:p>
          <a:endParaRPr lang="es-MX"/>
        </a:p>
      </dgm:t>
    </dgm:pt>
    <dgm:pt modelId="{829BFDDE-0FD5-4905-A2D8-B910CACF7273}">
      <dgm:prSet phldrT="[Texto]" custT="1"/>
      <dgm:spPr/>
      <dgm:t>
        <a:bodyPr/>
        <a:lstStyle/>
        <a:p>
          <a:r>
            <a:rPr lang="es-MX" sz="2000" b="1" dirty="0" smtClean="0"/>
            <a:t>Suceso</a:t>
          </a:r>
        </a:p>
        <a:p>
          <a:r>
            <a:rPr lang="es-MX" sz="1600" b="1" dirty="0" smtClean="0"/>
            <a:t>Nivel 2</a:t>
          </a:r>
        </a:p>
        <a:p>
          <a:r>
            <a:rPr lang="es-MX" sz="1400" dirty="0" smtClean="0"/>
            <a:t>No tiene un impacto potencial importante pero atrae la atención o los intereses de fuentes influyentes externas.</a:t>
          </a:r>
          <a:endParaRPr lang="es-MX" sz="1400" dirty="0"/>
        </a:p>
      </dgm:t>
    </dgm:pt>
    <dgm:pt modelId="{1CD989AF-5E22-4A5E-9164-C36EA61B6EEB}" type="parTrans" cxnId="{F1E0871C-3CD9-4A58-AA67-EF7F9E4D489D}">
      <dgm:prSet/>
      <dgm:spPr/>
      <dgm:t>
        <a:bodyPr/>
        <a:lstStyle/>
        <a:p>
          <a:endParaRPr lang="es-MX"/>
        </a:p>
      </dgm:t>
    </dgm:pt>
    <dgm:pt modelId="{C8FDC621-26C7-4830-A89B-0DE27E9F256A}" type="sibTrans" cxnId="{F1E0871C-3CD9-4A58-AA67-EF7F9E4D489D}">
      <dgm:prSet/>
      <dgm:spPr/>
      <dgm:t>
        <a:bodyPr/>
        <a:lstStyle/>
        <a:p>
          <a:endParaRPr lang="es-MX"/>
        </a:p>
      </dgm:t>
    </dgm:pt>
    <dgm:pt modelId="{8D31CB7D-EF3E-4B76-BE4F-60C11D69B443}" type="pres">
      <dgm:prSet presAssocID="{9A679B00-4820-45CD-A1B0-00704DF946C4}" presName="diagram" presStyleCnt="0">
        <dgm:presLayoutVars>
          <dgm:dir/>
          <dgm:resizeHandles val="exact"/>
        </dgm:presLayoutVars>
      </dgm:prSet>
      <dgm:spPr/>
      <dgm:t>
        <a:bodyPr/>
        <a:lstStyle/>
        <a:p>
          <a:endParaRPr lang="es-MX"/>
        </a:p>
      </dgm:t>
    </dgm:pt>
    <dgm:pt modelId="{C33DF65D-1891-493F-A909-A0C50F2FD549}" type="pres">
      <dgm:prSet presAssocID="{E197E746-6D5A-4DD4-8D93-A11D2D3E76EC}" presName="node" presStyleLbl="node1" presStyleIdx="0" presStyleCnt="4" custLinFactNeighborX="-26" custLinFactNeighborY="-91">
        <dgm:presLayoutVars>
          <dgm:bulletEnabled val="1"/>
        </dgm:presLayoutVars>
      </dgm:prSet>
      <dgm:spPr/>
      <dgm:t>
        <a:bodyPr/>
        <a:lstStyle/>
        <a:p>
          <a:endParaRPr lang="es-MX"/>
        </a:p>
      </dgm:t>
    </dgm:pt>
    <dgm:pt modelId="{F6BB0439-1556-46BE-945C-4D380E405966}" type="pres">
      <dgm:prSet presAssocID="{4C39683D-B0FB-4F27-B892-D631D17C8C2A}" presName="sibTrans" presStyleCnt="0"/>
      <dgm:spPr/>
    </dgm:pt>
    <dgm:pt modelId="{0C7C5063-6123-4B2D-89F3-D40152475018}" type="pres">
      <dgm:prSet presAssocID="{D1A8B8DB-BC9F-4CC5-840E-F9754FEEC14A}" presName="node" presStyleLbl="node1" presStyleIdx="1" presStyleCnt="4">
        <dgm:presLayoutVars>
          <dgm:bulletEnabled val="1"/>
        </dgm:presLayoutVars>
      </dgm:prSet>
      <dgm:spPr/>
      <dgm:t>
        <a:bodyPr/>
        <a:lstStyle/>
        <a:p>
          <a:endParaRPr lang="es-MX"/>
        </a:p>
      </dgm:t>
    </dgm:pt>
    <dgm:pt modelId="{CA8ADC94-6DE6-4D40-A0A2-5D861E6DBB40}" type="pres">
      <dgm:prSet presAssocID="{1CE9C662-683E-4F59-A0CD-9475722DBE1D}" presName="sibTrans" presStyleCnt="0"/>
      <dgm:spPr/>
    </dgm:pt>
    <dgm:pt modelId="{3F1ACC4C-3AD8-438C-B3F1-4A51357608EE}" type="pres">
      <dgm:prSet presAssocID="{EB702912-BD6A-4DFB-BC0A-6516D9404909}" presName="node" presStyleLbl="node1" presStyleIdx="2" presStyleCnt="4">
        <dgm:presLayoutVars>
          <dgm:bulletEnabled val="1"/>
        </dgm:presLayoutVars>
      </dgm:prSet>
      <dgm:spPr/>
      <dgm:t>
        <a:bodyPr/>
        <a:lstStyle/>
        <a:p>
          <a:endParaRPr lang="es-MX"/>
        </a:p>
      </dgm:t>
    </dgm:pt>
    <dgm:pt modelId="{E4229A23-7355-4543-942F-1A549CBE2A68}" type="pres">
      <dgm:prSet presAssocID="{113B8950-A639-483A-AFB9-1652E0AE8DFD}" presName="sibTrans" presStyleCnt="0"/>
      <dgm:spPr/>
    </dgm:pt>
    <dgm:pt modelId="{C6CE79A4-513B-47D5-A756-410B356D58F3}" type="pres">
      <dgm:prSet presAssocID="{829BFDDE-0FD5-4905-A2D8-B910CACF7273}" presName="node" presStyleLbl="node1" presStyleIdx="3" presStyleCnt="4">
        <dgm:presLayoutVars>
          <dgm:bulletEnabled val="1"/>
        </dgm:presLayoutVars>
      </dgm:prSet>
      <dgm:spPr/>
      <dgm:t>
        <a:bodyPr/>
        <a:lstStyle/>
        <a:p>
          <a:endParaRPr lang="es-MX"/>
        </a:p>
      </dgm:t>
    </dgm:pt>
  </dgm:ptLst>
  <dgm:cxnLst>
    <dgm:cxn modelId="{12422074-43F1-473D-8015-39452BB492BA}" type="presOf" srcId="{D1A8B8DB-BC9F-4CC5-840E-F9754FEEC14A}" destId="{0C7C5063-6123-4B2D-89F3-D40152475018}" srcOrd="0" destOrd="0" presId="urn:microsoft.com/office/officeart/2005/8/layout/default#1"/>
    <dgm:cxn modelId="{A3B63F10-71AA-4205-8821-DC06DE19A3D1}" type="presOf" srcId="{9A679B00-4820-45CD-A1B0-00704DF946C4}" destId="{8D31CB7D-EF3E-4B76-BE4F-60C11D69B443}" srcOrd="0" destOrd="0" presId="urn:microsoft.com/office/officeart/2005/8/layout/default#1"/>
    <dgm:cxn modelId="{26374919-F9FD-4637-BDF3-724A7C7CB2E9}" type="presOf" srcId="{829BFDDE-0FD5-4905-A2D8-B910CACF7273}" destId="{C6CE79A4-513B-47D5-A756-410B356D58F3}" srcOrd="0" destOrd="0" presId="urn:microsoft.com/office/officeart/2005/8/layout/default#1"/>
    <dgm:cxn modelId="{F1E0871C-3CD9-4A58-AA67-EF7F9E4D489D}" srcId="{9A679B00-4820-45CD-A1B0-00704DF946C4}" destId="{829BFDDE-0FD5-4905-A2D8-B910CACF7273}" srcOrd="3" destOrd="0" parTransId="{1CD989AF-5E22-4A5E-9164-C36EA61B6EEB}" sibTransId="{C8FDC621-26C7-4830-A89B-0DE27E9F256A}"/>
    <dgm:cxn modelId="{73A830C1-87FA-419D-BB9A-0D31695320A8}" type="presOf" srcId="{E197E746-6D5A-4DD4-8D93-A11D2D3E76EC}" destId="{C33DF65D-1891-493F-A909-A0C50F2FD549}" srcOrd="0" destOrd="0" presId="urn:microsoft.com/office/officeart/2005/8/layout/default#1"/>
    <dgm:cxn modelId="{3F5BDBAC-533B-44A5-A98E-53BACB886D67}" type="presOf" srcId="{EB702912-BD6A-4DFB-BC0A-6516D9404909}" destId="{3F1ACC4C-3AD8-438C-B3F1-4A51357608EE}" srcOrd="0" destOrd="0" presId="urn:microsoft.com/office/officeart/2005/8/layout/default#1"/>
    <dgm:cxn modelId="{DBAC04C3-A5C7-46E1-B5D7-053666D549A5}" srcId="{9A679B00-4820-45CD-A1B0-00704DF946C4}" destId="{D1A8B8DB-BC9F-4CC5-840E-F9754FEEC14A}" srcOrd="1" destOrd="0" parTransId="{7FDA0C14-A942-4E62-A52A-FAEDD5AF5850}" sibTransId="{1CE9C662-683E-4F59-A0CD-9475722DBE1D}"/>
    <dgm:cxn modelId="{0C0FC16A-E7EC-401C-9377-3B717D70389D}" srcId="{9A679B00-4820-45CD-A1B0-00704DF946C4}" destId="{E197E746-6D5A-4DD4-8D93-A11D2D3E76EC}" srcOrd="0" destOrd="0" parTransId="{2BCD0EBB-441C-4782-8F0F-8706B2F6CA6E}" sibTransId="{4C39683D-B0FB-4F27-B892-D631D17C8C2A}"/>
    <dgm:cxn modelId="{E56C34A5-D8A8-4861-ACC3-4D8BB573386C}" srcId="{9A679B00-4820-45CD-A1B0-00704DF946C4}" destId="{EB702912-BD6A-4DFB-BC0A-6516D9404909}" srcOrd="2" destOrd="0" parTransId="{2A4AA298-DFE1-486F-963A-A2B56FEEEEA1}" sibTransId="{113B8950-A639-483A-AFB9-1652E0AE8DFD}"/>
    <dgm:cxn modelId="{841201C5-D677-4232-B4AC-B730E95F32B1}" type="presParOf" srcId="{8D31CB7D-EF3E-4B76-BE4F-60C11D69B443}" destId="{C33DF65D-1891-493F-A909-A0C50F2FD549}" srcOrd="0" destOrd="0" presId="urn:microsoft.com/office/officeart/2005/8/layout/default#1"/>
    <dgm:cxn modelId="{756C8A4E-AF31-4049-8354-F89CC61DD662}" type="presParOf" srcId="{8D31CB7D-EF3E-4B76-BE4F-60C11D69B443}" destId="{F6BB0439-1556-46BE-945C-4D380E405966}" srcOrd="1" destOrd="0" presId="urn:microsoft.com/office/officeart/2005/8/layout/default#1"/>
    <dgm:cxn modelId="{4EDF038F-C4FE-497F-BA35-7E3872259590}" type="presParOf" srcId="{8D31CB7D-EF3E-4B76-BE4F-60C11D69B443}" destId="{0C7C5063-6123-4B2D-89F3-D40152475018}" srcOrd="2" destOrd="0" presId="urn:microsoft.com/office/officeart/2005/8/layout/default#1"/>
    <dgm:cxn modelId="{17151407-BE2F-44E1-BDD9-CE71CB0D653A}" type="presParOf" srcId="{8D31CB7D-EF3E-4B76-BE4F-60C11D69B443}" destId="{CA8ADC94-6DE6-4D40-A0A2-5D861E6DBB40}" srcOrd="3" destOrd="0" presId="urn:microsoft.com/office/officeart/2005/8/layout/default#1"/>
    <dgm:cxn modelId="{5B297B3A-44E1-4D85-8659-FE2BA6C1150C}" type="presParOf" srcId="{8D31CB7D-EF3E-4B76-BE4F-60C11D69B443}" destId="{3F1ACC4C-3AD8-438C-B3F1-4A51357608EE}" srcOrd="4" destOrd="0" presId="urn:microsoft.com/office/officeart/2005/8/layout/default#1"/>
    <dgm:cxn modelId="{F6879311-7CDD-4A83-9D84-246C654CF240}" type="presParOf" srcId="{8D31CB7D-EF3E-4B76-BE4F-60C11D69B443}" destId="{E4229A23-7355-4543-942F-1A549CBE2A68}" srcOrd="5" destOrd="0" presId="urn:microsoft.com/office/officeart/2005/8/layout/default#1"/>
    <dgm:cxn modelId="{5DBC5554-A840-4A28-BFDB-616238C06063}" type="presParOf" srcId="{8D31CB7D-EF3E-4B76-BE4F-60C11D69B443}" destId="{C6CE79A4-513B-47D5-A756-410B356D58F3}"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679B00-4820-45CD-A1B0-00704DF946C4}" type="doc">
      <dgm:prSet loTypeId="urn:microsoft.com/office/officeart/2005/8/layout/default#2" loCatId="list" qsTypeId="urn:microsoft.com/office/officeart/2005/8/quickstyle/3d7" qsCatId="3D" csTypeId="urn:microsoft.com/office/officeart/2005/8/colors/colorful4" csCatId="colorful" phldr="1"/>
      <dgm:spPr/>
      <dgm:t>
        <a:bodyPr/>
        <a:lstStyle/>
        <a:p>
          <a:endParaRPr lang="es-MX"/>
        </a:p>
      </dgm:t>
    </dgm:pt>
    <dgm:pt modelId="{E197E746-6D5A-4DD4-8D93-A11D2D3E76EC}">
      <dgm:prSet phldrT="[Texto]" custT="1"/>
      <dgm:spPr/>
      <dgm:t>
        <a:bodyPr/>
        <a:lstStyle/>
        <a:p>
          <a:r>
            <a:rPr lang="es-MX" sz="2000" b="1" dirty="0" smtClean="0"/>
            <a:t>Suceso</a:t>
          </a:r>
        </a:p>
        <a:p>
          <a:r>
            <a:rPr lang="es-MX" sz="1600" b="1" dirty="0" smtClean="0"/>
            <a:t>Nivel 2</a:t>
          </a:r>
        </a:p>
        <a:p>
          <a:r>
            <a:rPr lang="es-MX" sz="1400" dirty="0" smtClean="0"/>
            <a:t>Potencialmente genera un grave impacto en el negocio, pero no es de gran atención o de disminución de la credibilidad de la audiencia.</a:t>
          </a:r>
          <a:endParaRPr lang="es-MX" sz="1400" dirty="0"/>
        </a:p>
      </dgm:t>
    </dgm:pt>
    <dgm:pt modelId="{2BCD0EBB-441C-4782-8F0F-8706B2F6CA6E}" type="parTrans" cxnId="{0C0FC16A-E7EC-401C-9377-3B717D70389D}">
      <dgm:prSet/>
      <dgm:spPr/>
      <dgm:t>
        <a:bodyPr/>
        <a:lstStyle/>
        <a:p>
          <a:endParaRPr lang="es-MX"/>
        </a:p>
      </dgm:t>
    </dgm:pt>
    <dgm:pt modelId="{4C39683D-B0FB-4F27-B892-D631D17C8C2A}" type="sibTrans" cxnId="{0C0FC16A-E7EC-401C-9377-3B717D70389D}">
      <dgm:prSet/>
      <dgm:spPr/>
      <dgm:t>
        <a:bodyPr/>
        <a:lstStyle/>
        <a:p>
          <a:endParaRPr lang="es-MX"/>
        </a:p>
      </dgm:t>
    </dgm:pt>
    <dgm:pt modelId="{D1A8B8DB-BC9F-4CC5-840E-F9754FEEC14A}">
      <dgm:prSet phldrT="[Texto]" custT="1"/>
      <dgm:spPr/>
      <dgm:t>
        <a:bodyPr/>
        <a:lstStyle/>
        <a:p>
          <a:r>
            <a:rPr lang="es-MX" sz="2000" b="1" dirty="0" smtClean="0"/>
            <a:t>Crisis</a:t>
          </a:r>
        </a:p>
        <a:p>
          <a:r>
            <a:rPr lang="es-MX" sz="1600" b="1" dirty="0" smtClean="0"/>
            <a:t>Nivel 3</a:t>
          </a:r>
        </a:p>
        <a:p>
          <a:r>
            <a:rPr lang="es-MX" sz="1400" dirty="0" smtClean="0"/>
            <a:t>Importante impacto en la gravedad del negocio y en el ámbito de atención con implicaciones a nivel regional o global.</a:t>
          </a:r>
          <a:endParaRPr lang="es-MX" sz="1400" dirty="0"/>
        </a:p>
      </dgm:t>
    </dgm:pt>
    <dgm:pt modelId="{7FDA0C14-A942-4E62-A52A-FAEDD5AF5850}" type="parTrans" cxnId="{DBAC04C3-A5C7-46E1-B5D7-053666D549A5}">
      <dgm:prSet/>
      <dgm:spPr/>
      <dgm:t>
        <a:bodyPr/>
        <a:lstStyle/>
        <a:p>
          <a:endParaRPr lang="es-MX"/>
        </a:p>
      </dgm:t>
    </dgm:pt>
    <dgm:pt modelId="{1CE9C662-683E-4F59-A0CD-9475722DBE1D}" type="sibTrans" cxnId="{DBAC04C3-A5C7-46E1-B5D7-053666D549A5}">
      <dgm:prSet/>
      <dgm:spPr/>
      <dgm:t>
        <a:bodyPr/>
        <a:lstStyle/>
        <a:p>
          <a:endParaRPr lang="es-MX"/>
        </a:p>
      </dgm:t>
    </dgm:pt>
    <dgm:pt modelId="{EB702912-BD6A-4DFB-BC0A-6516D9404909}">
      <dgm:prSet phldrT="[Texto]" custT="1"/>
      <dgm:spPr/>
      <dgm:t>
        <a:bodyPr/>
        <a:lstStyle/>
        <a:p>
          <a:r>
            <a:rPr lang="es-MX" sz="2400" b="1" dirty="0" smtClean="0"/>
            <a:t>Evento</a:t>
          </a:r>
        </a:p>
        <a:p>
          <a:r>
            <a:rPr lang="es-MX" sz="1800" b="1" dirty="0" smtClean="0"/>
            <a:t>Nivel 1</a:t>
          </a:r>
        </a:p>
        <a:p>
          <a:r>
            <a:rPr lang="es-MX" sz="1400" dirty="0" smtClean="0"/>
            <a:t>En menor escala, localizar el problema el cual no es creíble o no tiene un gran número de seguidores.</a:t>
          </a:r>
          <a:endParaRPr lang="es-MX" sz="1400" dirty="0"/>
        </a:p>
      </dgm:t>
    </dgm:pt>
    <dgm:pt modelId="{2A4AA298-DFE1-486F-963A-A2B56FEEEEA1}" type="parTrans" cxnId="{E56C34A5-D8A8-4861-ACC3-4D8BB573386C}">
      <dgm:prSet/>
      <dgm:spPr/>
      <dgm:t>
        <a:bodyPr/>
        <a:lstStyle/>
        <a:p>
          <a:endParaRPr lang="es-MX"/>
        </a:p>
      </dgm:t>
    </dgm:pt>
    <dgm:pt modelId="{113B8950-A639-483A-AFB9-1652E0AE8DFD}" type="sibTrans" cxnId="{E56C34A5-D8A8-4861-ACC3-4D8BB573386C}">
      <dgm:prSet/>
      <dgm:spPr/>
      <dgm:t>
        <a:bodyPr/>
        <a:lstStyle/>
        <a:p>
          <a:endParaRPr lang="es-MX"/>
        </a:p>
      </dgm:t>
    </dgm:pt>
    <dgm:pt modelId="{829BFDDE-0FD5-4905-A2D8-B910CACF7273}">
      <dgm:prSet phldrT="[Texto]" custT="1"/>
      <dgm:spPr/>
      <dgm:t>
        <a:bodyPr/>
        <a:lstStyle/>
        <a:p>
          <a:r>
            <a:rPr lang="es-MX" sz="2000" b="1" dirty="0" smtClean="0"/>
            <a:t>Suceso</a:t>
          </a:r>
        </a:p>
        <a:p>
          <a:r>
            <a:rPr lang="es-MX" sz="1600" b="1" dirty="0" smtClean="0"/>
            <a:t>Nivel 2</a:t>
          </a:r>
        </a:p>
        <a:p>
          <a:r>
            <a:rPr lang="es-MX" sz="1400" dirty="0" smtClean="0"/>
            <a:t>No tiene un impacto potencial importante pero atrae la atención o los intereses de fuentes influyentes externas.</a:t>
          </a:r>
          <a:endParaRPr lang="es-MX" sz="1400" dirty="0"/>
        </a:p>
      </dgm:t>
    </dgm:pt>
    <dgm:pt modelId="{1CD989AF-5E22-4A5E-9164-C36EA61B6EEB}" type="parTrans" cxnId="{F1E0871C-3CD9-4A58-AA67-EF7F9E4D489D}">
      <dgm:prSet/>
      <dgm:spPr/>
      <dgm:t>
        <a:bodyPr/>
        <a:lstStyle/>
        <a:p>
          <a:endParaRPr lang="es-MX"/>
        </a:p>
      </dgm:t>
    </dgm:pt>
    <dgm:pt modelId="{C8FDC621-26C7-4830-A89B-0DE27E9F256A}" type="sibTrans" cxnId="{F1E0871C-3CD9-4A58-AA67-EF7F9E4D489D}">
      <dgm:prSet/>
      <dgm:spPr/>
      <dgm:t>
        <a:bodyPr/>
        <a:lstStyle/>
        <a:p>
          <a:endParaRPr lang="es-MX"/>
        </a:p>
      </dgm:t>
    </dgm:pt>
    <dgm:pt modelId="{8D31CB7D-EF3E-4B76-BE4F-60C11D69B443}" type="pres">
      <dgm:prSet presAssocID="{9A679B00-4820-45CD-A1B0-00704DF946C4}" presName="diagram" presStyleCnt="0">
        <dgm:presLayoutVars>
          <dgm:dir/>
          <dgm:resizeHandles val="exact"/>
        </dgm:presLayoutVars>
      </dgm:prSet>
      <dgm:spPr/>
      <dgm:t>
        <a:bodyPr/>
        <a:lstStyle/>
        <a:p>
          <a:endParaRPr lang="es-MX"/>
        </a:p>
      </dgm:t>
    </dgm:pt>
    <dgm:pt modelId="{C33DF65D-1891-493F-A909-A0C50F2FD549}" type="pres">
      <dgm:prSet presAssocID="{E197E746-6D5A-4DD4-8D93-A11D2D3E76EC}" presName="node" presStyleLbl="node1" presStyleIdx="0" presStyleCnt="4" custLinFactNeighborX="-26" custLinFactNeighborY="-91">
        <dgm:presLayoutVars>
          <dgm:bulletEnabled val="1"/>
        </dgm:presLayoutVars>
      </dgm:prSet>
      <dgm:spPr/>
      <dgm:t>
        <a:bodyPr/>
        <a:lstStyle/>
        <a:p>
          <a:endParaRPr lang="es-MX"/>
        </a:p>
      </dgm:t>
    </dgm:pt>
    <dgm:pt modelId="{F6BB0439-1556-46BE-945C-4D380E405966}" type="pres">
      <dgm:prSet presAssocID="{4C39683D-B0FB-4F27-B892-D631D17C8C2A}" presName="sibTrans" presStyleCnt="0"/>
      <dgm:spPr/>
    </dgm:pt>
    <dgm:pt modelId="{0C7C5063-6123-4B2D-89F3-D40152475018}" type="pres">
      <dgm:prSet presAssocID="{D1A8B8DB-BC9F-4CC5-840E-F9754FEEC14A}" presName="node" presStyleLbl="node1" presStyleIdx="1" presStyleCnt="4">
        <dgm:presLayoutVars>
          <dgm:bulletEnabled val="1"/>
        </dgm:presLayoutVars>
      </dgm:prSet>
      <dgm:spPr/>
      <dgm:t>
        <a:bodyPr/>
        <a:lstStyle/>
        <a:p>
          <a:endParaRPr lang="es-MX"/>
        </a:p>
      </dgm:t>
    </dgm:pt>
    <dgm:pt modelId="{CA8ADC94-6DE6-4D40-A0A2-5D861E6DBB40}" type="pres">
      <dgm:prSet presAssocID="{1CE9C662-683E-4F59-A0CD-9475722DBE1D}" presName="sibTrans" presStyleCnt="0"/>
      <dgm:spPr/>
    </dgm:pt>
    <dgm:pt modelId="{3F1ACC4C-3AD8-438C-B3F1-4A51357608EE}" type="pres">
      <dgm:prSet presAssocID="{EB702912-BD6A-4DFB-BC0A-6516D9404909}" presName="node" presStyleLbl="node1" presStyleIdx="2" presStyleCnt="4">
        <dgm:presLayoutVars>
          <dgm:bulletEnabled val="1"/>
        </dgm:presLayoutVars>
      </dgm:prSet>
      <dgm:spPr/>
      <dgm:t>
        <a:bodyPr/>
        <a:lstStyle/>
        <a:p>
          <a:endParaRPr lang="es-MX"/>
        </a:p>
      </dgm:t>
    </dgm:pt>
    <dgm:pt modelId="{E4229A23-7355-4543-942F-1A549CBE2A68}" type="pres">
      <dgm:prSet presAssocID="{113B8950-A639-483A-AFB9-1652E0AE8DFD}" presName="sibTrans" presStyleCnt="0"/>
      <dgm:spPr/>
    </dgm:pt>
    <dgm:pt modelId="{C6CE79A4-513B-47D5-A756-410B356D58F3}" type="pres">
      <dgm:prSet presAssocID="{829BFDDE-0FD5-4905-A2D8-B910CACF7273}" presName="node" presStyleLbl="node1" presStyleIdx="3" presStyleCnt="4">
        <dgm:presLayoutVars>
          <dgm:bulletEnabled val="1"/>
        </dgm:presLayoutVars>
      </dgm:prSet>
      <dgm:spPr/>
      <dgm:t>
        <a:bodyPr/>
        <a:lstStyle/>
        <a:p>
          <a:endParaRPr lang="es-MX"/>
        </a:p>
      </dgm:t>
    </dgm:pt>
  </dgm:ptLst>
  <dgm:cxnLst>
    <dgm:cxn modelId="{A93C21BE-3487-43AA-95B8-6D049E3AEF0A}" type="presOf" srcId="{EB702912-BD6A-4DFB-BC0A-6516D9404909}" destId="{3F1ACC4C-3AD8-438C-B3F1-4A51357608EE}" srcOrd="0" destOrd="0" presId="urn:microsoft.com/office/officeart/2005/8/layout/default#2"/>
    <dgm:cxn modelId="{F1E0871C-3CD9-4A58-AA67-EF7F9E4D489D}" srcId="{9A679B00-4820-45CD-A1B0-00704DF946C4}" destId="{829BFDDE-0FD5-4905-A2D8-B910CACF7273}" srcOrd="3" destOrd="0" parTransId="{1CD989AF-5E22-4A5E-9164-C36EA61B6EEB}" sibTransId="{C8FDC621-26C7-4830-A89B-0DE27E9F256A}"/>
    <dgm:cxn modelId="{DBAC04C3-A5C7-46E1-B5D7-053666D549A5}" srcId="{9A679B00-4820-45CD-A1B0-00704DF946C4}" destId="{D1A8B8DB-BC9F-4CC5-840E-F9754FEEC14A}" srcOrd="1" destOrd="0" parTransId="{7FDA0C14-A942-4E62-A52A-FAEDD5AF5850}" sibTransId="{1CE9C662-683E-4F59-A0CD-9475722DBE1D}"/>
    <dgm:cxn modelId="{0C0FC16A-E7EC-401C-9377-3B717D70389D}" srcId="{9A679B00-4820-45CD-A1B0-00704DF946C4}" destId="{E197E746-6D5A-4DD4-8D93-A11D2D3E76EC}" srcOrd="0" destOrd="0" parTransId="{2BCD0EBB-441C-4782-8F0F-8706B2F6CA6E}" sibTransId="{4C39683D-B0FB-4F27-B892-D631D17C8C2A}"/>
    <dgm:cxn modelId="{BC44ECB8-B3A9-40BE-A32E-44CD48EC2785}" type="presOf" srcId="{E197E746-6D5A-4DD4-8D93-A11D2D3E76EC}" destId="{C33DF65D-1891-493F-A909-A0C50F2FD549}" srcOrd="0" destOrd="0" presId="urn:microsoft.com/office/officeart/2005/8/layout/default#2"/>
    <dgm:cxn modelId="{77A425E2-DCD8-4333-BD16-B20B7487C0F9}" type="presOf" srcId="{9A679B00-4820-45CD-A1B0-00704DF946C4}" destId="{8D31CB7D-EF3E-4B76-BE4F-60C11D69B443}" srcOrd="0" destOrd="0" presId="urn:microsoft.com/office/officeart/2005/8/layout/default#2"/>
    <dgm:cxn modelId="{E56C34A5-D8A8-4861-ACC3-4D8BB573386C}" srcId="{9A679B00-4820-45CD-A1B0-00704DF946C4}" destId="{EB702912-BD6A-4DFB-BC0A-6516D9404909}" srcOrd="2" destOrd="0" parTransId="{2A4AA298-DFE1-486F-963A-A2B56FEEEEA1}" sibTransId="{113B8950-A639-483A-AFB9-1652E0AE8DFD}"/>
    <dgm:cxn modelId="{049B69B0-854A-4F37-8BCA-8BCA54A48525}" type="presOf" srcId="{829BFDDE-0FD5-4905-A2D8-B910CACF7273}" destId="{C6CE79A4-513B-47D5-A756-410B356D58F3}" srcOrd="0" destOrd="0" presId="urn:microsoft.com/office/officeart/2005/8/layout/default#2"/>
    <dgm:cxn modelId="{644A0D60-817F-474B-9C7F-88EDBF9576B6}" type="presOf" srcId="{D1A8B8DB-BC9F-4CC5-840E-F9754FEEC14A}" destId="{0C7C5063-6123-4B2D-89F3-D40152475018}" srcOrd="0" destOrd="0" presId="urn:microsoft.com/office/officeart/2005/8/layout/default#2"/>
    <dgm:cxn modelId="{C89CBB89-AC5D-41C6-A40B-83CE47204C40}" type="presParOf" srcId="{8D31CB7D-EF3E-4B76-BE4F-60C11D69B443}" destId="{C33DF65D-1891-493F-A909-A0C50F2FD549}" srcOrd="0" destOrd="0" presId="urn:microsoft.com/office/officeart/2005/8/layout/default#2"/>
    <dgm:cxn modelId="{020C88E8-858A-4DC2-AF04-A2400DD6A619}" type="presParOf" srcId="{8D31CB7D-EF3E-4B76-BE4F-60C11D69B443}" destId="{F6BB0439-1556-46BE-945C-4D380E405966}" srcOrd="1" destOrd="0" presId="urn:microsoft.com/office/officeart/2005/8/layout/default#2"/>
    <dgm:cxn modelId="{8DAB9C86-1CF9-452A-BDA7-25F80091C041}" type="presParOf" srcId="{8D31CB7D-EF3E-4B76-BE4F-60C11D69B443}" destId="{0C7C5063-6123-4B2D-89F3-D40152475018}" srcOrd="2" destOrd="0" presId="urn:microsoft.com/office/officeart/2005/8/layout/default#2"/>
    <dgm:cxn modelId="{B6408617-3AE0-4F96-814D-EE27658354EF}" type="presParOf" srcId="{8D31CB7D-EF3E-4B76-BE4F-60C11D69B443}" destId="{CA8ADC94-6DE6-4D40-A0A2-5D861E6DBB40}" srcOrd="3" destOrd="0" presId="urn:microsoft.com/office/officeart/2005/8/layout/default#2"/>
    <dgm:cxn modelId="{E5629E33-EEB4-4D0E-8DD0-D175314DAD16}" type="presParOf" srcId="{8D31CB7D-EF3E-4B76-BE4F-60C11D69B443}" destId="{3F1ACC4C-3AD8-438C-B3F1-4A51357608EE}" srcOrd="4" destOrd="0" presId="urn:microsoft.com/office/officeart/2005/8/layout/default#2"/>
    <dgm:cxn modelId="{AA6C6F95-25B3-4D6A-9DCB-2629D570CB5E}" type="presParOf" srcId="{8D31CB7D-EF3E-4B76-BE4F-60C11D69B443}" destId="{E4229A23-7355-4543-942F-1A549CBE2A68}" srcOrd="5" destOrd="0" presId="urn:microsoft.com/office/officeart/2005/8/layout/default#2"/>
    <dgm:cxn modelId="{4A88B796-B41C-4DF6-9B83-FEEF01A60F35}" type="presParOf" srcId="{8D31CB7D-EF3E-4B76-BE4F-60C11D69B443}" destId="{C6CE79A4-513B-47D5-A756-410B356D58F3}" srcOrd="6"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AE3019-8F5F-4926-956E-077E896B5512}" type="doc">
      <dgm:prSet loTypeId="urn:microsoft.com/office/officeart/2005/8/layout/cycle3" loCatId="cycle" qsTypeId="urn:microsoft.com/office/officeart/2005/8/quickstyle/simple1" qsCatId="simple" csTypeId="urn:microsoft.com/office/officeart/2005/8/colors/colorful1#2" csCatId="colorful" phldr="1"/>
      <dgm:spPr/>
      <dgm:t>
        <a:bodyPr/>
        <a:lstStyle/>
        <a:p>
          <a:endParaRPr lang="es-MX"/>
        </a:p>
      </dgm:t>
    </dgm:pt>
    <dgm:pt modelId="{0C4EEEB2-D851-48B0-AD51-861349F412DB}">
      <dgm:prSet phldrT="[Texto]"/>
      <dgm:spPr/>
      <dgm:t>
        <a:bodyPr/>
        <a:lstStyle/>
        <a:p>
          <a:r>
            <a:rPr lang="es-MX" b="1" dirty="0" smtClean="0"/>
            <a:t>Paso 1</a:t>
          </a:r>
        </a:p>
        <a:p>
          <a:r>
            <a:rPr lang="es-MX" dirty="0" smtClean="0"/>
            <a:t>Determinar el curso de la acción</a:t>
          </a:r>
          <a:endParaRPr lang="es-MX" dirty="0"/>
        </a:p>
      </dgm:t>
    </dgm:pt>
    <dgm:pt modelId="{353D2CEF-F467-494D-8E8B-CAB1071ED4FC}" type="parTrans" cxnId="{95DB986E-37FA-410B-82D2-00AC271192E8}">
      <dgm:prSet/>
      <dgm:spPr/>
      <dgm:t>
        <a:bodyPr/>
        <a:lstStyle/>
        <a:p>
          <a:endParaRPr lang="es-MX"/>
        </a:p>
      </dgm:t>
    </dgm:pt>
    <dgm:pt modelId="{2F47D5AB-20D4-4BE7-A85C-AEA95B246D7F}" type="sibTrans" cxnId="{95DB986E-37FA-410B-82D2-00AC271192E8}">
      <dgm:prSet/>
      <dgm:spPr/>
      <dgm:t>
        <a:bodyPr/>
        <a:lstStyle/>
        <a:p>
          <a:endParaRPr lang="es-MX"/>
        </a:p>
      </dgm:t>
    </dgm:pt>
    <dgm:pt modelId="{1E086D95-B787-4A51-A225-0E8A7D47776A}">
      <dgm:prSet phldrT="[Texto]"/>
      <dgm:spPr/>
      <dgm:t>
        <a:bodyPr/>
        <a:lstStyle/>
        <a:p>
          <a:r>
            <a:rPr lang="es-MX" b="1" dirty="0" smtClean="0"/>
            <a:t>Paso 2</a:t>
          </a:r>
        </a:p>
        <a:p>
          <a:r>
            <a:rPr lang="es-MX" dirty="0" smtClean="0"/>
            <a:t>Abordar directamente la desinformación.</a:t>
          </a:r>
          <a:endParaRPr lang="es-MX" dirty="0"/>
        </a:p>
      </dgm:t>
    </dgm:pt>
    <dgm:pt modelId="{0D8CBDBE-7910-4A4B-A89F-BE6EE12E3899}" type="parTrans" cxnId="{AC15AD62-0339-47C9-AD88-C1B060F613A9}">
      <dgm:prSet/>
      <dgm:spPr/>
      <dgm:t>
        <a:bodyPr/>
        <a:lstStyle/>
        <a:p>
          <a:endParaRPr lang="es-MX"/>
        </a:p>
      </dgm:t>
    </dgm:pt>
    <dgm:pt modelId="{EB214295-E04B-4206-99F3-E1CDE5D99F34}" type="sibTrans" cxnId="{AC15AD62-0339-47C9-AD88-C1B060F613A9}">
      <dgm:prSet/>
      <dgm:spPr/>
      <dgm:t>
        <a:bodyPr/>
        <a:lstStyle/>
        <a:p>
          <a:endParaRPr lang="es-MX"/>
        </a:p>
      </dgm:t>
    </dgm:pt>
    <dgm:pt modelId="{F4CF8883-8C0A-47C2-8126-F8434B71739F}">
      <dgm:prSet phldrT="[Texto]"/>
      <dgm:spPr/>
      <dgm:t>
        <a:bodyPr/>
        <a:lstStyle/>
        <a:p>
          <a:r>
            <a:rPr lang="es-MX" b="1" dirty="0" smtClean="0"/>
            <a:t>Paso3</a:t>
          </a:r>
        </a:p>
        <a:p>
          <a:r>
            <a:rPr lang="es-MX" dirty="0" smtClean="0"/>
            <a:t>Actualizar el centro de información en línea.</a:t>
          </a:r>
          <a:endParaRPr lang="es-MX" dirty="0"/>
        </a:p>
      </dgm:t>
    </dgm:pt>
    <dgm:pt modelId="{42F6C025-2B82-4945-BB55-859D90403835}" type="parTrans" cxnId="{F2AF0CBD-22B2-4253-86BB-18C242397E6D}">
      <dgm:prSet/>
      <dgm:spPr/>
      <dgm:t>
        <a:bodyPr/>
        <a:lstStyle/>
        <a:p>
          <a:endParaRPr lang="es-MX"/>
        </a:p>
      </dgm:t>
    </dgm:pt>
    <dgm:pt modelId="{C02340B9-CDB2-4F20-A4EC-F875E137C852}" type="sibTrans" cxnId="{F2AF0CBD-22B2-4253-86BB-18C242397E6D}">
      <dgm:prSet/>
      <dgm:spPr/>
      <dgm:t>
        <a:bodyPr/>
        <a:lstStyle/>
        <a:p>
          <a:endParaRPr lang="es-MX"/>
        </a:p>
      </dgm:t>
    </dgm:pt>
    <dgm:pt modelId="{4BA3A62B-079F-4078-B308-954990F6C27A}">
      <dgm:prSet phldrT="[Texto]"/>
      <dgm:spPr/>
      <dgm:t>
        <a:bodyPr/>
        <a:lstStyle/>
        <a:p>
          <a:r>
            <a:rPr lang="es-MX" b="1" dirty="0" smtClean="0"/>
            <a:t>Paso 5</a:t>
          </a:r>
        </a:p>
        <a:p>
          <a:r>
            <a:rPr lang="es-MX" dirty="0" smtClean="0"/>
            <a:t>Participación ien línea</a:t>
          </a:r>
          <a:endParaRPr lang="es-MX" dirty="0"/>
        </a:p>
      </dgm:t>
    </dgm:pt>
    <dgm:pt modelId="{98019C23-86D7-452C-A216-16973B20D080}" type="parTrans" cxnId="{28D4268F-C1E6-464B-B01A-24E88B48FEA3}">
      <dgm:prSet/>
      <dgm:spPr/>
      <dgm:t>
        <a:bodyPr/>
        <a:lstStyle/>
        <a:p>
          <a:endParaRPr lang="es-MX"/>
        </a:p>
      </dgm:t>
    </dgm:pt>
    <dgm:pt modelId="{727E0CD4-65E6-469C-A22A-C7F769A98E04}" type="sibTrans" cxnId="{28D4268F-C1E6-464B-B01A-24E88B48FEA3}">
      <dgm:prSet/>
      <dgm:spPr/>
      <dgm:t>
        <a:bodyPr/>
        <a:lstStyle/>
        <a:p>
          <a:endParaRPr lang="es-MX"/>
        </a:p>
      </dgm:t>
    </dgm:pt>
    <dgm:pt modelId="{F01A09D1-7DD6-4DE8-8BAF-989B8BAD3708}">
      <dgm:prSet phldrT="[Texto]"/>
      <dgm:spPr>
        <a:solidFill>
          <a:srgbClr val="0F8299"/>
        </a:solidFill>
      </dgm:spPr>
      <dgm:t>
        <a:bodyPr/>
        <a:lstStyle/>
        <a:p>
          <a:r>
            <a:rPr lang="es-MX" b="1" dirty="0" smtClean="0"/>
            <a:t>Paso 6</a:t>
          </a:r>
        </a:p>
        <a:p>
          <a:r>
            <a:rPr lang="es-MX" dirty="0" smtClean="0"/>
            <a:t>Seguir participando y convertir a la crisis como oportunidad.</a:t>
          </a:r>
          <a:endParaRPr lang="es-MX" dirty="0"/>
        </a:p>
      </dgm:t>
    </dgm:pt>
    <dgm:pt modelId="{B76C3D51-0C9C-4728-BFFC-9426F1DFB011}" type="parTrans" cxnId="{D4700A84-FC2C-4960-B6ED-EAF3BCADCC9D}">
      <dgm:prSet/>
      <dgm:spPr/>
      <dgm:t>
        <a:bodyPr/>
        <a:lstStyle/>
        <a:p>
          <a:endParaRPr lang="es-MX"/>
        </a:p>
      </dgm:t>
    </dgm:pt>
    <dgm:pt modelId="{0D1ED982-93DC-4B57-8351-A565A00C87E5}" type="sibTrans" cxnId="{D4700A84-FC2C-4960-B6ED-EAF3BCADCC9D}">
      <dgm:prSet/>
      <dgm:spPr/>
      <dgm:t>
        <a:bodyPr/>
        <a:lstStyle/>
        <a:p>
          <a:endParaRPr lang="es-MX"/>
        </a:p>
      </dgm:t>
    </dgm:pt>
    <dgm:pt modelId="{93CC67AA-76D5-4254-B00D-EAA6395DE2F3}">
      <dgm:prSet phldrT="[Texto]"/>
      <dgm:spPr/>
      <dgm:t>
        <a:bodyPr/>
        <a:lstStyle/>
        <a:p>
          <a:r>
            <a:rPr lang="es-MX" b="1" dirty="0" smtClean="0"/>
            <a:t>Paso 4</a:t>
          </a:r>
        </a:p>
        <a:p>
          <a:r>
            <a:rPr lang="es-MX" dirty="0" smtClean="0"/>
            <a:t>Dirigir el tráfico hacia el centro de información</a:t>
          </a:r>
          <a:endParaRPr lang="es-MX" dirty="0"/>
        </a:p>
      </dgm:t>
    </dgm:pt>
    <dgm:pt modelId="{F38FA4DF-C620-4FD2-95CD-613BCF2F0412}" type="parTrans" cxnId="{A01245E1-7FA1-4051-B9B3-6F20417D0F5A}">
      <dgm:prSet/>
      <dgm:spPr/>
      <dgm:t>
        <a:bodyPr/>
        <a:lstStyle/>
        <a:p>
          <a:endParaRPr lang="es-MX"/>
        </a:p>
      </dgm:t>
    </dgm:pt>
    <dgm:pt modelId="{DD680B57-6D17-4944-B2E5-AF64B36CF3E8}" type="sibTrans" cxnId="{A01245E1-7FA1-4051-B9B3-6F20417D0F5A}">
      <dgm:prSet/>
      <dgm:spPr/>
      <dgm:t>
        <a:bodyPr/>
        <a:lstStyle/>
        <a:p>
          <a:endParaRPr lang="es-MX"/>
        </a:p>
      </dgm:t>
    </dgm:pt>
    <dgm:pt modelId="{DBDEBE1B-F66B-4E60-A4F4-732D86A146BA}" type="pres">
      <dgm:prSet presAssocID="{B4AE3019-8F5F-4926-956E-077E896B5512}" presName="Name0" presStyleCnt="0">
        <dgm:presLayoutVars>
          <dgm:dir/>
          <dgm:resizeHandles val="exact"/>
        </dgm:presLayoutVars>
      </dgm:prSet>
      <dgm:spPr/>
      <dgm:t>
        <a:bodyPr/>
        <a:lstStyle/>
        <a:p>
          <a:endParaRPr lang="es-MX"/>
        </a:p>
      </dgm:t>
    </dgm:pt>
    <dgm:pt modelId="{1C661CCB-A40D-42B6-AB81-66EC062DA65C}" type="pres">
      <dgm:prSet presAssocID="{B4AE3019-8F5F-4926-956E-077E896B5512}" presName="cycle" presStyleCnt="0"/>
      <dgm:spPr/>
    </dgm:pt>
    <dgm:pt modelId="{7D1F5816-8B51-4F31-9AD8-CA78657E9D69}" type="pres">
      <dgm:prSet presAssocID="{0C4EEEB2-D851-48B0-AD51-861349F412DB}" presName="nodeFirstNode" presStyleLbl="node1" presStyleIdx="0" presStyleCnt="6">
        <dgm:presLayoutVars>
          <dgm:bulletEnabled val="1"/>
        </dgm:presLayoutVars>
      </dgm:prSet>
      <dgm:spPr/>
      <dgm:t>
        <a:bodyPr/>
        <a:lstStyle/>
        <a:p>
          <a:endParaRPr lang="es-MX"/>
        </a:p>
      </dgm:t>
    </dgm:pt>
    <dgm:pt modelId="{DCC1CCD0-A1DA-4FFB-BB33-A906CD4451B1}" type="pres">
      <dgm:prSet presAssocID="{2F47D5AB-20D4-4BE7-A85C-AEA95B246D7F}" presName="sibTransFirstNode" presStyleLbl="bgShp" presStyleIdx="0" presStyleCnt="1"/>
      <dgm:spPr/>
      <dgm:t>
        <a:bodyPr/>
        <a:lstStyle/>
        <a:p>
          <a:endParaRPr lang="es-MX"/>
        </a:p>
      </dgm:t>
    </dgm:pt>
    <dgm:pt modelId="{E61C1F92-9BD5-4F0E-8B5C-F7F2A0FF8577}" type="pres">
      <dgm:prSet presAssocID="{1E086D95-B787-4A51-A225-0E8A7D47776A}" presName="nodeFollowingNodes" presStyleLbl="node1" presStyleIdx="1" presStyleCnt="6">
        <dgm:presLayoutVars>
          <dgm:bulletEnabled val="1"/>
        </dgm:presLayoutVars>
      </dgm:prSet>
      <dgm:spPr/>
      <dgm:t>
        <a:bodyPr/>
        <a:lstStyle/>
        <a:p>
          <a:endParaRPr lang="es-MX"/>
        </a:p>
      </dgm:t>
    </dgm:pt>
    <dgm:pt modelId="{C08BE197-781B-43D2-8B54-07749ACD68EE}" type="pres">
      <dgm:prSet presAssocID="{F4CF8883-8C0A-47C2-8126-F8434B71739F}" presName="nodeFollowingNodes" presStyleLbl="node1" presStyleIdx="2" presStyleCnt="6">
        <dgm:presLayoutVars>
          <dgm:bulletEnabled val="1"/>
        </dgm:presLayoutVars>
      </dgm:prSet>
      <dgm:spPr/>
      <dgm:t>
        <a:bodyPr/>
        <a:lstStyle/>
        <a:p>
          <a:endParaRPr lang="es-MX"/>
        </a:p>
      </dgm:t>
    </dgm:pt>
    <dgm:pt modelId="{8C04056D-D058-46BB-B63D-1CAE59ADA554}" type="pres">
      <dgm:prSet presAssocID="{93CC67AA-76D5-4254-B00D-EAA6395DE2F3}" presName="nodeFollowingNodes" presStyleLbl="node1" presStyleIdx="3" presStyleCnt="6">
        <dgm:presLayoutVars>
          <dgm:bulletEnabled val="1"/>
        </dgm:presLayoutVars>
      </dgm:prSet>
      <dgm:spPr/>
      <dgm:t>
        <a:bodyPr/>
        <a:lstStyle/>
        <a:p>
          <a:endParaRPr lang="es-MX"/>
        </a:p>
      </dgm:t>
    </dgm:pt>
    <dgm:pt modelId="{E0D2C4AA-2A79-41A5-BBA4-81A8587D8C34}" type="pres">
      <dgm:prSet presAssocID="{4BA3A62B-079F-4078-B308-954990F6C27A}" presName="nodeFollowingNodes" presStyleLbl="node1" presStyleIdx="4" presStyleCnt="6">
        <dgm:presLayoutVars>
          <dgm:bulletEnabled val="1"/>
        </dgm:presLayoutVars>
      </dgm:prSet>
      <dgm:spPr/>
      <dgm:t>
        <a:bodyPr/>
        <a:lstStyle/>
        <a:p>
          <a:endParaRPr lang="es-MX"/>
        </a:p>
      </dgm:t>
    </dgm:pt>
    <dgm:pt modelId="{237C4205-5C37-4991-B3D4-77401122671B}" type="pres">
      <dgm:prSet presAssocID="{F01A09D1-7DD6-4DE8-8BAF-989B8BAD3708}" presName="nodeFollowingNodes" presStyleLbl="node1" presStyleIdx="5" presStyleCnt="6">
        <dgm:presLayoutVars>
          <dgm:bulletEnabled val="1"/>
        </dgm:presLayoutVars>
      </dgm:prSet>
      <dgm:spPr/>
      <dgm:t>
        <a:bodyPr/>
        <a:lstStyle/>
        <a:p>
          <a:endParaRPr lang="es-MX"/>
        </a:p>
      </dgm:t>
    </dgm:pt>
  </dgm:ptLst>
  <dgm:cxnLst>
    <dgm:cxn modelId="{621FC368-C932-4E8E-A02F-6F23BFDF0691}" type="presOf" srcId="{93CC67AA-76D5-4254-B00D-EAA6395DE2F3}" destId="{8C04056D-D058-46BB-B63D-1CAE59ADA554}" srcOrd="0" destOrd="0" presId="urn:microsoft.com/office/officeart/2005/8/layout/cycle3"/>
    <dgm:cxn modelId="{89813FEA-BA17-4303-9F3D-60730A90B8E6}" type="presOf" srcId="{F01A09D1-7DD6-4DE8-8BAF-989B8BAD3708}" destId="{237C4205-5C37-4991-B3D4-77401122671B}" srcOrd="0" destOrd="0" presId="urn:microsoft.com/office/officeart/2005/8/layout/cycle3"/>
    <dgm:cxn modelId="{56FC5F2C-F1A3-4E23-AEEC-ACF2E179040C}" type="presOf" srcId="{F4CF8883-8C0A-47C2-8126-F8434B71739F}" destId="{C08BE197-781B-43D2-8B54-07749ACD68EE}" srcOrd="0" destOrd="0" presId="urn:microsoft.com/office/officeart/2005/8/layout/cycle3"/>
    <dgm:cxn modelId="{F2AF0CBD-22B2-4253-86BB-18C242397E6D}" srcId="{B4AE3019-8F5F-4926-956E-077E896B5512}" destId="{F4CF8883-8C0A-47C2-8126-F8434B71739F}" srcOrd="2" destOrd="0" parTransId="{42F6C025-2B82-4945-BB55-859D90403835}" sibTransId="{C02340B9-CDB2-4F20-A4EC-F875E137C852}"/>
    <dgm:cxn modelId="{95DB986E-37FA-410B-82D2-00AC271192E8}" srcId="{B4AE3019-8F5F-4926-956E-077E896B5512}" destId="{0C4EEEB2-D851-48B0-AD51-861349F412DB}" srcOrd="0" destOrd="0" parTransId="{353D2CEF-F467-494D-8E8B-CAB1071ED4FC}" sibTransId="{2F47D5AB-20D4-4BE7-A85C-AEA95B246D7F}"/>
    <dgm:cxn modelId="{AC15AD62-0339-47C9-AD88-C1B060F613A9}" srcId="{B4AE3019-8F5F-4926-956E-077E896B5512}" destId="{1E086D95-B787-4A51-A225-0E8A7D47776A}" srcOrd="1" destOrd="0" parTransId="{0D8CBDBE-7910-4A4B-A89F-BE6EE12E3899}" sibTransId="{EB214295-E04B-4206-99F3-E1CDE5D99F34}"/>
    <dgm:cxn modelId="{240C78F1-7EC8-4B65-B18A-4AAF4D93DAE0}" type="presOf" srcId="{B4AE3019-8F5F-4926-956E-077E896B5512}" destId="{DBDEBE1B-F66B-4E60-A4F4-732D86A146BA}" srcOrd="0" destOrd="0" presId="urn:microsoft.com/office/officeart/2005/8/layout/cycle3"/>
    <dgm:cxn modelId="{923563E8-E94F-46F4-BE6C-FF67D848BB5D}" type="presOf" srcId="{4BA3A62B-079F-4078-B308-954990F6C27A}" destId="{E0D2C4AA-2A79-41A5-BBA4-81A8587D8C34}" srcOrd="0" destOrd="0" presId="urn:microsoft.com/office/officeart/2005/8/layout/cycle3"/>
    <dgm:cxn modelId="{D4700A84-FC2C-4960-B6ED-EAF3BCADCC9D}" srcId="{B4AE3019-8F5F-4926-956E-077E896B5512}" destId="{F01A09D1-7DD6-4DE8-8BAF-989B8BAD3708}" srcOrd="5" destOrd="0" parTransId="{B76C3D51-0C9C-4728-BFFC-9426F1DFB011}" sibTransId="{0D1ED982-93DC-4B57-8351-A565A00C87E5}"/>
    <dgm:cxn modelId="{297C467F-0F88-4C84-ACBC-20A7CB6584E7}" type="presOf" srcId="{1E086D95-B787-4A51-A225-0E8A7D47776A}" destId="{E61C1F92-9BD5-4F0E-8B5C-F7F2A0FF8577}" srcOrd="0" destOrd="0" presId="urn:microsoft.com/office/officeart/2005/8/layout/cycle3"/>
    <dgm:cxn modelId="{267D8C76-5BB4-4EA2-A6DD-4F4417A49202}" type="presOf" srcId="{0C4EEEB2-D851-48B0-AD51-861349F412DB}" destId="{7D1F5816-8B51-4F31-9AD8-CA78657E9D69}" srcOrd="0" destOrd="0" presId="urn:microsoft.com/office/officeart/2005/8/layout/cycle3"/>
    <dgm:cxn modelId="{28D4268F-C1E6-464B-B01A-24E88B48FEA3}" srcId="{B4AE3019-8F5F-4926-956E-077E896B5512}" destId="{4BA3A62B-079F-4078-B308-954990F6C27A}" srcOrd="4" destOrd="0" parTransId="{98019C23-86D7-452C-A216-16973B20D080}" sibTransId="{727E0CD4-65E6-469C-A22A-C7F769A98E04}"/>
    <dgm:cxn modelId="{A12A4E9B-9431-4273-89A0-F04B600C22A1}" type="presOf" srcId="{2F47D5AB-20D4-4BE7-A85C-AEA95B246D7F}" destId="{DCC1CCD0-A1DA-4FFB-BB33-A906CD4451B1}" srcOrd="0" destOrd="0" presId="urn:microsoft.com/office/officeart/2005/8/layout/cycle3"/>
    <dgm:cxn modelId="{A01245E1-7FA1-4051-B9B3-6F20417D0F5A}" srcId="{B4AE3019-8F5F-4926-956E-077E896B5512}" destId="{93CC67AA-76D5-4254-B00D-EAA6395DE2F3}" srcOrd="3" destOrd="0" parTransId="{F38FA4DF-C620-4FD2-95CD-613BCF2F0412}" sibTransId="{DD680B57-6D17-4944-B2E5-AF64B36CF3E8}"/>
    <dgm:cxn modelId="{725E5CAC-AE08-45DD-895E-B9CCD1EE12F0}" type="presParOf" srcId="{DBDEBE1B-F66B-4E60-A4F4-732D86A146BA}" destId="{1C661CCB-A40D-42B6-AB81-66EC062DA65C}" srcOrd="0" destOrd="0" presId="urn:microsoft.com/office/officeart/2005/8/layout/cycle3"/>
    <dgm:cxn modelId="{663470B9-B80C-4616-B11E-DED1E0B871EE}" type="presParOf" srcId="{1C661CCB-A40D-42B6-AB81-66EC062DA65C}" destId="{7D1F5816-8B51-4F31-9AD8-CA78657E9D69}" srcOrd="0" destOrd="0" presId="urn:microsoft.com/office/officeart/2005/8/layout/cycle3"/>
    <dgm:cxn modelId="{34884A2F-663F-40C8-AE90-DB7771FC4CB8}" type="presParOf" srcId="{1C661CCB-A40D-42B6-AB81-66EC062DA65C}" destId="{DCC1CCD0-A1DA-4FFB-BB33-A906CD4451B1}" srcOrd="1" destOrd="0" presId="urn:microsoft.com/office/officeart/2005/8/layout/cycle3"/>
    <dgm:cxn modelId="{639F82C6-2350-4D53-812A-4CCF4D9E4913}" type="presParOf" srcId="{1C661CCB-A40D-42B6-AB81-66EC062DA65C}" destId="{E61C1F92-9BD5-4F0E-8B5C-F7F2A0FF8577}" srcOrd="2" destOrd="0" presId="urn:microsoft.com/office/officeart/2005/8/layout/cycle3"/>
    <dgm:cxn modelId="{B7C47799-ADFD-4472-83F2-9024E470CCA4}" type="presParOf" srcId="{1C661CCB-A40D-42B6-AB81-66EC062DA65C}" destId="{C08BE197-781B-43D2-8B54-07749ACD68EE}" srcOrd="3" destOrd="0" presId="urn:microsoft.com/office/officeart/2005/8/layout/cycle3"/>
    <dgm:cxn modelId="{F548BD84-73B8-4B27-B4A5-D0C3EEFB2AAC}" type="presParOf" srcId="{1C661CCB-A40D-42B6-AB81-66EC062DA65C}" destId="{8C04056D-D058-46BB-B63D-1CAE59ADA554}" srcOrd="4" destOrd="0" presId="urn:microsoft.com/office/officeart/2005/8/layout/cycle3"/>
    <dgm:cxn modelId="{963F6DD6-F39D-43B8-9BB2-847A17A8818A}" type="presParOf" srcId="{1C661CCB-A40D-42B6-AB81-66EC062DA65C}" destId="{E0D2C4AA-2A79-41A5-BBA4-81A8587D8C34}" srcOrd="5" destOrd="0" presId="urn:microsoft.com/office/officeart/2005/8/layout/cycle3"/>
    <dgm:cxn modelId="{1B03AEE7-2397-4C0E-BECB-C46627C53734}" type="presParOf" srcId="{1C661CCB-A40D-42B6-AB81-66EC062DA65C}" destId="{237C4205-5C37-4991-B3D4-77401122671B}"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custT="1"/>
      <dgm:spPr/>
      <dgm:t>
        <a:bodyPr/>
        <a:lstStyle/>
        <a:p>
          <a:r>
            <a:rPr lang="es-MX" sz="1050" dirty="0" smtClean="0"/>
            <a:t>Queja legítima</a:t>
          </a:r>
          <a:endParaRPr lang="es-MX" sz="1050"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Plantear problemas legítimos; puede ser con lenguaje fuerte; parece abrirse a razones</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custT="1"/>
      <dgm:spPr/>
      <dgm:t>
        <a:bodyPr/>
        <a:lstStyle/>
        <a:p>
          <a:r>
            <a:rPr lang="es-MX" sz="1050" dirty="0" smtClean="0"/>
            <a:t>Resolver los problemas o explicarlos</a:t>
          </a:r>
          <a:endParaRPr lang="es-MX" sz="1050"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custLinFactNeighborX="-836">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DFB33363-8844-48B1-B1A3-CBCC22B60A02}" type="presOf" srcId="{DAF8A370-E272-486B-BE51-2D70634EBAFB}" destId="{FA2F1E93-E445-4DD0-847B-DDBC19CFEF1F}" srcOrd="1" destOrd="0" presId="urn:microsoft.com/office/officeart/2005/8/layout/process1"/>
    <dgm:cxn modelId="{DD2CF619-349E-4D1B-9FDF-64C85A1A364F}" type="presOf" srcId="{DAF8A370-E272-486B-BE51-2D70634EBAFB}" destId="{5ABCF98D-978F-4EA3-B514-63F30E059BCD}" srcOrd="0"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8D89E598-67C7-45FA-817B-11108A71808C}" type="presOf" srcId="{E5D3A18E-1055-4563-89AC-B0DB8AB9112A}" destId="{C8926752-0DDF-4B97-B4D2-1B1888328812}"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53F1926A-CDD4-40E8-934D-4B2F2D30BFC8}" type="presOf" srcId="{691E679D-2F85-40EE-A2D1-02845900DE3D}" destId="{27C8F180-E1B5-490F-842E-2B338673A575}" srcOrd="0" destOrd="0" presId="urn:microsoft.com/office/officeart/2005/8/layout/process1"/>
    <dgm:cxn modelId="{CB09DACC-3304-413C-B19A-F80A9FF25146}" type="presOf" srcId="{50AFD839-09EC-4F0A-BC0B-C093D925443B}" destId="{56A72ACA-1DFB-44A2-B3EF-22D5F19535E4}" srcOrd="0" destOrd="0" presId="urn:microsoft.com/office/officeart/2005/8/layout/process1"/>
    <dgm:cxn modelId="{DB2F195F-AAEE-44A2-9A32-CE98C5BB0827}" type="presOf" srcId="{2FBBF795-518D-4944-BE07-2A34F00D32FB}" destId="{1083B12B-153A-4921-BC0F-FC941FD2ABBE}" srcOrd="0" destOrd="0" presId="urn:microsoft.com/office/officeart/2005/8/layout/process1"/>
    <dgm:cxn modelId="{0E481240-7D4E-41B2-AC5D-AD1E35484CE3}" type="presOf" srcId="{C0FF6B04-E79D-4579-ACB5-A2F11723F84F}" destId="{0E5BCDDF-7464-4D6E-BB33-E53B45A5E575}" srcOrd="0" destOrd="0" presId="urn:microsoft.com/office/officeart/2005/8/layout/process1"/>
    <dgm:cxn modelId="{69A6B131-17FB-48DA-99C7-8C238DCF0F87}" srcId="{C0FF6B04-E79D-4579-ACB5-A2F11723F84F}" destId="{50AFD839-09EC-4F0A-BC0B-C093D925443B}" srcOrd="2" destOrd="0" parTransId="{92F81B53-3232-472E-832E-7C1E49D67CB8}" sibTransId="{CF062565-3904-4FF5-B7A3-85153A724A9B}"/>
    <dgm:cxn modelId="{223FC99D-A0C1-4A69-8651-3447AF6F722B}" type="presOf" srcId="{E5D3A18E-1055-4563-89AC-B0DB8AB9112A}" destId="{6F0962B0-963D-4B9E-B620-913B20623FEF}" srcOrd="1" destOrd="0" presId="urn:microsoft.com/office/officeart/2005/8/layout/process1"/>
    <dgm:cxn modelId="{02A76652-3C72-4F8A-8789-AA8A1A13AE4C}" type="presParOf" srcId="{0E5BCDDF-7464-4D6E-BB33-E53B45A5E575}" destId="{27C8F180-E1B5-490F-842E-2B338673A575}" srcOrd="0" destOrd="0" presId="urn:microsoft.com/office/officeart/2005/8/layout/process1"/>
    <dgm:cxn modelId="{064ACE51-8F97-4EBF-8E4A-494982451D97}" type="presParOf" srcId="{0E5BCDDF-7464-4D6E-BB33-E53B45A5E575}" destId="{C8926752-0DDF-4B97-B4D2-1B1888328812}" srcOrd="1" destOrd="0" presId="urn:microsoft.com/office/officeart/2005/8/layout/process1"/>
    <dgm:cxn modelId="{26486733-C458-4725-883B-7BA9E09BB092}" type="presParOf" srcId="{C8926752-0DDF-4B97-B4D2-1B1888328812}" destId="{6F0962B0-963D-4B9E-B620-913B20623FEF}" srcOrd="0" destOrd="0" presId="urn:microsoft.com/office/officeart/2005/8/layout/process1"/>
    <dgm:cxn modelId="{342D8447-09EA-4B6E-98A9-D58E5745DF13}" type="presParOf" srcId="{0E5BCDDF-7464-4D6E-BB33-E53B45A5E575}" destId="{1083B12B-153A-4921-BC0F-FC941FD2ABBE}" srcOrd="2" destOrd="0" presId="urn:microsoft.com/office/officeart/2005/8/layout/process1"/>
    <dgm:cxn modelId="{DC29B6BE-3729-4BD3-9F9C-DCF29D3228CC}" type="presParOf" srcId="{0E5BCDDF-7464-4D6E-BB33-E53B45A5E575}" destId="{5ABCF98D-978F-4EA3-B514-63F30E059BCD}" srcOrd="3" destOrd="0" presId="urn:microsoft.com/office/officeart/2005/8/layout/process1"/>
    <dgm:cxn modelId="{020EE60D-8480-4FD0-8C9B-F1BF075B2F70}" type="presParOf" srcId="{5ABCF98D-978F-4EA3-B514-63F30E059BCD}" destId="{FA2F1E93-E445-4DD0-847B-DDBC19CFEF1F}" srcOrd="0" destOrd="0" presId="urn:microsoft.com/office/officeart/2005/8/layout/process1"/>
    <dgm:cxn modelId="{7CEAAD55-72C2-4523-B581-37978EFB5B9B}"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custT="1"/>
      <dgm:spPr/>
      <dgm:t>
        <a:bodyPr/>
        <a:lstStyle/>
        <a:p>
          <a:r>
            <a:rPr lang="es-MX" sz="1100" dirty="0" smtClean="0"/>
            <a:t>Equivocado</a:t>
          </a:r>
          <a:endParaRPr lang="es-MX" sz="1100"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Incluir información incorrecta o inexacta puede direccionar a otras fuentes</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dgm:spPr/>
      <dgm:t>
        <a:bodyPr/>
        <a:lstStyle/>
        <a:p>
          <a:r>
            <a:rPr lang="es-MX" dirty="0" smtClean="0"/>
            <a:t>Responder con información sobre los hechos</a:t>
          </a:r>
          <a:endParaRPr lang="es-MX"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2CEC72CA-2CD8-4E8F-805E-7E7D55B192CE}" type="presOf" srcId="{C0FF6B04-E79D-4579-ACB5-A2F11723F84F}" destId="{0E5BCDDF-7464-4D6E-BB33-E53B45A5E575}"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A2847A35-D250-4A91-98FD-4E071F700F80}" type="presOf" srcId="{50AFD839-09EC-4F0A-BC0B-C093D925443B}" destId="{56A72ACA-1DFB-44A2-B3EF-22D5F19535E4}" srcOrd="0" destOrd="0" presId="urn:microsoft.com/office/officeart/2005/8/layout/process1"/>
    <dgm:cxn modelId="{56BD772E-0848-4E1F-9303-7265A59D1CE0}" type="presOf" srcId="{E5D3A18E-1055-4563-89AC-B0DB8AB9112A}" destId="{C8926752-0DDF-4B97-B4D2-1B1888328812}" srcOrd="0" destOrd="0" presId="urn:microsoft.com/office/officeart/2005/8/layout/process1"/>
    <dgm:cxn modelId="{1667859B-BA82-4DD3-8C83-EC611F5A7639}" type="presOf" srcId="{E5D3A18E-1055-4563-89AC-B0DB8AB9112A}" destId="{6F0962B0-963D-4B9E-B620-913B20623FEF}" srcOrd="1" destOrd="0" presId="urn:microsoft.com/office/officeart/2005/8/layout/process1"/>
    <dgm:cxn modelId="{DEFD8E15-5B19-45DB-BE6E-0423596949E7}" type="presOf" srcId="{DAF8A370-E272-486B-BE51-2D70634EBAFB}" destId="{FA2F1E93-E445-4DD0-847B-DDBC19CFEF1F}" srcOrd="1"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69109F35-1038-49F8-9DEF-AF7781FF5F11}" type="presOf" srcId="{691E679D-2F85-40EE-A2D1-02845900DE3D}" destId="{27C8F180-E1B5-490F-842E-2B338673A575}" srcOrd="0" destOrd="0" presId="urn:microsoft.com/office/officeart/2005/8/layout/process1"/>
    <dgm:cxn modelId="{69A6B131-17FB-48DA-99C7-8C238DCF0F87}" srcId="{C0FF6B04-E79D-4579-ACB5-A2F11723F84F}" destId="{50AFD839-09EC-4F0A-BC0B-C093D925443B}" srcOrd="2" destOrd="0" parTransId="{92F81B53-3232-472E-832E-7C1E49D67CB8}" sibTransId="{CF062565-3904-4FF5-B7A3-85153A724A9B}"/>
    <dgm:cxn modelId="{A0CE2BB5-A119-42A4-A9B7-DE8540551326}" type="presOf" srcId="{DAF8A370-E272-486B-BE51-2D70634EBAFB}" destId="{5ABCF98D-978F-4EA3-B514-63F30E059BCD}" srcOrd="0" destOrd="0" presId="urn:microsoft.com/office/officeart/2005/8/layout/process1"/>
    <dgm:cxn modelId="{947F8D4A-DB8B-4BB6-803C-A7C260BFABF6}" type="presOf" srcId="{2FBBF795-518D-4944-BE07-2A34F00D32FB}" destId="{1083B12B-153A-4921-BC0F-FC941FD2ABBE}" srcOrd="0" destOrd="0" presId="urn:microsoft.com/office/officeart/2005/8/layout/process1"/>
    <dgm:cxn modelId="{B747ED28-96D1-4F33-8B93-D8B6D1B8B4FB}" type="presParOf" srcId="{0E5BCDDF-7464-4D6E-BB33-E53B45A5E575}" destId="{27C8F180-E1B5-490F-842E-2B338673A575}" srcOrd="0" destOrd="0" presId="urn:microsoft.com/office/officeart/2005/8/layout/process1"/>
    <dgm:cxn modelId="{36F2AFF1-9E07-419C-90AE-848670A6FA54}" type="presParOf" srcId="{0E5BCDDF-7464-4D6E-BB33-E53B45A5E575}" destId="{C8926752-0DDF-4B97-B4D2-1B1888328812}" srcOrd="1" destOrd="0" presId="urn:microsoft.com/office/officeart/2005/8/layout/process1"/>
    <dgm:cxn modelId="{E2B9132B-5202-43BF-BD11-7D7436547E9D}" type="presParOf" srcId="{C8926752-0DDF-4B97-B4D2-1B1888328812}" destId="{6F0962B0-963D-4B9E-B620-913B20623FEF}" srcOrd="0" destOrd="0" presId="urn:microsoft.com/office/officeart/2005/8/layout/process1"/>
    <dgm:cxn modelId="{AA3B9671-B501-4B2F-97F9-853E283854B6}" type="presParOf" srcId="{0E5BCDDF-7464-4D6E-BB33-E53B45A5E575}" destId="{1083B12B-153A-4921-BC0F-FC941FD2ABBE}" srcOrd="2" destOrd="0" presId="urn:microsoft.com/office/officeart/2005/8/layout/process1"/>
    <dgm:cxn modelId="{41553FBA-104C-4E73-A2E2-1D8AFB61C9B0}" type="presParOf" srcId="{0E5BCDDF-7464-4D6E-BB33-E53B45A5E575}" destId="{5ABCF98D-978F-4EA3-B514-63F30E059BCD}" srcOrd="3" destOrd="0" presId="urn:microsoft.com/office/officeart/2005/8/layout/process1"/>
    <dgm:cxn modelId="{9C83ECF0-ECCF-44F6-9546-25B9C4807EAF}" type="presParOf" srcId="{5ABCF98D-978F-4EA3-B514-63F30E059BCD}" destId="{FA2F1E93-E445-4DD0-847B-DDBC19CFEF1F}" srcOrd="0" destOrd="0" presId="urn:microsoft.com/office/officeart/2005/8/layout/process1"/>
    <dgm:cxn modelId="{0C8C805A-A609-447A-821C-41E99267DFDA}"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custT="1"/>
      <dgm:spPr/>
      <dgm:t>
        <a:bodyPr/>
        <a:lstStyle/>
        <a:p>
          <a:r>
            <a:rPr lang="es-MX" sz="1050" dirty="0" smtClean="0"/>
            <a:t>Crítica constante</a:t>
          </a:r>
          <a:endParaRPr lang="es-MX" sz="1050"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Se queja constantemente y no puede ser satisfecho: puede usar mal lenguaje</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custT="1"/>
      <dgm:spPr/>
      <dgm:t>
        <a:bodyPr/>
        <a:lstStyle/>
        <a:p>
          <a:r>
            <a:rPr lang="es-MX" sz="1050" dirty="0" smtClean="0"/>
            <a:t>Tratar de resolver en privado</a:t>
          </a:r>
          <a:endParaRPr lang="es-MX" sz="1050"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832BC7C8-EF4D-4B2C-904A-634F3A9F69F4}" type="presOf" srcId="{DAF8A370-E272-486B-BE51-2D70634EBAFB}" destId="{5ABCF98D-978F-4EA3-B514-63F30E059BCD}" srcOrd="0" destOrd="0" presId="urn:microsoft.com/office/officeart/2005/8/layout/process1"/>
    <dgm:cxn modelId="{420CBD00-C6B9-4D67-B117-43FB20DE4C15}" type="presOf" srcId="{DAF8A370-E272-486B-BE51-2D70634EBAFB}" destId="{FA2F1E93-E445-4DD0-847B-DDBC19CFEF1F}" srcOrd="1"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06E36376-6699-4F34-B9BF-61B0C23E8F19}" type="presOf" srcId="{2FBBF795-518D-4944-BE07-2A34F00D32FB}" destId="{1083B12B-153A-4921-BC0F-FC941FD2ABBE}" srcOrd="0" destOrd="0" presId="urn:microsoft.com/office/officeart/2005/8/layout/process1"/>
    <dgm:cxn modelId="{0D38E234-4139-4604-91DF-32A2C7371C06}" type="presOf" srcId="{C0FF6B04-E79D-4579-ACB5-A2F11723F84F}" destId="{0E5BCDDF-7464-4D6E-BB33-E53B45A5E575}"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83607063-08CA-4110-B1FE-C4FB2ECF674B}" type="presOf" srcId="{50AFD839-09EC-4F0A-BC0B-C093D925443B}" destId="{56A72ACA-1DFB-44A2-B3EF-22D5F19535E4}" srcOrd="0" destOrd="0" presId="urn:microsoft.com/office/officeart/2005/8/layout/process1"/>
    <dgm:cxn modelId="{9946AC20-D5A2-4270-92AD-36B29403FB92}" type="presOf" srcId="{691E679D-2F85-40EE-A2D1-02845900DE3D}" destId="{27C8F180-E1B5-490F-842E-2B338673A575}" srcOrd="0" destOrd="0" presId="urn:microsoft.com/office/officeart/2005/8/layout/process1"/>
    <dgm:cxn modelId="{AA302D84-7B92-4F6F-8DA6-12BC30FAE171}" type="presOf" srcId="{E5D3A18E-1055-4563-89AC-B0DB8AB9112A}" destId="{6F0962B0-963D-4B9E-B620-913B20623FEF}" srcOrd="1" destOrd="0" presId="urn:microsoft.com/office/officeart/2005/8/layout/process1"/>
    <dgm:cxn modelId="{69A6B131-17FB-48DA-99C7-8C238DCF0F87}" srcId="{C0FF6B04-E79D-4579-ACB5-A2F11723F84F}" destId="{50AFD839-09EC-4F0A-BC0B-C093D925443B}" srcOrd="2" destOrd="0" parTransId="{92F81B53-3232-472E-832E-7C1E49D67CB8}" sibTransId="{CF062565-3904-4FF5-B7A3-85153A724A9B}"/>
    <dgm:cxn modelId="{53E5E115-F094-432B-BDB4-08AC4A923B63}" type="presOf" srcId="{E5D3A18E-1055-4563-89AC-B0DB8AB9112A}" destId="{C8926752-0DDF-4B97-B4D2-1B1888328812}" srcOrd="0" destOrd="0" presId="urn:microsoft.com/office/officeart/2005/8/layout/process1"/>
    <dgm:cxn modelId="{AB89A8F1-4874-41C8-937D-CBAA02F7CF21}" type="presParOf" srcId="{0E5BCDDF-7464-4D6E-BB33-E53B45A5E575}" destId="{27C8F180-E1B5-490F-842E-2B338673A575}" srcOrd="0" destOrd="0" presId="urn:microsoft.com/office/officeart/2005/8/layout/process1"/>
    <dgm:cxn modelId="{9A34CAE0-4992-4D31-9D51-CA73EAA91F22}" type="presParOf" srcId="{0E5BCDDF-7464-4D6E-BB33-E53B45A5E575}" destId="{C8926752-0DDF-4B97-B4D2-1B1888328812}" srcOrd="1" destOrd="0" presId="urn:microsoft.com/office/officeart/2005/8/layout/process1"/>
    <dgm:cxn modelId="{6F2F73E4-2CE6-4E49-9DA7-E2FB781CD9AA}" type="presParOf" srcId="{C8926752-0DDF-4B97-B4D2-1B1888328812}" destId="{6F0962B0-963D-4B9E-B620-913B20623FEF}" srcOrd="0" destOrd="0" presId="urn:microsoft.com/office/officeart/2005/8/layout/process1"/>
    <dgm:cxn modelId="{C00259BE-5BFB-48F5-B096-C1AE4353FE3B}" type="presParOf" srcId="{0E5BCDDF-7464-4D6E-BB33-E53B45A5E575}" destId="{1083B12B-153A-4921-BC0F-FC941FD2ABBE}" srcOrd="2" destOrd="0" presId="urn:microsoft.com/office/officeart/2005/8/layout/process1"/>
    <dgm:cxn modelId="{08B62A1E-FA22-45DF-8C1F-1CCEA55F3A54}" type="presParOf" srcId="{0E5BCDDF-7464-4D6E-BB33-E53B45A5E575}" destId="{5ABCF98D-978F-4EA3-B514-63F30E059BCD}" srcOrd="3" destOrd="0" presId="urn:microsoft.com/office/officeart/2005/8/layout/process1"/>
    <dgm:cxn modelId="{D41B0955-862C-43F3-BE4C-D6AD68291A45}" type="presParOf" srcId="{5ABCF98D-978F-4EA3-B514-63F30E059BCD}" destId="{FA2F1E93-E445-4DD0-847B-DDBC19CFEF1F}" srcOrd="0" destOrd="0" presId="urn:microsoft.com/office/officeart/2005/8/layout/process1"/>
    <dgm:cxn modelId="{DCC421B8-7E2D-41EA-832A-E9B0B7E858AF}"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custT="1"/>
      <dgm:spPr/>
      <dgm:t>
        <a:bodyPr/>
        <a:lstStyle/>
        <a:p>
          <a:r>
            <a:rPr lang="es-MX" sz="1050" dirty="0" smtClean="0"/>
            <a:t>Crítica participativa</a:t>
          </a:r>
          <a:endParaRPr lang="es-MX" sz="1050"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Hace sugerencias, no quejas: Responde inteligentemente a las críticas</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custT="1"/>
      <dgm:spPr/>
      <dgm:t>
        <a:bodyPr/>
        <a:lstStyle/>
        <a:p>
          <a:r>
            <a:rPr lang="es-MX" sz="1050" dirty="0" smtClean="0"/>
            <a:t>Fomentar el debate</a:t>
          </a:r>
          <a:endParaRPr lang="es-MX" sz="1050"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F6ACA566-D06F-4D98-8567-B4FB1982307D}" type="presOf" srcId="{DAF8A370-E272-486B-BE51-2D70634EBAFB}" destId="{5ABCF98D-978F-4EA3-B514-63F30E059BCD}"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30A3753A-DCB7-48FD-B4B1-F31FC0BB7C4C}" type="presOf" srcId="{691E679D-2F85-40EE-A2D1-02845900DE3D}" destId="{27C8F180-E1B5-490F-842E-2B338673A575}" srcOrd="0" destOrd="0" presId="urn:microsoft.com/office/officeart/2005/8/layout/process1"/>
    <dgm:cxn modelId="{AA5AA1F3-5ED7-44BC-A89A-DD0BF05A4145}" type="presOf" srcId="{50AFD839-09EC-4F0A-BC0B-C093D925443B}" destId="{56A72ACA-1DFB-44A2-B3EF-22D5F19535E4}" srcOrd="0"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389E7F6A-C3E5-4546-8CCF-B21D8C399600}" type="presOf" srcId="{DAF8A370-E272-486B-BE51-2D70634EBAFB}" destId="{FA2F1E93-E445-4DD0-847B-DDBC19CFEF1F}" srcOrd="1" destOrd="0" presId="urn:microsoft.com/office/officeart/2005/8/layout/process1"/>
    <dgm:cxn modelId="{9CA48CAA-4606-48ED-A113-42CFB48C1BD9}" type="presOf" srcId="{2FBBF795-518D-4944-BE07-2A34F00D32FB}" destId="{1083B12B-153A-4921-BC0F-FC941FD2ABBE}" srcOrd="0" destOrd="0" presId="urn:microsoft.com/office/officeart/2005/8/layout/process1"/>
    <dgm:cxn modelId="{69A6B131-17FB-48DA-99C7-8C238DCF0F87}" srcId="{C0FF6B04-E79D-4579-ACB5-A2F11723F84F}" destId="{50AFD839-09EC-4F0A-BC0B-C093D925443B}" srcOrd="2" destOrd="0" parTransId="{92F81B53-3232-472E-832E-7C1E49D67CB8}" sibTransId="{CF062565-3904-4FF5-B7A3-85153A724A9B}"/>
    <dgm:cxn modelId="{33BADD0B-F34F-4BA7-9BAA-24FAEC128A6B}" type="presOf" srcId="{E5D3A18E-1055-4563-89AC-B0DB8AB9112A}" destId="{C8926752-0DDF-4B97-B4D2-1B1888328812}" srcOrd="0" destOrd="0" presId="urn:microsoft.com/office/officeart/2005/8/layout/process1"/>
    <dgm:cxn modelId="{C238D0DD-1F17-4E2D-AAD9-B84884EFCBED}" type="presOf" srcId="{C0FF6B04-E79D-4579-ACB5-A2F11723F84F}" destId="{0E5BCDDF-7464-4D6E-BB33-E53B45A5E575}" srcOrd="0" destOrd="0" presId="urn:microsoft.com/office/officeart/2005/8/layout/process1"/>
    <dgm:cxn modelId="{0D2A6C9C-2CEF-4E4E-805F-6F923BAE695A}" type="presOf" srcId="{E5D3A18E-1055-4563-89AC-B0DB8AB9112A}" destId="{6F0962B0-963D-4B9E-B620-913B20623FEF}" srcOrd="1" destOrd="0" presId="urn:microsoft.com/office/officeart/2005/8/layout/process1"/>
    <dgm:cxn modelId="{57FB8D5F-9115-409E-9392-C03984560BFA}" type="presParOf" srcId="{0E5BCDDF-7464-4D6E-BB33-E53B45A5E575}" destId="{27C8F180-E1B5-490F-842E-2B338673A575}" srcOrd="0" destOrd="0" presId="urn:microsoft.com/office/officeart/2005/8/layout/process1"/>
    <dgm:cxn modelId="{75DF4223-0AC0-4D3B-95B9-F7934A419A4A}" type="presParOf" srcId="{0E5BCDDF-7464-4D6E-BB33-E53B45A5E575}" destId="{C8926752-0DDF-4B97-B4D2-1B1888328812}" srcOrd="1" destOrd="0" presId="urn:microsoft.com/office/officeart/2005/8/layout/process1"/>
    <dgm:cxn modelId="{D6658B38-5045-4213-92A8-A4EF2E389FE9}" type="presParOf" srcId="{C8926752-0DDF-4B97-B4D2-1B1888328812}" destId="{6F0962B0-963D-4B9E-B620-913B20623FEF}" srcOrd="0" destOrd="0" presId="urn:microsoft.com/office/officeart/2005/8/layout/process1"/>
    <dgm:cxn modelId="{FA6757C1-BB9E-4341-8D3C-99EE6F97D02E}" type="presParOf" srcId="{0E5BCDDF-7464-4D6E-BB33-E53B45A5E575}" destId="{1083B12B-153A-4921-BC0F-FC941FD2ABBE}" srcOrd="2" destOrd="0" presId="urn:microsoft.com/office/officeart/2005/8/layout/process1"/>
    <dgm:cxn modelId="{D3AF4FF9-538E-4C0C-9C98-97138DAED4B4}" type="presParOf" srcId="{0E5BCDDF-7464-4D6E-BB33-E53B45A5E575}" destId="{5ABCF98D-978F-4EA3-B514-63F30E059BCD}" srcOrd="3" destOrd="0" presId="urn:microsoft.com/office/officeart/2005/8/layout/process1"/>
    <dgm:cxn modelId="{B0137B2D-D132-4A20-854C-F0E19B5666E6}" type="presParOf" srcId="{5ABCF98D-978F-4EA3-B514-63F30E059BCD}" destId="{FA2F1E93-E445-4DD0-847B-DDBC19CFEF1F}" srcOrd="0" destOrd="0" presId="urn:microsoft.com/office/officeart/2005/8/layout/process1"/>
    <dgm:cxn modelId="{FD56E887-0A09-4830-82A4-4085797561D4}"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custT="1"/>
      <dgm:spPr/>
      <dgm:t>
        <a:bodyPr/>
        <a:lstStyle/>
        <a:p>
          <a:r>
            <a:rPr lang="es-MX" sz="1050" dirty="0" smtClean="0"/>
            <a:t>Planteamiento de pregunta(s) abiertas</a:t>
          </a:r>
          <a:endParaRPr lang="es-MX" sz="1050"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Pregunta abierta solicitando aviso o respuesta después de hacer una opinión</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custT="1"/>
      <dgm:spPr/>
      <dgm:t>
        <a:bodyPr/>
        <a:lstStyle/>
        <a:p>
          <a:r>
            <a:rPr lang="es-MX" sz="1050" dirty="0" smtClean="0"/>
            <a:t>Responder la pregunta directamente</a:t>
          </a:r>
          <a:endParaRPr lang="es-MX" sz="1050"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0394C3FD-D5E6-4D77-BD73-95F0AB25BF87}" type="presOf" srcId="{2FBBF795-518D-4944-BE07-2A34F00D32FB}" destId="{1083B12B-153A-4921-BC0F-FC941FD2ABBE}" srcOrd="0" destOrd="0" presId="urn:microsoft.com/office/officeart/2005/8/layout/process1"/>
    <dgm:cxn modelId="{20911BCD-4236-4092-B4A9-8F5435362279}" type="presOf" srcId="{E5D3A18E-1055-4563-89AC-B0DB8AB9112A}" destId="{6F0962B0-963D-4B9E-B620-913B20623FEF}" srcOrd="1"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9C2D6AAC-BB05-40BF-82A5-DA5172B63DD0}" type="presOf" srcId="{691E679D-2F85-40EE-A2D1-02845900DE3D}" destId="{27C8F180-E1B5-490F-842E-2B338673A575}" srcOrd="0" destOrd="0" presId="urn:microsoft.com/office/officeart/2005/8/layout/process1"/>
    <dgm:cxn modelId="{936B2EFA-947E-4643-B9B7-58C9D634EF7F}" type="presOf" srcId="{50AFD839-09EC-4F0A-BC0B-C093D925443B}" destId="{56A72ACA-1DFB-44A2-B3EF-22D5F19535E4}"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DC5BC288-6897-4CE9-B885-52278FCB606F}" type="presOf" srcId="{C0FF6B04-E79D-4579-ACB5-A2F11723F84F}" destId="{0E5BCDDF-7464-4D6E-BB33-E53B45A5E575}" srcOrd="0" destOrd="0" presId="urn:microsoft.com/office/officeart/2005/8/layout/process1"/>
    <dgm:cxn modelId="{A6251964-3C87-4D7E-B160-445905C5B6EA}" type="presOf" srcId="{DAF8A370-E272-486B-BE51-2D70634EBAFB}" destId="{5ABCF98D-978F-4EA3-B514-63F30E059BCD}" srcOrd="0" destOrd="0" presId="urn:microsoft.com/office/officeart/2005/8/layout/process1"/>
    <dgm:cxn modelId="{5AFCDB8C-86FA-4F8E-B58C-82A91E88C4D8}" type="presOf" srcId="{E5D3A18E-1055-4563-89AC-B0DB8AB9112A}" destId="{C8926752-0DDF-4B97-B4D2-1B1888328812}" srcOrd="0" destOrd="0" presId="urn:microsoft.com/office/officeart/2005/8/layout/process1"/>
    <dgm:cxn modelId="{69A6B131-17FB-48DA-99C7-8C238DCF0F87}" srcId="{C0FF6B04-E79D-4579-ACB5-A2F11723F84F}" destId="{50AFD839-09EC-4F0A-BC0B-C093D925443B}" srcOrd="2" destOrd="0" parTransId="{92F81B53-3232-472E-832E-7C1E49D67CB8}" sibTransId="{CF062565-3904-4FF5-B7A3-85153A724A9B}"/>
    <dgm:cxn modelId="{3595BF7B-D115-4C17-AFA9-F904E94801B0}" type="presOf" srcId="{DAF8A370-E272-486B-BE51-2D70634EBAFB}" destId="{FA2F1E93-E445-4DD0-847B-DDBC19CFEF1F}" srcOrd="1" destOrd="0" presId="urn:microsoft.com/office/officeart/2005/8/layout/process1"/>
    <dgm:cxn modelId="{D6923590-7B83-4D68-A4D6-8E96546E2E1D}" type="presParOf" srcId="{0E5BCDDF-7464-4D6E-BB33-E53B45A5E575}" destId="{27C8F180-E1B5-490F-842E-2B338673A575}" srcOrd="0" destOrd="0" presId="urn:microsoft.com/office/officeart/2005/8/layout/process1"/>
    <dgm:cxn modelId="{A42FFC88-6AEF-43E7-8603-383487D8A897}" type="presParOf" srcId="{0E5BCDDF-7464-4D6E-BB33-E53B45A5E575}" destId="{C8926752-0DDF-4B97-B4D2-1B1888328812}" srcOrd="1" destOrd="0" presId="urn:microsoft.com/office/officeart/2005/8/layout/process1"/>
    <dgm:cxn modelId="{15CFF79D-39F8-41C8-99F7-C32729A8E65D}" type="presParOf" srcId="{C8926752-0DDF-4B97-B4D2-1B1888328812}" destId="{6F0962B0-963D-4B9E-B620-913B20623FEF}" srcOrd="0" destOrd="0" presId="urn:microsoft.com/office/officeart/2005/8/layout/process1"/>
    <dgm:cxn modelId="{174CFA8B-E396-4944-8A87-0C547F8693E2}" type="presParOf" srcId="{0E5BCDDF-7464-4D6E-BB33-E53B45A5E575}" destId="{1083B12B-153A-4921-BC0F-FC941FD2ABBE}" srcOrd="2" destOrd="0" presId="urn:microsoft.com/office/officeart/2005/8/layout/process1"/>
    <dgm:cxn modelId="{4B7FDBE6-3A6E-4FEE-BE0F-76858E55CE0F}" type="presParOf" srcId="{0E5BCDDF-7464-4D6E-BB33-E53B45A5E575}" destId="{5ABCF98D-978F-4EA3-B514-63F30E059BCD}" srcOrd="3" destOrd="0" presId="urn:microsoft.com/office/officeart/2005/8/layout/process1"/>
    <dgm:cxn modelId="{0BFE79CF-3D65-44AF-82DC-B9C5B91CA5BD}" type="presParOf" srcId="{5ABCF98D-978F-4EA3-B514-63F30E059BCD}" destId="{FA2F1E93-E445-4DD0-847B-DDBC19CFEF1F}" srcOrd="0" destOrd="0" presId="urn:microsoft.com/office/officeart/2005/8/layout/process1"/>
    <dgm:cxn modelId="{A86B6E47-60E0-4292-9B43-04BFA73F3397}"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dgm:spPr/>
      <dgm:t>
        <a:bodyPr/>
        <a:lstStyle/>
        <a:p>
          <a:r>
            <a:rPr lang="es-MX" dirty="0" smtClean="0"/>
            <a:t>Solicitud o publicación legal</a:t>
          </a:r>
          <a:endParaRPr lang="es-MX"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Mencionar aspectos legales, casos pendientes, nuevos casos, etc.</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dgm:spPr/>
      <dgm:t>
        <a:bodyPr/>
        <a:lstStyle/>
        <a:p>
          <a:r>
            <a:rPr lang="es-MX" dirty="0" smtClean="0"/>
            <a:t>No responder, sólo supervisar</a:t>
          </a:r>
          <a:endParaRPr lang="es-MX"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F7045FA6-D1F8-490E-AB6A-2A3BEFCBBC48}" type="presOf" srcId="{691E679D-2F85-40EE-A2D1-02845900DE3D}" destId="{27C8F180-E1B5-490F-842E-2B338673A575}" srcOrd="0" destOrd="0" presId="urn:microsoft.com/office/officeart/2005/8/layout/process1"/>
    <dgm:cxn modelId="{9268A8E3-98E2-4A68-9B6B-5ABF3FED9166}" type="presOf" srcId="{50AFD839-09EC-4F0A-BC0B-C093D925443B}" destId="{56A72ACA-1DFB-44A2-B3EF-22D5F19535E4}"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B23F9108-1D77-46FC-BE6D-E2E596AA5252}" type="presOf" srcId="{E5D3A18E-1055-4563-89AC-B0DB8AB9112A}" destId="{6F0962B0-963D-4B9E-B620-913B20623FEF}" srcOrd="1" destOrd="0" presId="urn:microsoft.com/office/officeart/2005/8/layout/process1"/>
    <dgm:cxn modelId="{30F965EE-8181-407E-AD73-742FAD778178}" type="presOf" srcId="{2FBBF795-518D-4944-BE07-2A34F00D32FB}" destId="{1083B12B-153A-4921-BC0F-FC941FD2ABBE}" srcOrd="0"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69A6B131-17FB-48DA-99C7-8C238DCF0F87}" srcId="{C0FF6B04-E79D-4579-ACB5-A2F11723F84F}" destId="{50AFD839-09EC-4F0A-BC0B-C093D925443B}" srcOrd="2" destOrd="0" parTransId="{92F81B53-3232-472E-832E-7C1E49D67CB8}" sibTransId="{CF062565-3904-4FF5-B7A3-85153A724A9B}"/>
    <dgm:cxn modelId="{20204B91-02BC-4A55-A14F-D6A86454DC76}" type="presOf" srcId="{E5D3A18E-1055-4563-89AC-B0DB8AB9112A}" destId="{C8926752-0DDF-4B97-B4D2-1B1888328812}" srcOrd="0" destOrd="0" presId="urn:microsoft.com/office/officeart/2005/8/layout/process1"/>
    <dgm:cxn modelId="{CD0703AB-AE52-48DA-8507-3FA022F63EAA}" type="presOf" srcId="{DAF8A370-E272-486B-BE51-2D70634EBAFB}" destId="{FA2F1E93-E445-4DD0-847B-DDBC19CFEF1F}" srcOrd="1" destOrd="0" presId="urn:microsoft.com/office/officeart/2005/8/layout/process1"/>
    <dgm:cxn modelId="{273E4837-138C-4440-B092-6284A97C0786}" type="presOf" srcId="{DAF8A370-E272-486B-BE51-2D70634EBAFB}" destId="{5ABCF98D-978F-4EA3-B514-63F30E059BCD}" srcOrd="0" destOrd="0" presId="urn:microsoft.com/office/officeart/2005/8/layout/process1"/>
    <dgm:cxn modelId="{FC92DDF1-01FC-46CE-A54E-EFA5F0D0EBCA}" type="presOf" srcId="{C0FF6B04-E79D-4579-ACB5-A2F11723F84F}" destId="{0E5BCDDF-7464-4D6E-BB33-E53B45A5E575}" srcOrd="0" destOrd="0" presId="urn:microsoft.com/office/officeart/2005/8/layout/process1"/>
    <dgm:cxn modelId="{0490BF1D-11F1-489A-B807-1475EB22AB2B}" type="presParOf" srcId="{0E5BCDDF-7464-4D6E-BB33-E53B45A5E575}" destId="{27C8F180-E1B5-490F-842E-2B338673A575}" srcOrd="0" destOrd="0" presId="urn:microsoft.com/office/officeart/2005/8/layout/process1"/>
    <dgm:cxn modelId="{2D3299E1-ABB7-4072-9C6D-C3496E4A9D4D}" type="presParOf" srcId="{0E5BCDDF-7464-4D6E-BB33-E53B45A5E575}" destId="{C8926752-0DDF-4B97-B4D2-1B1888328812}" srcOrd="1" destOrd="0" presId="urn:microsoft.com/office/officeart/2005/8/layout/process1"/>
    <dgm:cxn modelId="{7FB91B6F-5F40-46B8-9076-A700A0BF4C58}" type="presParOf" srcId="{C8926752-0DDF-4B97-B4D2-1B1888328812}" destId="{6F0962B0-963D-4B9E-B620-913B20623FEF}" srcOrd="0" destOrd="0" presId="urn:microsoft.com/office/officeart/2005/8/layout/process1"/>
    <dgm:cxn modelId="{43E361BD-B1CE-4B48-A571-82D6B3325350}" type="presParOf" srcId="{0E5BCDDF-7464-4D6E-BB33-E53B45A5E575}" destId="{1083B12B-153A-4921-BC0F-FC941FD2ABBE}" srcOrd="2" destOrd="0" presId="urn:microsoft.com/office/officeart/2005/8/layout/process1"/>
    <dgm:cxn modelId="{6EB2E92C-BA31-4052-8169-19CA168EFD17}" type="presParOf" srcId="{0E5BCDDF-7464-4D6E-BB33-E53B45A5E575}" destId="{5ABCF98D-978F-4EA3-B514-63F30E059BCD}" srcOrd="3" destOrd="0" presId="urn:microsoft.com/office/officeart/2005/8/layout/process1"/>
    <dgm:cxn modelId="{45DD1107-4797-4689-A418-D68B9F64D789}" type="presParOf" srcId="{5ABCF98D-978F-4EA3-B514-63F30E059BCD}" destId="{FA2F1E93-E445-4DD0-847B-DDBC19CFEF1F}" srcOrd="0" destOrd="0" presId="urn:microsoft.com/office/officeart/2005/8/layout/process1"/>
    <dgm:cxn modelId="{7CDD439C-8FDD-4295-A2CE-0424CA4D905F}"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FF6B04-E79D-4579-ACB5-A2F11723F84F}" type="doc">
      <dgm:prSet loTypeId="urn:microsoft.com/office/officeart/2005/8/layout/process1" loCatId="process" qsTypeId="urn:microsoft.com/office/officeart/2005/8/quickstyle/simple1" qsCatId="simple" csTypeId="urn:microsoft.com/office/officeart/2005/8/colors/colorful2" csCatId="colorful" phldr="1"/>
      <dgm:spPr/>
    </dgm:pt>
    <dgm:pt modelId="{691E679D-2F85-40EE-A2D1-02845900DE3D}">
      <dgm:prSet phldrT="[Texto]"/>
      <dgm:spPr/>
      <dgm:t>
        <a:bodyPr/>
        <a:lstStyle/>
        <a:p>
          <a:r>
            <a:rPr lang="es-MX" dirty="0" smtClean="0"/>
            <a:t>Competidor</a:t>
          </a:r>
          <a:endParaRPr lang="es-MX" dirty="0"/>
        </a:p>
      </dgm:t>
    </dgm:pt>
    <dgm:pt modelId="{B91F4145-0B2C-4ACD-903C-CC5F99BBF6F3}" type="parTrans" cxnId="{DDC94D5C-F26B-4817-8971-0EFB3A2CA26C}">
      <dgm:prSet/>
      <dgm:spPr/>
      <dgm:t>
        <a:bodyPr/>
        <a:lstStyle/>
        <a:p>
          <a:endParaRPr lang="es-MX"/>
        </a:p>
      </dgm:t>
    </dgm:pt>
    <dgm:pt modelId="{E5D3A18E-1055-4563-89AC-B0DB8AB9112A}" type="sibTrans" cxnId="{DDC94D5C-F26B-4817-8971-0EFB3A2CA26C}">
      <dgm:prSet/>
      <dgm:spPr/>
      <dgm:t>
        <a:bodyPr/>
        <a:lstStyle/>
        <a:p>
          <a:endParaRPr lang="es-MX"/>
        </a:p>
      </dgm:t>
    </dgm:pt>
    <dgm:pt modelId="{2FBBF795-518D-4944-BE07-2A34F00D32FB}">
      <dgm:prSet phldrT="[Texto]"/>
      <dgm:spPr/>
      <dgm:t>
        <a:bodyPr/>
        <a:lstStyle/>
        <a:p>
          <a:r>
            <a:rPr lang="es-MX" dirty="0" smtClean="0"/>
            <a:t>Mencionar otras marcas; copiar mensajes de marketing</a:t>
          </a:r>
          <a:endParaRPr lang="es-MX" dirty="0"/>
        </a:p>
      </dgm:t>
    </dgm:pt>
    <dgm:pt modelId="{4A28A6C9-272C-4CBD-BF30-114428707781}" type="parTrans" cxnId="{E1574265-D393-4273-B2C2-6ADE131F7128}">
      <dgm:prSet/>
      <dgm:spPr/>
      <dgm:t>
        <a:bodyPr/>
        <a:lstStyle/>
        <a:p>
          <a:endParaRPr lang="es-MX"/>
        </a:p>
      </dgm:t>
    </dgm:pt>
    <dgm:pt modelId="{DAF8A370-E272-486B-BE51-2D70634EBAFB}" type="sibTrans" cxnId="{E1574265-D393-4273-B2C2-6ADE131F7128}">
      <dgm:prSet/>
      <dgm:spPr/>
      <dgm:t>
        <a:bodyPr/>
        <a:lstStyle/>
        <a:p>
          <a:endParaRPr lang="es-MX"/>
        </a:p>
      </dgm:t>
    </dgm:pt>
    <dgm:pt modelId="{50AFD839-09EC-4F0A-BC0B-C093D925443B}">
      <dgm:prSet phldrT="[Texto]"/>
      <dgm:spPr/>
      <dgm:t>
        <a:bodyPr/>
        <a:lstStyle/>
        <a:p>
          <a:r>
            <a:rPr lang="es-MX" dirty="0" smtClean="0"/>
            <a:t>Fomentar la racionalidad</a:t>
          </a:r>
          <a:endParaRPr lang="es-MX" dirty="0"/>
        </a:p>
      </dgm:t>
    </dgm:pt>
    <dgm:pt modelId="{92F81B53-3232-472E-832E-7C1E49D67CB8}" type="parTrans" cxnId="{69A6B131-17FB-48DA-99C7-8C238DCF0F87}">
      <dgm:prSet/>
      <dgm:spPr/>
      <dgm:t>
        <a:bodyPr/>
        <a:lstStyle/>
        <a:p>
          <a:endParaRPr lang="es-MX"/>
        </a:p>
      </dgm:t>
    </dgm:pt>
    <dgm:pt modelId="{CF062565-3904-4FF5-B7A3-85153A724A9B}" type="sibTrans" cxnId="{69A6B131-17FB-48DA-99C7-8C238DCF0F87}">
      <dgm:prSet/>
      <dgm:spPr/>
      <dgm:t>
        <a:bodyPr/>
        <a:lstStyle/>
        <a:p>
          <a:endParaRPr lang="es-MX"/>
        </a:p>
      </dgm:t>
    </dgm:pt>
    <dgm:pt modelId="{0E5BCDDF-7464-4D6E-BB33-E53B45A5E575}" type="pres">
      <dgm:prSet presAssocID="{C0FF6B04-E79D-4579-ACB5-A2F11723F84F}" presName="Name0" presStyleCnt="0">
        <dgm:presLayoutVars>
          <dgm:dir/>
          <dgm:resizeHandles val="exact"/>
        </dgm:presLayoutVars>
      </dgm:prSet>
      <dgm:spPr/>
    </dgm:pt>
    <dgm:pt modelId="{27C8F180-E1B5-490F-842E-2B338673A575}" type="pres">
      <dgm:prSet presAssocID="{691E679D-2F85-40EE-A2D1-02845900DE3D}" presName="node" presStyleLbl="node1" presStyleIdx="0" presStyleCnt="3">
        <dgm:presLayoutVars>
          <dgm:bulletEnabled val="1"/>
        </dgm:presLayoutVars>
      </dgm:prSet>
      <dgm:spPr/>
      <dgm:t>
        <a:bodyPr/>
        <a:lstStyle/>
        <a:p>
          <a:endParaRPr lang="es-MX"/>
        </a:p>
      </dgm:t>
    </dgm:pt>
    <dgm:pt modelId="{C8926752-0DDF-4B97-B4D2-1B1888328812}" type="pres">
      <dgm:prSet presAssocID="{E5D3A18E-1055-4563-89AC-B0DB8AB9112A}" presName="sibTrans" presStyleLbl="sibTrans2D1" presStyleIdx="0" presStyleCnt="2"/>
      <dgm:spPr/>
      <dgm:t>
        <a:bodyPr/>
        <a:lstStyle/>
        <a:p>
          <a:endParaRPr lang="es-MX"/>
        </a:p>
      </dgm:t>
    </dgm:pt>
    <dgm:pt modelId="{6F0962B0-963D-4B9E-B620-913B20623FEF}" type="pres">
      <dgm:prSet presAssocID="{E5D3A18E-1055-4563-89AC-B0DB8AB9112A}" presName="connectorText" presStyleLbl="sibTrans2D1" presStyleIdx="0" presStyleCnt="2"/>
      <dgm:spPr/>
      <dgm:t>
        <a:bodyPr/>
        <a:lstStyle/>
        <a:p>
          <a:endParaRPr lang="es-MX"/>
        </a:p>
      </dgm:t>
    </dgm:pt>
    <dgm:pt modelId="{1083B12B-153A-4921-BC0F-FC941FD2ABBE}" type="pres">
      <dgm:prSet presAssocID="{2FBBF795-518D-4944-BE07-2A34F00D32FB}" presName="node" presStyleLbl="node1" presStyleIdx="1" presStyleCnt="3">
        <dgm:presLayoutVars>
          <dgm:bulletEnabled val="1"/>
        </dgm:presLayoutVars>
      </dgm:prSet>
      <dgm:spPr/>
      <dgm:t>
        <a:bodyPr/>
        <a:lstStyle/>
        <a:p>
          <a:endParaRPr lang="es-MX"/>
        </a:p>
      </dgm:t>
    </dgm:pt>
    <dgm:pt modelId="{5ABCF98D-978F-4EA3-B514-63F30E059BCD}" type="pres">
      <dgm:prSet presAssocID="{DAF8A370-E272-486B-BE51-2D70634EBAFB}" presName="sibTrans" presStyleLbl="sibTrans2D1" presStyleIdx="1" presStyleCnt="2"/>
      <dgm:spPr/>
      <dgm:t>
        <a:bodyPr/>
        <a:lstStyle/>
        <a:p>
          <a:endParaRPr lang="es-MX"/>
        </a:p>
      </dgm:t>
    </dgm:pt>
    <dgm:pt modelId="{FA2F1E93-E445-4DD0-847B-DDBC19CFEF1F}" type="pres">
      <dgm:prSet presAssocID="{DAF8A370-E272-486B-BE51-2D70634EBAFB}" presName="connectorText" presStyleLbl="sibTrans2D1" presStyleIdx="1" presStyleCnt="2"/>
      <dgm:spPr/>
      <dgm:t>
        <a:bodyPr/>
        <a:lstStyle/>
        <a:p>
          <a:endParaRPr lang="es-MX"/>
        </a:p>
      </dgm:t>
    </dgm:pt>
    <dgm:pt modelId="{56A72ACA-1DFB-44A2-B3EF-22D5F19535E4}" type="pres">
      <dgm:prSet presAssocID="{50AFD839-09EC-4F0A-BC0B-C093D925443B}" presName="node" presStyleLbl="node1" presStyleIdx="2" presStyleCnt="3">
        <dgm:presLayoutVars>
          <dgm:bulletEnabled val="1"/>
        </dgm:presLayoutVars>
      </dgm:prSet>
      <dgm:spPr/>
      <dgm:t>
        <a:bodyPr/>
        <a:lstStyle/>
        <a:p>
          <a:endParaRPr lang="es-MX"/>
        </a:p>
      </dgm:t>
    </dgm:pt>
  </dgm:ptLst>
  <dgm:cxnLst>
    <dgm:cxn modelId="{FC736A28-33F2-467B-B5D5-E42E0AA21FA1}" type="presOf" srcId="{691E679D-2F85-40EE-A2D1-02845900DE3D}" destId="{27C8F180-E1B5-490F-842E-2B338673A575}" srcOrd="0" destOrd="0" presId="urn:microsoft.com/office/officeart/2005/8/layout/process1"/>
    <dgm:cxn modelId="{458F0F1B-3074-48D0-B4A1-BE5CE4597222}" type="presOf" srcId="{DAF8A370-E272-486B-BE51-2D70634EBAFB}" destId="{FA2F1E93-E445-4DD0-847B-DDBC19CFEF1F}" srcOrd="1" destOrd="0" presId="urn:microsoft.com/office/officeart/2005/8/layout/process1"/>
    <dgm:cxn modelId="{CD753B21-E361-468B-B11A-488B7CDCB0DD}" type="presOf" srcId="{2FBBF795-518D-4944-BE07-2A34F00D32FB}" destId="{1083B12B-153A-4921-BC0F-FC941FD2ABBE}" srcOrd="0" destOrd="0" presId="urn:microsoft.com/office/officeart/2005/8/layout/process1"/>
    <dgm:cxn modelId="{E1574265-D393-4273-B2C2-6ADE131F7128}" srcId="{C0FF6B04-E79D-4579-ACB5-A2F11723F84F}" destId="{2FBBF795-518D-4944-BE07-2A34F00D32FB}" srcOrd="1" destOrd="0" parTransId="{4A28A6C9-272C-4CBD-BF30-114428707781}" sibTransId="{DAF8A370-E272-486B-BE51-2D70634EBAFB}"/>
    <dgm:cxn modelId="{D3E19DAD-F975-43E3-B687-BF542E5868EA}" type="presOf" srcId="{C0FF6B04-E79D-4579-ACB5-A2F11723F84F}" destId="{0E5BCDDF-7464-4D6E-BB33-E53B45A5E575}" srcOrd="0" destOrd="0" presId="urn:microsoft.com/office/officeart/2005/8/layout/process1"/>
    <dgm:cxn modelId="{DB23D023-E03E-4610-8DB0-F7D32592CE99}" type="presOf" srcId="{50AFD839-09EC-4F0A-BC0B-C093D925443B}" destId="{56A72ACA-1DFB-44A2-B3EF-22D5F19535E4}" srcOrd="0" destOrd="0" presId="urn:microsoft.com/office/officeart/2005/8/layout/process1"/>
    <dgm:cxn modelId="{DDC94D5C-F26B-4817-8971-0EFB3A2CA26C}" srcId="{C0FF6B04-E79D-4579-ACB5-A2F11723F84F}" destId="{691E679D-2F85-40EE-A2D1-02845900DE3D}" srcOrd="0" destOrd="0" parTransId="{B91F4145-0B2C-4ACD-903C-CC5F99BBF6F3}" sibTransId="{E5D3A18E-1055-4563-89AC-B0DB8AB9112A}"/>
    <dgm:cxn modelId="{69A6B131-17FB-48DA-99C7-8C238DCF0F87}" srcId="{C0FF6B04-E79D-4579-ACB5-A2F11723F84F}" destId="{50AFD839-09EC-4F0A-BC0B-C093D925443B}" srcOrd="2" destOrd="0" parTransId="{92F81B53-3232-472E-832E-7C1E49D67CB8}" sibTransId="{CF062565-3904-4FF5-B7A3-85153A724A9B}"/>
    <dgm:cxn modelId="{41894984-A8FB-44B2-9D04-980505DD415C}" type="presOf" srcId="{DAF8A370-E272-486B-BE51-2D70634EBAFB}" destId="{5ABCF98D-978F-4EA3-B514-63F30E059BCD}" srcOrd="0" destOrd="0" presId="urn:microsoft.com/office/officeart/2005/8/layout/process1"/>
    <dgm:cxn modelId="{70885FA8-C1B5-4432-B13B-B1A688EC1113}" type="presOf" srcId="{E5D3A18E-1055-4563-89AC-B0DB8AB9112A}" destId="{C8926752-0DDF-4B97-B4D2-1B1888328812}" srcOrd="0" destOrd="0" presId="urn:microsoft.com/office/officeart/2005/8/layout/process1"/>
    <dgm:cxn modelId="{6729263E-371C-4AAE-B504-B2BEB2302F28}" type="presOf" srcId="{E5D3A18E-1055-4563-89AC-B0DB8AB9112A}" destId="{6F0962B0-963D-4B9E-B620-913B20623FEF}" srcOrd="1" destOrd="0" presId="urn:microsoft.com/office/officeart/2005/8/layout/process1"/>
    <dgm:cxn modelId="{49ACE761-1062-4116-9EBD-5012F5771332}" type="presParOf" srcId="{0E5BCDDF-7464-4D6E-BB33-E53B45A5E575}" destId="{27C8F180-E1B5-490F-842E-2B338673A575}" srcOrd="0" destOrd="0" presId="urn:microsoft.com/office/officeart/2005/8/layout/process1"/>
    <dgm:cxn modelId="{E96B181F-0EF5-409F-9B27-3BA325FFD524}" type="presParOf" srcId="{0E5BCDDF-7464-4D6E-BB33-E53B45A5E575}" destId="{C8926752-0DDF-4B97-B4D2-1B1888328812}" srcOrd="1" destOrd="0" presId="urn:microsoft.com/office/officeart/2005/8/layout/process1"/>
    <dgm:cxn modelId="{D9CDC764-7DAE-4E8A-B0ED-8FE54A272285}" type="presParOf" srcId="{C8926752-0DDF-4B97-B4D2-1B1888328812}" destId="{6F0962B0-963D-4B9E-B620-913B20623FEF}" srcOrd="0" destOrd="0" presId="urn:microsoft.com/office/officeart/2005/8/layout/process1"/>
    <dgm:cxn modelId="{6137504F-40C1-443A-953F-4EBFB7B37F64}" type="presParOf" srcId="{0E5BCDDF-7464-4D6E-BB33-E53B45A5E575}" destId="{1083B12B-153A-4921-BC0F-FC941FD2ABBE}" srcOrd="2" destOrd="0" presId="urn:microsoft.com/office/officeart/2005/8/layout/process1"/>
    <dgm:cxn modelId="{EEA51353-D642-4291-972F-437ED3B2DE6D}" type="presParOf" srcId="{0E5BCDDF-7464-4D6E-BB33-E53B45A5E575}" destId="{5ABCF98D-978F-4EA3-B514-63F30E059BCD}" srcOrd="3" destOrd="0" presId="urn:microsoft.com/office/officeart/2005/8/layout/process1"/>
    <dgm:cxn modelId="{74F847BE-3E33-41C9-8478-3EF37ABF1EF6}" type="presParOf" srcId="{5ABCF98D-978F-4EA3-B514-63F30E059BCD}" destId="{FA2F1E93-E445-4DD0-847B-DDBC19CFEF1F}" srcOrd="0" destOrd="0" presId="urn:microsoft.com/office/officeart/2005/8/layout/process1"/>
    <dgm:cxn modelId="{F061BE0A-4B47-4FA1-A8DE-C591583CACF2}" type="presParOf" srcId="{0E5BCDDF-7464-4D6E-BB33-E53B45A5E575}" destId="{56A72ACA-1DFB-44A2-B3EF-22D5F19535E4}" srcOrd="4" destOrd="0" presId="urn:microsoft.com/office/officeart/2005/8/layout/process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D33B3604-1C60-42FE-8488-660C1569112B}" type="datetimeFigureOut">
              <a:rPr lang="es-MX" smtClean="0"/>
              <a:pPr/>
              <a:t>03/12/11</a:t>
            </a:fld>
            <a:endParaRPr lang="es-MX"/>
          </a:p>
        </p:txBody>
      </p:sp>
      <p:sp>
        <p:nvSpPr>
          <p:cNvPr id="5" name="Footer Placeholder 4"/>
          <p:cNvSpPr>
            <a:spLocks noGrp="1"/>
          </p:cNvSpPr>
          <p:nvPr>
            <p:ph type="ftr" sz="quarter" idx="11"/>
          </p:nvPr>
        </p:nvSpPr>
        <p:spPr>
          <a:xfrm>
            <a:off x="1174044" y="5357592"/>
            <a:ext cx="5034845" cy="365125"/>
          </a:xfrm>
        </p:spPr>
        <p:txBody>
          <a:bodyPr/>
          <a:lstStyle/>
          <a:p>
            <a:endParaRPr lang="es-MX"/>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5CE4EF6-0F6C-401C-B124-17A23366099A}" type="slidenum">
              <a:rPr lang="es-MX" smtClean="0"/>
              <a:pPr/>
              <a:t>‹Nr.›</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33B3604-1C60-42FE-8488-660C1569112B}" type="datetimeFigureOut">
              <a:rPr lang="es-MX" smtClean="0"/>
              <a:pPr/>
              <a:t>03/12/11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CE4EF6-0F6C-401C-B124-17A23366099A}" type="slidenum">
              <a:rPr lang="es-MX" smtClean="0"/>
              <a:pPr/>
              <a:t>‹Nr.›</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33B3604-1C60-42FE-8488-660C1569112B}" type="datetimeFigureOut">
              <a:rPr lang="es-MX" smtClean="0"/>
              <a:pPr/>
              <a:t>03/12/11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CE4EF6-0F6C-401C-B124-17A23366099A}" type="slidenum">
              <a:rPr lang="es-MX" smtClean="0"/>
              <a:pPr/>
              <a:t>‹Nr.›</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D33B3604-1C60-42FE-8488-660C1569112B}" type="datetimeFigureOut">
              <a:rPr lang="es-MX" smtClean="0"/>
              <a:pPr/>
              <a:t>03/12/11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5CE4EF6-0F6C-401C-B124-17A23366099A}" type="slidenum">
              <a:rPr lang="es-MX" smtClean="0"/>
              <a:pPr/>
              <a:t>‹Nr.›</a:t>
            </a:fld>
            <a:endParaRPr lang="es-MX"/>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D33B3604-1C60-42FE-8488-660C1569112B}" type="datetimeFigureOut">
              <a:rPr lang="es-MX" smtClean="0"/>
              <a:pPr/>
              <a:t>03/12/11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A5CE4EF6-0F6C-401C-B124-17A23366099A}" type="slidenum">
              <a:rPr lang="es-MX" smtClean="0"/>
              <a:pPr/>
              <a:t>‹Nr.›</a:t>
            </a:fld>
            <a:endParaRPr lang="es-MX"/>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D33B3604-1C60-42FE-8488-660C1569112B}" type="datetimeFigureOut">
              <a:rPr lang="es-MX" smtClean="0"/>
              <a:pPr/>
              <a:t>03/12/11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A5CE4EF6-0F6C-401C-B124-17A23366099A}" type="slidenum">
              <a:rPr lang="es-MX" smtClean="0"/>
              <a:pPr/>
              <a:t>‹Nr.›</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3B3604-1C60-42FE-8488-660C1569112B}" type="datetimeFigureOut">
              <a:rPr lang="es-MX" smtClean="0"/>
              <a:pPr/>
              <a:t>03/12/11</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A5CE4EF6-0F6C-401C-B124-17A23366099A}" type="slidenum">
              <a:rPr lang="es-MX" smtClean="0"/>
              <a:pPr/>
              <a:t>‹Nr.›</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D33B3604-1C60-42FE-8488-660C1569112B}" type="datetimeFigureOut">
              <a:rPr lang="es-MX" smtClean="0"/>
              <a:pPr/>
              <a:t>03/12/11</a:t>
            </a:fld>
            <a:endParaRPr lang="es-MX"/>
          </a:p>
        </p:txBody>
      </p:sp>
      <p:sp>
        <p:nvSpPr>
          <p:cNvPr id="6" name="Footer Placeholder 5"/>
          <p:cNvSpPr>
            <a:spLocks noGrp="1"/>
          </p:cNvSpPr>
          <p:nvPr>
            <p:ph type="ftr" sz="quarter" idx="11"/>
          </p:nvPr>
        </p:nvSpPr>
        <p:spPr>
          <a:xfrm rot="-60000">
            <a:off x="914554" y="5829261"/>
            <a:ext cx="3522607" cy="365125"/>
          </a:xfrm>
        </p:spPr>
        <p:txBody>
          <a:bodyPr/>
          <a:lstStyle/>
          <a:p>
            <a:endParaRPr lang="es-MX"/>
          </a:p>
        </p:txBody>
      </p:sp>
      <p:sp>
        <p:nvSpPr>
          <p:cNvPr id="7" name="Slide Number Placeholder 6"/>
          <p:cNvSpPr>
            <a:spLocks noGrp="1"/>
          </p:cNvSpPr>
          <p:nvPr>
            <p:ph type="sldNum" sz="quarter" idx="12"/>
          </p:nvPr>
        </p:nvSpPr>
        <p:spPr>
          <a:xfrm rot="60000">
            <a:off x="7557313" y="5896961"/>
            <a:ext cx="554023" cy="365125"/>
          </a:xfrm>
        </p:spPr>
        <p:txBody>
          <a:bodyPr/>
          <a:lstStyle/>
          <a:p>
            <a:fld id="{A5CE4EF6-0F6C-401C-B124-17A23366099A}" type="slidenum">
              <a:rPr lang="es-MX" smtClean="0"/>
              <a:pPr/>
              <a:t>‹Nr.›</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D33B3604-1C60-42FE-8488-660C1569112B}" type="datetimeFigureOut">
              <a:rPr lang="es-MX" smtClean="0"/>
              <a:pPr/>
              <a:t>03/12/11</a:t>
            </a:fld>
            <a:endParaRPr lang="es-MX"/>
          </a:p>
        </p:txBody>
      </p:sp>
      <p:sp>
        <p:nvSpPr>
          <p:cNvPr id="6" name="Footer Placeholder 5"/>
          <p:cNvSpPr>
            <a:spLocks noGrp="1"/>
          </p:cNvSpPr>
          <p:nvPr>
            <p:ph type="ftr" sz="quarter" idx="11"/>
          </p:nvPr>
        </p:nvSpPr>
        <p:spPr>
          <a:xfrm rot="-60000">
            <a:off x="914569" y="5831037"/>
            <a:ext cx="3319043" cy="365125"/>
          </a:xfrm>
        </p:spPr>
        <p:txBody>
          <a:bodyPr/>
          <a:lstStyle/>
          <a:p>
            <a:endParaRPr lang="es-MX"/>
          </a:p>
        </p:txBody>
      </p:sp>
      <p:sp>
        <p:nvSpPr>
          <p:cNvPr id="7" name="Slide Number Placeholder 6"/>
          <p:cNvSpPr>
            <a:spLocks noGrp="1"/>
          </p:cNvSpPr>
          <p:nvPr>
            <p:ph type="sldNum" sz="quarter" idx="12"/>
          </p:nvPr>
        </p:nvSpPr>
        <p:spPr>
          <a:xfrm rot="60000">
            <a:off x="7562089" y="5900026"/>
            <a:ext cx="554023" cy="365125"/>
          </a:xfrm>
        </p:spPr>
        <p:txBody>
          <a:bodyPr/>
          <a:lstStyle/>
          <a:p>
            <a:fld id="{A5CE4EF6-0F6C-401C-B124-17A23366099A}" type="slidenum">
              <a:rPr lang="es-MX" smtClean="0"/>
              <a:pPr/>
              <a:t>‹Nr.›</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33B3604-1C60-42FE-8488-660C1569112B}" type="datetimeFigureOut">
              <a:rPr lang="es-MX" smtClean="0"/>
              <a:pPr/>
              <a:t>03/12/11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CE4EF6-0F6C-401C-B124-17A23366099A}" type="slidenum">
              <a:rPr lang="es-MX" smtClean="0"/>
              <a:pPr/>
              <a:t>‹Nr.›</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33B3604-1C60-42FE-8488-660C1569112B}" type="datetimeFigureOut">
              <a:rPr lang="es-MX" smtClean="0"/>
              <a:pPr/>
              <a:t>03/12/11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CE4EF6-0F6C-401C-B124-17A23366099A}" type="slidenum">
              <a:rPr lang="es-MX" smtClean="0"/>
              <a:pPr/>
              <a:t>‹Nr.›</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0066">
            <a:alpha val="59000"/>
          </a:srgbClr>
        </a:solidFill>
        <a:effectLst/>
      </p:bgPr>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D33B3604-1C60-42FE-8488-660C1569112B}" type="datetimeFigureOut">
              <a:rPr lang="es-MX" smtClean="0"/>
              <a:pPr/>
              <a:t>03/12/11</a:t>
            </a:fld>
            <a:endParaRPr lang="es-MX"/>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MX"/>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5CE4EF6-0F6C-401C-B124-17A23366099A}" type="slidenum">
              <a:rPr lang="es-MX" smtClean="0"/>
              <a:pPr/>
              <a:t>‹Nr.›</a:t>
            </a:fld>
            <a:endParaRPr lang="es-MX"/>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octavioislas.wordpress.com" TargetMode="External"/><Relationship Id="rId4" Type="http://schemas.openxmlformats.org/officeDocument/2006/relationships/hyperlink" Target="http://www.razonypalabra.org.mx" TargetMode="External"/><Relationship Id="rId5" Type="http://schemas.openxmlformats.org/officeDocument/2006/relationships/image" Target="../media/image5.JPG"/><Relationship Id="rId6" Type="http://schemas.openxmlformats.org/officeDocument/2006/relationships/image" Target="../media/image6.png"/><Relationship Id="rId1" Type="http://schemas.openxmlformats.org/officeDocument/2006/relationships/slideLayout" Target="../slideLayouts/slideLayout9.xml"/><Relationship Id="rId2" Type="http://schemas.openxmlformats.org/officeDocument/2006/relationships/hyperlink" Target="mailto:octavio.islas@proyectointernet.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9.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oleObject" Target="file:///\\localhost\Users\octavio\Desktop\Macintosh%20HD:Users:octavio:Desktop:Crisis:Crisis_Octavio.docx!OLE_LINK3" TargetMode="External"/><Relationship Id="rId4"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oleObject" Target="file:///\\localhost\Users\octavio\Desktop\Macintosh%20HD:Users:octavio:Desktop:Crisis:Crisis_Octavio.docx!OLE_LINK4" TargetMode="External"/><Relationship Id="rId4" Type="http://schemas.openxmlformats.org/officeDocument/2006/relationships/image" Target="../media/image13.emf"/><Relationship Id="rId1" Type="http://schemas.openxmlformats.org/officeDocument/2006/relationships/vmlDrawing" Target="../drawings/vmlDrawing2.vml"/><Relationship Id="rId2"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oleObject" Target="file:///\\localhost\Users\octavio\Desktop\Macintosh%20HD:Users:octavio:Desktop:Crisis:Crisis_Octavio.docx!OLE_LINK5" TargetMode="External"/><Relationship Id="rId4" Type="http://schemas.openxmlformats.org/officeDocument/2006/relationships/image" Target="../media/image14.emf"/><Relationship Id="rId1" Type="http://schemas.openxmlformats.org/officeDocument/2006/relationships/vmlDrawing" Target="../drawings/vmlDrawing3.vml"/><Relationship Id="rId2"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microsoft.com/office/2007/relationships/hdphoto" Target="../media/hdphoto1.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6.xml"/><Relationship Id="rId2" Type="http://schemas.openxmlformats.org/officeDocument/2006/relationships/diagramData" Target="../diagrams/data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6.xml"/><Relationship Id="rId2" Type="http://schemas.openxmlformats.org/officeDocument/2006/relationships/diagramData" Target="../diagrams/data3.xml"/></Relationships>
</file>

<file path=ppt/slides/_rels/slide36.xml.rels><?xml version="1.0" encoding="UTF-8" standalone="yes"?>
<Relationships xmlns="http://schemas.openxmlformats.org/package/2006/relationships"><Relationship Id="rId20" Type="http://schemas.openxmlformats.org/officeDocument/2006/relationships/diagramColors" Target="../diagrams/colors7.xml"/><Relationship Id="rId21" Type="http://schemas.microsoft.com/office/2007/relationships/diagramDrawing" Target="../diagrams/drawing7.xml"/><Relationship Id="rId22" Type="http://schemas.openxmlformats.org/officeDocument/2006/relationships/diagramData" Target="../diagrams/data8.xml"/><Relationship Id="rId23" Type="http://schemas.openxmlformats.org/officeDocument/2006/relationships/diagramLayout" Target="../diagrams/layout8.xml"/><Relationship Id="rId24" Type="http://schemas.openxmlformats.org/officeDocument/2006/relationships/diagramQuickStyle" Target="../diagrams/quickStyle8.xml"/><Relationship Id="rId25" Type="http://schemas.openxmlformats.org/officeDocument/2006/relationships/diagramColors" Target="../diagrams/colors8.xml"/><Relationship Id="rId26" Type="http://schemas.microsoft.com/office/2007/relationships/diagramDrawing" Target="../diagrams/drawing8.xml"/><Relationship Id="rId27" Type="http://schemas.openxmlformats.org/officeDocument/2006/relationships/diagramData" Target="../diagrams/data9.xml"/><Relationship Id="rId28" Type="http://schemas.openxmlformats.org/officeDocument/2006/relationships/diagramLayout" Target="../diagrams/layout9.xml"/><Relationship Id="rId29" Type="http://schemas.openxmlformats.org/officeDocument/2006/relationships/diagramQuickStyle" Target="../diagrams/quickStyle9.xml"/><Relationship Id="rId1" Type="http://schemas.openxmlformats.org/officeDocument/2006/relationships/slideLayout" Target="../slideLayouts/slideLayout6.xml"/><Relationship Id="rId2" Type="http://schemas.openxmlformats.org/officeDocument/2006/relationships/diagramData" Target="../diagrams/data4.xml"/><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30" Type="http://schemas.openxmlformats.org/officeDocument/2006/relationships/diagramColors" Target="../diagrams/colors9.xml"/><Relationship Id="rId31" Type="http://schemas.microsoft.com/office/2007/relationships/diagramDrawing" Target="../diagrams/drawing9.xml"/><Relationship Id="rId32" Type="http://schemas.openxmlformats.org/officeDocument/2006/relationships/diagramData" Target="../diagrams/data10.xml"/><Relationship Id="rId9" Type="http://schemas.openxmlformats.org/officeDocument/2006/relationships/diagramQuickStyle" Target="../diagrams/quickStyle5.xml"/><Relationship Id="rId6" Type="http://schemas.microsoft.com/office/2007/relationships/diagramDrawing" Target="../diagrams/drawing4.xml"/><Relationship Id="rId7" Type="http://schemas.openxmlformats.org/officeDocument/2006/relationships/diagramData" Target="../diagrams/data5.xml"/><Relationship Id="rId8" Type="http://schemas.openxmlformats.org/officeDocument/2006/relationships/diagramLayout" Target="../diagrams/layout5.xml"/><Relationship Id="rId33" Type="http://schemas.openxmlformats.org/officeDocument/2006/relationships/diagramLayout" Target="../diagrams/layout10.xml"/><Relationship Id="rId34" Type="http://schemas.openxmlformats.org/officeDocument/2006/relationships/diagramQuickStyle" Target="../diagrams/quickStyle10.xml"/><Relationship Id="rId35" Type="http://schemas.openxmlformats.org/officeDocument/2006/relationships/diagramColors" Target="../diagrams/colors10.xml"/><Relationship Id="rId36" Type="http://schemas.microsoft.com/office/2007/relationships/diagramDrawing" Target="../diagrams/drawing10.xml"/><Relationship Id="rId10" Type="http://schemas.openxmlformats.org/officeDocument/2006/relationships/diagramColors" Target="../diagrams/colors5.xml"/><Relationship Id="rId11" Type="http://schemas.microsoft.com/office/2007/relationships/diagramDrawing" Target="../diagrams/drawing5.xml"/><Relationship Id="rId12" Type="http://schemas.openxmlformats.org/officeDocument/2006/relationships/diagramData" Target="../diagrams/data6.xml"/><Relationship Id="rId13" Type="http://schemas.openxmlformats.org/officeDocument/2006/relationships/diagramLayout" Target="../diagrams/layout6.xml"/><Relationship Id="rId14" Type="http://schemas.openxmlformats.org/officeDocument/2006/relationships/diagramQuickStyle" Target="../diagrams/quickStyle6.xml"/><Relationship Id="rId15" Type="http://schemas.openxmlformats.org/officeDocument/2006/relationships/diagramColors" Target="../diagrams/colors6.xml"/><Relationship Id="rId16" Type="http://schemas.microsoft.com/office/2007/relationships/diagramDrawing" Target="../diagrams/drawing6.xml"/><Relationship Id="rId17" Type="http://schemas.openxmlformats.org/officeDocument/2006/relationships/diagramData" Target="../diagrams/data7.xml"/><Relationship Id="rId18" Type="http://schemas.openxmlformats.org/officeDocument/2006/relationships/diagramLayout" Target="../diagrams/layout7.xml"/><Relationship Id="rId19"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sz="half" idx="2"/>
          </p:nvPr>
        </p:nvSpPr>
        <p:spPr>
          <a:xfrm rot="-60000">
            <a:off x="1004539" y="3314280"/>
            <a:ext cx="3390508" cy="3804168"/>
          </a:xfrm>
        </p:spPr>
        <p:txBody>
          <a:bodyPr>
            <a:normAutofit/>
          </a:bodyPr>
          <a:lstStyle/>
          <a:p>
            <a:endParaRPr lang="es-ES" dirty="0" smtClean="0"/>
          </a:p>
          <a:p>
            <a:endParaRPr lang="es-ES" dirty="0" smtClean="0"/>
          </a:p>
          <a:p>
            <a:r>
              <a:rPr lang="es-ES" dirty="0" smtClean="0"/>
              <a:t>Dr. Octavio Islas</a:t>
            </a:r>
          </a:p>
          <a:p>
            <a:r>
              <a:rPr lang="es-ES" dirty="0" smtClean="0"/>
              <a:t>PROYECTO INTERNET-Cátedra de Comunicaciones Digitales-Estratégicas</a:t>
            </a:r>
          </a:p>
          <a:p>
            <a:r>
              <a:rPr lang="es-ES" dirty="0" smtClean="0"/>
              <a:t>Tecnológico de Monterrey</a:t>
            </a:r>
          </a:p>
          <a:p>
            <a:r>
              <a:rPr lang="es-ES" dirty="0" smtClean="0"/>
              <a:t>Campus Estado de México</a:t>
            </a:r>
          </a:p>
          <a:p>
            <a:r>
              <a:rPr lang="es-ES" dirty="0" smtClean="0"/>
              <a:t>México</a:t>
            </a:r>
          </a:p>
          <a:p>
            <a:endParaRPr lang="es-ES" dirty="0"/>
          </a:p>
          <a:p>
            <a:endParaRPr lang="es-ES" dirty="0" smtClean="0"/>
          </a:p>
          <a:p>
            <a:endParaRPr lang="es-ES" dirty="0"/>
          </a:p>
        </p:txBody>
      </p:sp>
      <p:sp>
        <p:nvSpPr>
          <p:cNvPr id="2" name="Rectángulo 1"/>
          <p:cNvSpPr/>
          <p:nvPr/>
        </p:nvSpPr>
        <p:spPr>
          <a:xfrm>
            <a:off x="4644008" y="4293096"/>
            <a:ext cx="3582144" cy="1477328"/>
          </a:xfrm>
          <a:prstGeom prst="rect">
            <a:avLst/>
          </a:prstGeom>
        </p:spPr>
        <p:txBody>
          <a:bodyPr wrap="square">
            <a:spAutoFit/>
          </a:bodyPr>
          <a:lstStyle/>
          <a:p>
            <a:r>
              <a:rPr lang="es-ES" dirty="0"/>
              <a:t>@</a:t>
            </a:r>
            <a:r>
              <a:rPr lang="es-ES" dirty="0" err="1"/>
              <a:t>octavioislas</a:t>
            </a:r>
            <a:endParaRPr lang="es-ES" dirty="0"/>
          </a:p>
          <a:p>
            <a:r>
              <a:rPr lang="es-ES" dirty="0">
                <a:hlinkClick r:id="rId2"/>
              </a:rPr>
              <a:t>octavio.islas@proyectointernet.org</a:t>
            </a:r>
            <a:endParaRPr lang="es-ES" dirty="0"/>
          </a:p>
          <a:p>
            <a:r>
              <a:rPr lang="es-ES" dirty="0">
                <a:hlinkClick r:id="rId3"/>
              </a:rPr>
              <a:t>http://octavioislas.wordpress.com</a:t>
            </a:r>
            <a:endParaRPr lang="es-ES" dirty="0"/>
          </a:p>
          <a:p>
            <a:r>
              <a:rPr lang="es-ES" dirty="0">
                <a:hlinkClick r:id="rId4"/>
              </a:rPr>
              <a:t>http://www.razonypalabra.org.mx</a:t>
            </a:r>
            <a:endParaRPr lang="es-ES" dirty="0"/>
          </a:p>
          <a:p>
            <a:endParaRPr lang="es-ES" dirty="0"/>
          </a:p>
        </p:txBody>
      </p:sp>
      <p:pic>
        <p:nvPicPr>
          <p:cNvPr id="13" name="Imagen 12" descr="Logo Tec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9632" y="1052736"/>
            <a:ext cx="2843808" cy="2132856"/>
          </a:xfrm>
          <a:prstGeom prst="rect">
            <a:avLst/>
          </a:prstGeom>
        </p:spPr>
      </p:pic>
      <p:pic>
        <p:nvPicPr>
          <p:cNvPr id="3" name="Imagen 2" descr="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1052736"/>
            <a:ext cx="3672408" cy="1530170"/>
          </a:xfrm>
          <a:prstGeom prst="rect">
            <a:avLst/>
          </a:prstGeom>
        </p:spPr>
      </p:pic>
    </p:spTree>
    <p:extLst>
      <p:ext uri="{BB962C8B-B14F-4D97-AF65-F5344CB8AC3E}">
        <p14:creationId xmlns:p14="http://schemas.microsoft.com/office/powerpoint/2010/main" val="101754780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CuadroTexto"/>
          <p:cNvSpPr txBox="1"/>
          <p:nvPr/>
        </p:nvSpPr>
        <p:spPr>
          <a:xfrm>
            <a:off x="1115616" y="1124744"/>
            <a:ext cx="6624736" cy="415498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457200" indent="-457200">
              <a:buAutoNum type="arabicPeriod"/>
            </a:pPr>
            <a:r>
              <a:rPr lang="es-MX" sz="3200" b="1" dirty="0" smtClean="0">
                <a:solidFill>
                  <a:srgbClr val="7030A0"/>
                </a:solidFill>
              </a:rPr>
              <a:t>Tendencias</a:t>
            </a:r>
            <a:r>
              <a:rPr lang="es-MX" sz="3200" dirty="0" smtClean="0"/>
              <a:t>.</a:t>
            </a:r>
            <a:r>
              <a:rPr lang="es-MX" sz="3200" dirty="0"/>
              <a:t/>
            </a:r>
            <a:br>
              <a:rPr lang="es-MX" sz="3200" dirty="0"/>
            </a:br>
            <a:r>
              <a:rPr lang="es-MX" sz="3200" dirty="0"/>
              <a:t/>
            </a:r>
            <a:br>
              <a:rPr lang="es-MX" sz="3200" dirty="0"/>
            </a:br>
            <a:r>
              <a:rPr lang="es-MX" sz="3200" b="1" dirty="0" smtClean="0">
                <a:solidFill>
                  <a:srgbClr val="00B0F0"/>
                </a:solidFill>
                <a:effectLst>
                  <a:outerShdw blurRad="38100" dist="38100" dir="2700000" algn="tl">
                    <a:srgbClr val="000000">
                      <a:alpha val="43137"/>
                    </a:srgbClr>
                  </a:outerShdw>
                </a:effectLst>
                <a:latin typeface="Berlin Sans FB Demi" pitchFamily="34" charset="0"/>
              </a:rPr>
              <a:t>2. </a:t>
            </a:r>
            <a:r>
              <a:rPr lang="es-MX" sz="3200" b="1" dirty="0" smtClean="0">
                <a:solidFill>
                  <a:schemeClr val="accent1">
                    <a:lumMod val="75000"/>
                  </a:schemeClr>
                </a:solidFill>
              </a:rPr>
              <a:t>Estadísticas de Internet</a:t>
            </a:r>
          </a:p>
          <a:p>
            <a:r>
              <a:rPr lang="es-MX" sz="3200" b="1" dirty="0" smtClean="0">
                <a:solidFill>
                  <a:schemeClr val="accent1">
                    <a:lumMod val="75000"/>
                  </a:schemeClr>
                </a:solidFill>
              </a:rPr>
              <a:t> </a:t>
            </a:r>
            <a:r>
              <a:rPr lang="es-MX" sz="3200" dirty="0"/>
              <a:t/>
            </a:r>
            <a:br>
              <a:rPr lang="es-MX" sz="3200" dirty="0"/>
            </a:br>
            <a:r>
              <a:rPr lang="es-MX" sz="3200" b="1" dirty="0" smtClean="0">
                <a:solidFill>
                  <a:srgbClr val="00B0F0"/>
                </a:solidFill>
                <a:effectLst>
                  <a:outerShdw blurRad="38100" dist="38100" dir="2700000" algn="tl">
                    <a:srgbClr val="000000">
                      <a:alpha val="43137"/>
                    </a:srgbClr>
                  </a:outerShdw>
                </a:effectLst>
                <a:latin typeface="Berlin Sans FB Demi" pitchFamily="34" charset="0"/>
              </a:rPr>
              <a:t>3. </a:t>
            </a:r>
            <a:r>
              <a:rPr lang="es-MX" sz="3200" b="1" dirty="0" smtClean="0">
                <a:solidFill>
                  <a:srgbClr val="FF0000"/>
                </a:solidFill>
              </a:rPr>
              <a:t>Elecciones 2006 </a:t>
            </a:r>
            <a:r>
              <a:rPr lang="es-MX" sz="3200" dirty="0" smtClean="0"/>
              <a:t>			</a:t>
            </a:r>
          </a:p>
          <a:p>
            <a:endParaRPr lang="es-MX" sz="3200" b="1" dirty="0">
              <a:solidFill>
                <a:srgbClr val="00B0F0"/>
              </a:solidFill>
              <a:effectLst>
                <a:outerShdw blurRad="38100" dist="38100" dir="2700000" algn="tl">
                  <a:srgbClr val="000000">
                    <a:alpha val="43137"/>
                  </a:srgbClr>
                </a:outerShdw>
              </a:effectLst>
              <a:latin typeface="Berlin Sans FB Demi" pitchFamily="34" charset="0"/>
            </a:endParaRPr>
          </a:p>
          <a:p>
            <a:r>
              <a:rPr lang="es-MX" sz="3200" b="1" dirty="0" smtClean="0">
                <a:solidFill>
                  <a:srgbClr val="00B0F0"/>
                </a:solidFill>
                <a:effectLst>
                  <a:outerShdw blurRad="38100" dist="38100" dir="2700000" algn="tl">
                    <a:srgbClr val="000000">
                      <a:alpha val="43137"/>
                    </a:srgbClr>
                  </a:outerShdw>
                </a:effectLst>
                <a:latin typeface="Berlin Sans FB Demi" pitchFamily="34" charset="0"/>
              </a:rPr>
              <a:t>	4. </a:t>
            </a:r>
            <a:r>
              <a:rPr lang="es-MX" sz="3200" b="1" dirty="0" smtClean="0">
                <a:solidFill>
                  <a:srgbClr val="00B050"/>
                </a:solidFill>
              </a:rPr>
              <a:t>Preparándonos para 2012 </a:t>
            </a:r>
          </a:p>
          <a:p>
            <a:endParaRPr lang="es-MX" sz="2000" b="1" dirty="0">
              <a:solidFill>
                <a:srgbClr val="00B050"/>
              </a:solidFill>
              <a:effectLst>
                <a:outerShdw blurRad="38100" dist="38100" dir="2700000" algn="tl">
                  <a:srgbClr val="000000">
                    <a:alpha val="43137"/>
                  </a:srgbClr>
                </a:outerShdw>
              </a:effectLst>
              <a:latin typeface="Berlin Sans FB Demi" pitchFamily="34" charset="0"/>
            </a:endParaRPr>
          </a:p>
          <a:p>
            <a:r>
              <a:rPr lang="es-MX" sz="2000" b="1" dirty="0" smtClean="0">
                <a:solidFill>
                  <a:srgbClr val="00B050"/>
                </a:solidFill>
                <a:effectLst>
                  <a:outerShdw blurRad="38100" dist="38100" dir="2700000" algn="tl">
                    <a:srgbClr val="000000">
                      <a:alpha val="43137"/>
                    </a:srgbClr>
                  </a:outerShdw>
                </a:effectLst>
                <a:latin typeface="Berlin Sans FB Demi" pitchFamily="34" charset="0"/>
              </a:rPr>
              <a:t>	</a:t>
            </a:r>
            <a:endParaRPr lang="es-MX" dirty="0">
              <a:effectLst/>
            </a:endParaRPr>
          </a:p>
        </p:txBody>
      </p:sp>
    </p:spTree>
    <p:extLst>
      <p:ext uri="{BB962C8B-B14F-4D97-AF65-F5344CB8AC3E}">
        <p14:creationId xmlns:p14="http://schemas.microsoft.com/office/powerpoint/2010/main" val="7784131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rot="21540000">
            <a:off x="1106424" y="-767"/>
            <a:ext cx="3063240" cy="1499616"/>
          </a:xfrm>
        </p:spPr>
        <p:txBody>
          <a:bodyPr/>
          <a:lstStyle/>
          <a:p>
            <a:r>
              <a:rPr lang="es-MX" sz="3600" dirty="0" smtClean="0">
                <a:solidFill>
                  <a:srgbClr val="7030A0"/>
                </a:solidFill>
              </a:rPr>
              <a:t>1.  T</a:t>
            </a:r>
            <a:r>
              <a:rPr lang="es-MX" dirty="0" smtClean="0"/>
              <a:t>e</a:t>
            </a:r>
            <a:r>
              <a:rPr lang="es-MX" sz="3200" dirty="0" smtClean="0">
                <a:solidFill>
                  <a:srgbClr val="0070C0"/>
                </a:solidFill>
              </a:rPr>
              <a:t>n</a:t>
            </a:r>
            <a:r>
              <a:rPr lang="es-MX" dirty="0" smtClean="0"/>
              <a:t>denci</a:t>
            </a:r>
            <a:r>
              <a:rPr lang="es-MX" sz="3600" dirty="0" smtClean="0">
                <a:solidFill>
                  <a:srgbClr val="00B050"/>
                </a:solidFill>
              </a:rPr>
              <a:t>a</a:t>
            </a:r>
            <a:r>
              <a:rPr lang="es-MX" dirty="0" smtClean="0"/>
              <a:t>s</a:t>
            </a:r>
            <a:endParaRPr lang="es-MX" dirty="0"/>
          </a:p>
        </p:txBody>
      </p:sp>
      <p:pic>
        <p:nvPicPr>
          <p:cNvPr id="5" name="7 Marcador de posición de imagen"/>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939" r="1939"/>
          <a:stretch>
            <a:fillRect/>
          </a:stretch>
        </p:blipFill>
        <p:spPr>
          <a:xfrm rot="60000">
            <a:off x="4898615" y="1207272"/>
            <a:ext cx="2913863" cy="4539412"/>
          </a:xfrm>
        </p:spPr>
      </p:pic>
      <p:sp>
        <p:nvSpPr>
          <p:cNvPr id="6" name="6 Marcador de texto"/>
          <p:cNvSpPr>
            <a:spLocks noGrp="1"/>
          </p:cNvSpPr>
          <p:nvPr>
            <p:ph type="body" sz="half" idx="2"/>
          </p:nvPr>
        </p:nvSpPr>
        <p:spPr>
          <a:xfrm rot="21540000">
            <a:off x="867174" y="1599515"/>
            <a:ext cx="3316109" cy="4565974"/>
          </a:xfrm>
        </p:spPr>
        <p:txBody>
          <a:bodyPr>
            <a:normAutofit fontScale="92500" lnSpcReduction="10000"/>
          </a:bodyPr>
          <a:lstStyle/>
          <a:p>
            <a:r>
              <a:rPr lang="es-MX" sz="1800" b="1" dirty="0">
                <a:solidFill>
                  <a:srgbClr val="0070C0"/>
                </a:solidFill>
              </a:rPr>
              <a:t>La </a:t>
            </a:r>
            <a:r>
              <a:rPr lang="es-MX" sz="1800" b="1" dirty="0" smtClean="0">
                <a:solidFill>
                  <a:srgbClr val="0070C0"/>
                </a:solidFill>
              </a:rPr>
              <a:t>información </a:t>
            </a:r>
            <a:r>
              <a:rPr lang="es-MX" dirty="0" smtClean="0"/>
              <a:t>se </a:t>
            </a:r>
            <a:r>
              <a:rPr lang="es-MX" sz="1800" b="1" dirty="0">
                <a:solidFill>
                  <a:srgbClr val="0070C0"/>
                </a:solidFill>
              </a:rPr>
              <a:t>duplica</a:t>
            </a:r>
            <a:r>
              <a:rPr lang="es-MX" dirty="0"/>
              <a:t> cada 2 años</a:t>
            </a:r>
            <a:r>
              <a:rPr lang="es-MX" dirty="0" smtClean="0"/>
              <a:t>.</a:t>
            </a:r>
          </a:p>
          <a:p>
            <a:r>
              <a:rPr lang="es-MX" dirty="0"/>
              <a:t/>
            </a:r>
            <a:br>
              <a:rPr lang="es-MX" dirty="0"/>
            </a:br>
            <a:r>
              <a:rPr lang="es-MX" dirty="0" smtClean="0"/>
              <a:t>La </a:t>
            </a:r>
            <a:r>
              <a:rPr lang="es-MX" dirty="0"/>
              <a:t>mitad de lo que aprenden </a:t>
            </a:r>
            <a:r>
              <a:rPr lang="es-MX" dirty="0" smtClean="0"/>
              <a:t>los alumnos en </a:t>
            </a:r>
            <a:r>
              <a:rPr lang="es-MX" dirty="0"/>
              <a:t>su primer </a:t>
            </a:r>
            <a:r>
              <a:rPr lang="es-MX" dirty="0" smtClean="0"/>
              <a:t>año de estudios </a:t>
            </a:r>
            <a:r>
              <a:rPr lang="es-MX" sz="1800" b="1" dirty="0" smtClean="0">
                <a:solidFill>
                  <a:srgbClr val="FF0000"/>
                </a:solidFill>
              </a:rPr>
              <a:t>será </a:t>
            </a:r>
            <a:r>
              <a:rPr lang="es-MX" sz="1800" b="1" dirty="0">
                <a:solidFill>
                  <a:srgbClr val="FF0000"/>
                </a:solidFill>
              </a:rPr>
              <a:t>obsoleto</a:t>
            </a:r>
            <a:r>
              <a:rPr lang="es-MX" dirty="0"/>
              <a:t> </a:t>
            </a:r>
            <a:r>
              <a:rPr lang="es-MX" dirty="0" smtClean="0"/>
              <a:t>en </a:t>
            </a:r>
            <a:r>
              <a:rPr lang="es-MX" dirty="0"/>
              <a:t>su tercer </a:t>
            </a:r>
            <a:r>
              <a:rPr lang="es-MX" dirty="0" smtClean="0"/>
              <a:t>año.</a:t>
            </a:r>
          </a:p>
          <a:p>
            <a:r>
              <a:rPr lang="es-MX" dirty="0"/>
              <a:t/>
            </a:r>
            <a:br>
              <a:rPr lang="es-MX" dirty="0"/>
            </a:br>
            <a:r>
              <a:rPr lang="es-MX" dirty="0"/>
              <a:t>1 de </a:t>
            </a:r>
            <a:r>
              <a:rPr lang="es-MX" dirty="0" smtClean="0"/>
              <a:t>cada 8 nuevas parejas en EE.UU </a:t>
            </a:r>
            <a:r>
              <a:rPr lang="es-MX" sz="1800" b="1" dirty="0">
                <a:solidFill>
                  <a:srgbClr val="00B050"/>
                </a:solidFill>
              </a:rPr>
              <a:t>se </a:t>
            </a:r>
            <a:r>
              <a:rPr lang="es-MX" sz="1800" b="1" dirty="0" smtClean="0">
                <a:solidFill>
                  <a:srgbClr val="00B050"/>
                </a:solidFill>
              </a:rPr>
              <a:t>conocieron </a:t>
            </a:r>
            <a:r>
              <a:rPr lang="es-MX" sz="1800" b="1" dirty="0">
                <a:solidFill>
                  <a:srgbClr val="00B050"/>
                </a:solidFill>
              </a:rPr>
              <a:t>en línea </a:t>
            </a:r>
            <a:r>
              <a:rPr lang="es-MX" dirty="0" smtClean="0"/>
              <a:t>.</a:t>
            </a:r>
          </a:p>
          <a:p>
            <a:r>
              <a:rPr lang="es-MX" dirty="0"/>
              <a:t/>
            </a:r>
            <a:br>
              <a:rPr lang="es-MX" dirty="0"/>
            </a:br>
            <a:r>
              <a:rPr lang="es-MX" dirty="0"/>
              <a:t>La radio tardó </a:t>
            </a:r>
            <a:r>
              <a:rPr lang="es-MX" sz="1800" b="1" dirty="0">
                <a:solidFill>
                  <a:srgbClr val="FFC000"/>
                </a:solidFill>
              </a:rPr>
              <a:t>38 años</a:t>
            </a:r>
            <a:r>
              <a:rPr lang="es-MX" dirty="0"/>
              <a:t> para alcanzar una audiencia de </a:t>
            </a:r>
            <a:r>
              <a:rPr lang="es-MX" sz="1800" b="1" dirty="0">
                <a:solidFill>
                  <a:srgbClr val="FFC000"/>
                </a:solidFill>
              </a:rPr>
              <a:t>50 </a:t>
            </a:r>
            <a:r>
              <a:rPr lang="es-MX" sz="1800" b="1" dirty="0" smtClean="0">
                <a:solidFill>
                  <a:srgbClr val="FFC000"/>
                </a:solidFill>
              </a:rPr>
              <a:t>millones</a:t>
            </a:r>
            <a:r>
              <a:rPr lang="es-MX" dirty="0" smtClean="0"/>
              <a:t>… TV </a:t>
            </a:r>
            <a:r>
              <a:rPr lang="es-MX" dirty="0"/>
              <a:t>13 - Internet 4 - iPod 3 - Facebook 2</a:t>
            </a:r>
            <a:r>
              <a:rPr lang="es-MX" dirty="0" smtClean="0"/>
              <a:t>.</a:t>
            </a:r>
          </a:p>
          <a:p>
            <a:r>
              <a:rPr lang="es-MX" dirty="0"/>
              <a:t/>
            </a:r>
            <a:br>
              <a:rPr lang="es-MX" dirty="0"/>
            </a:br>
            <a:r>
              <a:rPr lang="es-MX" dirty="0" smtClean="0"/>
              <a:t>En 2011 hay más de </a:t>
            </a:r>
            <a:r>
              <a:rPr lang="es-MX" sz="3200" dirty="0" smtClean="0">
                <a:solidFill>
                  <a:schemeClr val="accent4"/>
                </a:solidFill>
              </a:rPr>
              <a:t>2,000 millones </a:t>
            </a:r>
            <a:r>
              <a:rPr lang="es-MX" dirty="0" smtClean="0"/>
              <a:t>de usuarios de Internet</a:t>
            </a:r>
            <a:endParaRPr lang="es-MX" dirty="0"/>
          </a:p>
          <a:p>
            <a:endParaRPr lang="es-MX" dirty="0"/>
          </a:p>
        </p:txBody>
      </p:sp>
    </p:spTree>
    <p:extLst>
      <p:ext uri="{BB962C8B-B14F-4D97-AF65-F5344CB8AC3E}">
        <p14:creationId xmlns:p14="http://schemas.microsoft.com/office/powerpoint/2010/main" val="41066564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posición de imagen 2"/>
          <p:cNvSpPr>
            <a:spLocks noGrp="1"/>
          </p:cNvSpPr>
          <p:nvPr>
            <p:ph type="pic" idx="1"/>
          </p:nvPr>
        </p:nvSpPr>
        <p:spPr>
          <a:xfrm rot="60000">
            <a:off x="4899422" y="1005809"/>
            <a:ext cx="2913863" cy="4539412"/>
          </a:xfrm>
        </p:spPr>
      </p:sp>
      <p:sp>
        <p:nvSpPr>
          <p:cNvPr id="4" name="Marcador de texto 3"/>
          <p:cNvSpPr>
            <a:spLocks noGrp="1"/>
          </p:cNvSpPr>
          <p:nvPr>
            <p:ph type="body" sz="half" idx="2"/>
          </p:nvPr>
        </p:nvSpPr>
        <p:spPr/>
        <p:txBody>
          <a:bodyPr/>
          <a:lstStyle/>
          <a:p>
            <a:endParaRPr lang="es-ES"/>
          </a:p>
        </p:txBody>
      </p:sp>
      <p:pic>
        <p:nvPicPr>
          <p:cNvPr id="5"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3646" y="2564904"/>
            <a:ext cx="2484698" cy="1759166"/>
          </a:xfrm>
          <a:prstGeom prst="rect">
            <a:avLst/>
          </a:prstGeom>
        </p:spPr>
      </p:pic>
      <p:sp>
        <p:nvSpPr>
          <p:cNvPr id="6" name="1 Título"/>
          <p:cNvSpPr txBox="1">
            <a:spLocks/>
          </p:cNvSpPr>
          <p:nvPr/>
        </p:nvSpPr>
        <p:spPr>
          <a:xfrm rot="21540000">
            <a:off x="1096059" y="833147"/>
            <a:ext cx="3063240" cy="2687383"/>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chor="b">
            <a:noAutofit/>
          </a:bodyPr>
          <a:lstStyle>
            <a:lvl1pPr algn="ctr" defTabSz="914400" rtl="0" eaLnBrk="1" latinLnBrk="0" hangingPunct="1">
              <a:spcBef>
                <a:spcPct val="0"/>
              </a:spcBef>
              <a:buNone/>
              <a:defRPr sz="2400" b="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es-MX" sz="1600" b="1" dirty="0" smtClean="0"/>
              <a:t> 247 mil millones de mensajes de correo electrónico se envían todos los días ...</a:t>
            </a:r>
            <a:br>
              <a:rPr lang="es-MX" sz="1600" b="1" dirty="0" smtClean="0"/>
            </a:br>
            <a:r>
              <a:rPr lang="es-MX" sz="1600" b="1" dirty="0" smtClean="0">
                <a:solidFill>
                  <a:srgbClr val="15FB2B"/>
                </a:solidFill>
              </a:rPr>
              <a:t>Twitter tiene más de 190 millones de usuarios registrados (diciembre 2010) ...</a:t>
            </a:r>
            <a:r>
              <a:rPr lang="es-MX" sz="1600" b="1" dirty="0" smtClean="0"/>
              <a:t/>
            </a:r>
            <a:br>
              <a:rPr lang="es-MX" sz="1600" b="1" dirty="0" smtClean="0"/>
            </a:br>
            <a:r>
              <a:rPr lang="es-MX" sz="1600" b="1" dirty="0" smtClean="0"/>
              <a:t>Facebook tiene más de 600 millones de usuarios registrados (diciembre 2010) ...</a:t>
            </a:r>
            <a:br>
              <a:rPr lang="es-MX" sz="1600" b="1" dirty="0" smtClean="0"/>
            </a:br>
            <a:endParaRPr lang="es-MX" sz="1600" b="1" dirty="0"/>
          </a:p>
        </p:txBody>
      </p:sp>
      <p:pic>
        <p:nvPicPr>
          <p:cNvPr id="7" name="4 Marcador de posición de imagen"/>
          <p:cNvPicPr>
            <a:picLocks noChangeAspect="1"/>
          </p:cNvPicPr>
          <p:nvPr/>
        </p:nvPicPr>
        <p:blipFill>
          <a:blip r:embed="rId3" cstate="print">
            <a:extLst>
              <a:ext uri="{28A0092B-C50C-407E-A947-70E740481C1C}">
                <a14:useLocalDpi xmlns:a14="http://schemas.microsoft.com/office/drawing/2010/main" val="0"/>
              </a:ext>
            </a:extLst>
          </a:blip>
          <a:srcRect l="17920" r="17920"/>
          <a:stretch>
            <a:fillRect/>
          </a:stretch>
        </p:blipFill>
        <p:spPr>
          <a:xfrm rot="60000">
            <a:off x="6529564" y="1135821"/>
            <a:ext cx="1282774" cy="1540775"/>
          </a:xfrm>
          <a:prstGeom prst="rect">
            <a:avLst/>
          </a:prstGeom>
          <a:ln w="101600" cap="rnd">
            <a:solidFill>
              <a:srgbClr val="FFFFFF"/>
            </a:solidFill>
          </a:ln>
          <a:effectLst>
            <a:outerShdw blurRad="88900" dir="2700000" algn="tl" rotWithShape="0">
              <a:prstClr val="black">
                <a:alpha val="40000"/>
              </a:prstClr>
            </a:outerShdw>
          </a:effectLst>
        </p:spPr>
      </p:pic>
      <p:sp>
        <p:nvSpPr>
          <p:cNvPr id="8" name="3 Marcador de texto"/>
          <p:cNvSpPr txBox="1">
            <a:spLocks/>
          </p:cNvSpPr>
          <p:nvPr/>
        </p:nvSpPr>
        <p:spPr>
          <a:xfrm rot="21540000">
            <a:off x="1155995" y="3620990"/>
            <a:ext cx="3044952" cy="2544492"/>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chor="t">
            <a:normAutofit/>
          </a:bodyPr>
          <a:lstStyle>
            <a:lvl1pPr marL="0" indent="0" algn="ctr" defTabSz="914400" rtl="0" eaLnBrk="1" latinLnBrk="0" hangingPunct="1">
              <a:spcBef>
                <a:spcPct val="20000"/>
              </a:spcBef>
              <a:buClr>
                <a:schemeClr val="accent2"/>
              </a:buClr>
              <a:buSzPct val="85000"/>
              <a:buFont typeface="Brush Script MT" pitchFamily="66" charset="0"/>
              <a:buNone/>
              <a:defRPr sz="1600" kern="1200">
                <a:solidFill>
                  <a:schemeClr val="lt1"/>
                </a:solidFill>
                <a:latin typeface="+mn-lt"/>
                <a:ea typeface="+mn-ea"/>
                <a:cs typeface="+mn-cs"/>
              </a:defRPr>
            </a:lvl1pPr>
            <a:lvl2pPr marL="457200" indent="0" algn="l" defTabSz="914400" rtl="0" eaLnBrk="1" latinLnBrk="0" hangingPunct="1">
              <a:spcBef>
                <a:spcPct val="20000"/>
              </a:spcBef>
              <a:buClr>
                <a:schemeClr val="accent2"/>
              </a:buClr>
              <a:buSzPct val="85000"/>
              <a:buFont typeface="Brush Script MT" pitchFamily="66" charset="0"/>
              <a:buNone/>
              <a:defRPr sz="1200" kern="1200">
                <a:solidFill>
                  <a:schemeClr val="lt1"/>
                </a:solidFill>
                <a:latin typeface="+mn-lt"/>
                <a:ea typeface="+mn-ea"/>
                <a:cs typeface="+mn-cs"/>
              </a:defRPr>
            </a:lvl2pPr>
            <a:lvl3pPr marL="914400" indent="0" algn="l" defTabSz="914400" rtl="0" eaLnBrk="1" latinLnBrk="0" hangingPunct="1">
              <a:spcBef>
                <a:spcPct val="20000"/>
              </a:spcBef>
              <a:buClr>
                <a:schemeClr val="accent2"/>
              </a:buClr>
              <a:buSzPct val="85000"/>
              <a:buFont typeface="Brush Script MT" pitchFamily="66" charset="0"/>
              <a:buNone/>
              <a:defRPr sz="1000" kern="1200">
                <a:solidFill>
                  <a:schemeClr val="lt1"/>
                </a:solidFill>
                <a:latin typeface="+mn-lt"/>
                <a:ea typeface="+mn-ea"/>
                <a:cs typeface="+mn-cs"/>
              </a:defRPr>
            </a:lvl3pPr>
            <a:lvl4pPr marL="1371600" indent="0" algn="l" defTabSz="914400" rtl="0" eaLnBrk="1" latinLnBrk="0" hangingPunct="1">
              <a:spcBef>
                <a:spcPct val="20000"/>
              </a:spcBef>
              <a:buClr>
                <a:schemeClr val="accent2"/>
              </a:buClr>
              <a:buSzPct val="85000"/>
              <a:buFont typeface="Brush Script MT" pitchFamily="66" charset="0"/>
              <a:buNone/>
              <a:defRPr sz="900" kern="1200">
                <a:solidFill>
                  <a:schemeClr val="lt1"/>
                </a:solidFill>
                <a:latin typeface="+mn-lt"/>
                <a:ea typeface="+mn-ea"/>
                <a:cs typeface="+mn-cs"/>
              </a:defRPr>
            </a:lvl4pPr>
            <a:lvl5pPr marL="1828800" indent="0" algn="l" defTabSz="914400" rtl="0" eaLnBrk="1" latinLnBrk="0" hangingPunct="1">
              <a:spcBef>
                <a:spcPct val="20000"/>
              </a:spcBef>
              <a:buClr>
                <a:schemeClr val="accent2"/>
              </a:buClr>
              <a:buSzPct val="85000"/>
              <a:buFont typeface="Brush Script MT" pitchFamily="66" charset="0"/>
              <a:buNone/>
              <a:defRPr sz="900"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85000"/>
              <a:buFont typeface="Brush Script MT" pitchFamily="66" charset="0"/>
              <a:buNone/>
              <a:defRPr sz="900" kern="1200">
                <a:solidFill>
                  <a:schemeClr val="lt1"/>
                </a:solidFill>
                <a:latin typeface="+mn-lt"/>
                <a:ea typeface="+mn-ea"/>
                <a:cs typeface="+mn-cs"/>
              </a:defRPr>
            </a:lvl6pPr>
            <a:lvl7pPr marL="2743200" indent="0" algn="l" defTabSz="914400" rtl="0" eaLnBrk="1" latinLnBrk="0" hangingPunct="1">
              <a:spcBef>
                <a:spcPct val="20000"/>
              </a:spcBef>
              <a:buClr>
                <a:schemeClr val="accent2"/>
              </a:buClr>
              <a:buSzPct val="85000"/>
              <a:buFont typeface="Brush Script MT" pitchFamily="66" charset="0"/>
              <a:buNone/>
              <a:defRPr sz="900"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85000"/>
              <a:buFont typeface="Brush Script MT" pitchFamily="66" charset="0"/>
              <a:buNone/>
              <a:defRPr sz="900" kern="1200">
                <a:solidFill>
                  <a:schemeClr val="lt1"/>
                </a:solidFill>
                <a:latin typeface="+mn-lt"/>
                <a:ea typeface="+mn-ea"/>
                <a:cs typeface="+mn-cs"/>
              </a:defRPr>
            </a:lvl8pPr>
            <a:lvl9pPr marL="3657600" indent="0" algn="l" defTabSz="914400" rtl="0" eaLnBrk="1" latinLnBrk="0" hangingPunct="1">
              <a:spcBef>
                <a:spcPct val="20000"/>
              </a:spcBef>
              <a:buClr>
                <a:schemeClr val="accent2"/>
              </a:buClr>
              <a:buSzPct val="85000"/>
              <a:buFont typeface="Brush Script MT" pitchFamily="66" charset="0"/>
              <a:buNone/>
              <a:defRPr sz="900" kern="1200">
                <a:solidFill>
                  <a:schemeClr val="lt1"/>
                </a:solidFill>
                <a:latin typeface="+mn-lt"/>
                <a:ea typeface="+mn-ea"/>
                <a:cs typeface="+mn-cs"/>
              </a:defRPr>
            </a:lvl9pPr>
          </a:lstStyle>
          <a:p>
            <a:r>
              <a:rPr lang="es-MX" b="1" smtClean="0">
                <a:solidFill>
                  <a:srgbClr val="FFC000"/>
                </a:solidFill>
              </a:rPr>
              <a:t>Cada minuto 20 horas de videos son subidos a YouTube ...</a:t>
            </a:r>
            <a:r>
              <a:rPr lang="es-MX" smtClean="0"/>
              <a:t/>
            </a:r>
            <a:br>
              <a:rPr lang="es-MX" smtClean="0"/>
            </a:br>
            <a:r>
              <a:rPr lang="es-MX" b="1" smtClean="0"/>
              <a:t>65 millones tweets son enviados todos los días (= 750 por segundo) ...</a:t>
            </a:r>
            <a:r>
              <a:rPr lang="es-MX" smtClean="0"/>
              <a:t/>
            </a:r>
            <a:br>
              <a:rPr lang="es-MX" smtClean="0"/>
            </a:br>
            <a:r>
              <a:rPr lang="es-MX" b="1" smtClean="0">
                <a:solidFill>
                  <a:srgbClr val="FFC000"/>
                </a:solidFill>
              </a:rPr>
              <a:t>YouTube es el motor de búsqueda número 2 en la web, sólo  es superado por Google…</a:t>
            </a:r>
          </a:p>
          <a:p>
            <a:endParaRPr lang="es-MX" dirty="0"/>
          </a:p>
        </p:txBody>
      </p:sp>
      <p:pic>
        <p:nvPicPr>
          <p:cNvPr id="9"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1712" y="1268760"/>
            <a:ext cx="1325172" cy="1325172"/>
          </a:xfrm>
          <a:prstGeom prst="rect">
            <a:avLst/>
          </a:prstGeom>
        </p:spPr>
      </p:pic>
      <p:pic>
        <p:nvPicPr>
          <p:cNvPr id="10"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66440" y="4005064"/>
            <a:ext cx="2501904" cy="1013271"/>
          </a:xfrm>
          <a:prstGeom prst="rect">
            <a:avLst/>
          </a:prstGeom>
        </p:spPr>
      </p:pic>
      <p:sp>
        <p:nvSpPr>
          <p:cNvPr id="11" name="8 CuadroTexto"/>
          <p:cNvSpPr txBox="1"/>
          <p:nvPr/>
        </p:nvSpPr>
        <p:spPr>
          <a:xfrm>
            <a:off x="4788024" y="4869160"/>
            <a:ext cx="3096344" cy="1354217"/>
          </a:xfrm>
          <a:prstGeom prst="rect">
            <a:avLst/>
          </a:prstGeom>
        </p:spPr>
        <p:style>
          <a:lnRef idx="0">
            <a:scrgbClr r="0" g="0" b="0"/>
          </a:lnRef>
          <a:fillRef idx="1002">
            <a:schemeClr val="lt1"/>
          </a:fillRef>
          <a:effectRef idx="0">
            <a:scrgbClr r="0" g="0" b="0"/>
          </a:effectRef>
          <a:fontRef idx="major"/>
        </p:style>
        <p:txBody>
          <a:bodyPr wrap="square" rtlCol="0">
            <a:spAutoFit/>
          </a:bodyPr>
          <a:lstStyle/>
          <a:p>
            <a:r>
              <a:rPr lang="es-ES" dirty="0"/>
              <a:t>L</a:t>
            </a:r>
            <a:r>
              <a:rPr lang="es-ES" dirty="0" smtClean="0"/>
              <a:t>a </a:t>
            </a:r>
            <a:r>
              <a:rPr lang="es-ES" sz="2800" b="1" dirty="0" smtClean="0"/>
              <a:t>n</a:t>
            </a:r>
            <a:r>
              <a:rPr lang="es-ES" dirty="0" smtClean="0"/>
              <a:t>ueva </a:t>
            </a:r>
            <a:r>
              <a:rPr lang="es-ES" sz="2800" b="1" dirty="0" smtClean="0"/>
              <a:t>g</a:t>
            </a:r>
            <a:r>
              <a:rPr lang="es-ES" dirty="0" smtClean="0"/>
              <a:t>eneración impone la necesidad de considerar un nuevo orden informativo internacional</a:t>
            </a:r>
          </a:p>
        </p:txBody>
      </p:sp>
    </p:spTree>
    <p:extLst>
      <p:ext uri="{BB962C8B-B14F-4D97-AF65-F5344CB8AC3E}">
        <p14:creationId xmlns:p14="http://schemas.microsoft.com/office/powerpoint/2010/main" val="9504192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763688" y="1196753"/>
            <a:ext cx="5832648" cy="523220"/>
          </a:xfrm>
          <a:prstGeom prst="rect">
            <a:avLst/>
          </a:prstGeom>
        </p:spPr>
        <p:txBody>
          <a:bodyPr wrap="square">
            <a:spAutoFit/>
          </a:bodyPr>
          <a:lstStyle/>
          <a:p>
            <a:r>
              <a:rPr lang="es-MX" sz="2800" dirty="0" smtClean="0">
                <a:solidFill>
                  <a:srgbClr val="7030A0"/>
                </a:solidFill>
              </a:rPr>
              <a:t>2- Estadísticas </a:t>
            </a:r>
            <a:r>
              <a:rPr lang="es-MX" dirty="0" smtClean="0"/>
              <a:t>(World Internet Stats)</a:t>
            </a:r>
            <a:endParaRPr lang="es-ES" dirty="0"/>
          </a:p>
        </p:txBody>
      </p:sp>
      <p:graphicFrame>
        <p:nvGraphicFramePr>
          <p:cNvPr id="3" name="Tabla 2"/>
          <p:cNvGraphicFramePr>
            <a:graphicFrameLocks noGrp="1"/>
          </p:cNvGraphicFramePr>
          <p:nvPr>
            <p:extLst>
              <p:ext uri="{D42A27DB-BD31-4B8C-83A1-F6EECF244321}">
                <p14:modId xmlns:p14="http://schemas.microsoft.com/office/powerpoint/2010/main" val="2065087476"/>
              </p:ext>
            </p:extLst>
          </p:nvPr>
        </p:nvGraphicFramePr>
        <p:xfrm>
          <a:off x="971600" y="2132857"/>
          <a:ext cx="7056784" cy="3456383"/>
        </p:xfrm>
        <a:graphic>
          <a:graphicData uri="http://schemas.openxmlformats.org/drawingml/2006/table">
            <a:tbl>
              <a:tblPr firstRow="1" bandRow="1">
                <a:tableStyleId>{284E427A-3D55-4303-BF80-6455036E1DE7}</a:tableStyleId>
              </a:tblPr>
              <a:tblGrid>
                <a:gridCol w="1764196"/>
                <a:gridCol w="1866965"/>
                <a:gridCol w="1918349"/>
                <a:gridCol w="1507274"/>
              </a:tblGrid>
              <a:tr h="379359">
                <a:tc>
                  <a:txBody>
                    <a:bodyPr/>
                    <a:lstStyle/>
                    <a:p>
                      <a:r>
                        <a:rPr lang="es-ES" dirty="0" smtClean="0"/>
                        <a:t>Región</a:t>
                      </a:r>
                      <a:endParaRPr lang="es-ES" dirty="0"/>
                    </a:p>
                  </a:txBody>
                  <a:tcPr/>
                </a:tc>
                <a:tc>
                  <a:txBody>
                    <a:bodyPr/>
                    <a:lstStyle/>
                    <a:p>
                      <a:r>
                        <a:rPr lang="es-ES" dirty="0" smtClean="0"/>
                        <a:t>Población</a:t>
                      </a:r>
                      <a:endParaRPr lang="es-ES" dirty="0"/>
                    </a:p>
                  </a:txBody>
                  <a:tcPr/>
                </a:tc>
                <a:tc>
                  <a:txBody>
                    <a:bodyPr/>
                    <a:lstStyle/>
                    <a:p>
                      <a:r>
                        <a:rPr lang="es-ES" dirty="0" smtClean="0"/>
                        <a:t>Usuarios</a:t>
                      </a:r>
                      <a:endParaRPr lang="es-ES" dirty="0"/>
                    </a:p>
                  </a:txBody>
                  <a:tcPr/>
                </a:tc>
                <a:tc>
                  <a:txBody>
                    <a:bodyPr/>
                    <a:lstStyle/>
                    <a:p>
                      <a:r>
                        <a:rPr lang="es-ES" dirty="0" smtClean="0"/>
                        <a:t>Penetración</a:t>
                      </a:r>
                      <a:endParaRPr lang="es-ES" dirty="0"/>
                    </a:p>
                  </a:txBody>
                  <a:tcPr/>
                </a:tc>
              </a:tr>
              <a:tr h="384628">
                <a:tc>
                  <a:txBody>
                    <a:bodyPr/>
                    <a:lstStyle/>
                    <a:p>
                      <a:r>
                        <a:rPr lang="es-ES" dirty="0" smtClean="0"/>
                        <a:t>Asia</a:t>
                      </a:r>
                      <a:endParaRPr lang="es-ES" dirty="0"/>
                    </a:p>
                  </a:txBody>
                  <a:tcPr/>
                </a:tc>
                <a:tc>
                  <a:txBody>
                    <a:bodyPr/>
                    <a:lstStyle/>
                    <a:p>
                      <a:r>
                        <a:rPr lang="es-ES" dirty="0" smtClean="0"/>
                        <a:t>3,834,792,852</a:t>
                      </a:r>
                      <a:endParaRPr lang="es-ES" dirty="0"/>
                    </a:p>
                  </a:txBody>
                  <a:tcPr/>
                </a:tc>
                <a:tc>
                  <a:txBody>
                    <a:bodyPr/>
                    <a:lstStyle/>
                    <a:p>
                      <a:r>
                        <a:rPr lang="es-ES" dirty="0" smtClean="0"/>
                        <a:t>872,526,978</a:t>
                      </a:r>
                      <a:endParaRPr lang="es-ES" dirty="0"/>
                    </a:p>
                  </a:txBody>
                  <a:tcPr/>
                </a:tc>
                <a:tc>
                  <a:txBody>
                    <a:bodyPr/>
                    <a:lstStyle/>
                    <a:p>
                      <a:r>
                        <a:rPr lang="es-ES" dirty="0" smtClean="0"/>
                        <a:t>22.8%</a:t>
                      </a:r>
                      <a:endParaRPr lang="es-ES" dirty="0"/>
                    </a:p>
                  </a:txBody>
                  <a:tcPr/>
                </a:tc>
              </a:tr>
              <a:tr h="384628">
                <a:tc>
                  <a:txBody>
                    <a:bodyPr/>
                    <a:lstStyle/>
                    <a:p>
                      <a:r>
                        <a:rPr lang="es-ES" dirty="0" smtClean="0"/>
                        <a:t>Europa</a:t>
                      </a:r>
                      <a:endParaRPr lang="es-ES" dirty="0"/>
                    </a:p>
                  </a:txBody>
                  <a:tcPr/>
                </a:tc>
                <a:tc>
                  <a:txBody>
                    <a:bodyPr/>
                    <a:lstStyle/>
                    <a:p>
                      <a:r>
                        <a:rPr lang="es-ES" dirty="0" smtClean="0"/>
                        <a:t>813,219,511</a:t>
                      </a:r>
                      <a:endParaRPr lang="es-ES" dirty="0"/>
                    </a:p>
                  </a:txBody>
                  <a:tcPr/>
                </a:tc>
                <a:tc>
                  <a:txBody>
                    <a:bodyPr/>
                    <a:lstStyle/>
                    <a:p>
                      <a:r>
                        <a:rPr lang="es-ES" dirty="0" smtClean="0"/>
                        <a:t>475,123,735</a:t>
                      </a:r>
                      <a:endParaRPr lang="es-ES" dirty="0"/>
                    </a:p>
                  </a:txBody>
                  <a:tcPr/>
                </a:tc>
                <a:tc>
                  <a:txBody>
                    <a:bodyPr/>
                    <a:lstStyle/>
                    <a:p>
                      <a:r>
                        <a:rPr lang="es-ES" dirty="0" smtClean="0"/>
                        <a:t>58.4%</a:t>
                      </a:r>
                      <a:endParaRPr lang="es-ES" dirty="0"/>
                    </a:p>
                  </a:txBody>
                  <a:tcPr/>
                </a:tc>
              </a:tr>
              <a:tr h="384628">
                <a:tc>
                  <a:txBody>
                    <a:bodyPr/>
                    <a:lstStyle/>
                    <a:p>
                      <a:r>
                        <a:rPr lang="es-ES" dirty="0" smtClean="0"/>
                        <a:t>Norteamérica</a:t>
                      </a:r>
                      <a:endParaRPr lang="es-ES" dirty="0"/>
                    </a:p>
                  </a:txBody>
                  <a:tcPr/>
                </a:tc>
                <a:tc>
                  <a:txBody>
                    <a:bodyPr/>
                    <a:lstStyle/>
                    <a:p>
                      <a:r>
                        <a:rPr lang="es-ES" dirty="0" smtClean="0"/>
                        <a:t>3,44,124,450</a:t>
                      </a:r>
                      <a:endParaRPr lang="es-ES" dirty="0"/>
                    </a:p>
                  </a:txBody>
                  <a:tcPr/>
                </a:tc>
                <a:tc>
                  <a:txBody>
                    <a:bodyPr/>
                    <a:lstStyle/>
                    <a:p>
                      <a:r>
                        <a:rPr lang="es-ES" dirty="0" smtClean="0"/>
                        <a:t>271,330,900</a:t>
                      </a:r>
                      <a:endParaRPr lang="es-ES" dirty="0"/>
                    </a:p>
                  </a:txBody>
                  <a:tcPr/>
                </a:tc>
                <a:tc>
                  <a:txBody>
                    <a:bodyPr/>
                    <a:lstStyle/>
                    <a:p>
                      <a:r>
                        <a:rPr lang="es-ES" dirty="0" smtClean="0"/>
                        <a:t>78.8%</a:t>
                      </a:r>
                      <a:endParaRPr lang="es-ES" dirty="0"/>
                    </a:p>
                  </a:txBody>
                  <a:tcPr/>
                </a:tc>
              </a:tr>
              <a:tr h="384628">
                <a:tc>
                  <a:txBody>
                    <a:bodyPr/>
                    <a:lstStyle/>
                    <a:p>
                      <a:r>
                        <a:rPr lang="es-ES" dirty="0" smtClean="0"/>
                        <a:t>América Latina</a:t>
                      </a:r>
                      <a:endParaRPr lang="es-ES" dirty="0"/>
                    </a:p>
                  </a:txBody>
                  <a:tcPr/>
                </a:tc>
                <a:tc>
                  <a:txBody>
                    <a:bodyPr/>
                    <a:lstStyle/>
                    <a:p>
                      <a:r>
                        <a:rPr lang="es-ES" dirty="0" smtClean="0"/>
                        <a:t>592,556,972</a:t>
                      </a:r>
                      <a:endParaRPr lang="es-ES" dirty="0"/>
                    </a:p>
                  </a:txBody>
                  <a:tcPr/>
                </a:tc>
                <a:tc>
                  <a:txBody>
                    <a:bodyPr/>
                    <a:lstStyle/>
                    <a:p>
                      <a:r>
                        <a:rPr lang="es-ES" dirty="0" smtClean="0"/>
                        <a:t>209,874,973</a:t>
                      </a:r>
                      <a:endParaRPr lang="es-ES" dirty="0"/>
                    </a:p>
                  </a:txBody>
                  <a:tcPr/>
                </a:tc>
                <a:tc>
                  <a:txBody>
                    <a:bodyPr/>
                    <a:lstStyle/>
                    <a:p>
                      <a:r>
                        <a:rPr lang="es-ES" dirty="0" smtClean="0"/>
                        <a:t>35.4%</a:t>
                      </a:r>
                      <a:endParaRPr lang="es-ES" dirty="0"/>
                    </a:p>
                  </a:txBody>
                  <a:tcPr/>
                </a:tc>
              </a:tr>
              <a:tr h="384628">
                <a:tc>
                  <a:txBody>
                    <a:bodyPr/>
                    <a:lstStyle/>
                    <a:p>
                      <a:r>
                        <a:rPr lang="es-ES" dirty="0" smtClean="0"/>
                        <a:t>África</a:t>
                      </a:r>
                      <a:endParaRPr lang="es-ES" dirty="0"/>
                    </a:p>
                  </a:txBody>
                  <a:tcPr/>
                </a:tc>
                <a:tc>
                  <a:txBody>
                    <a:bodyPr/>
                    <a:lstStyle/>
                    <a:p>
                      <a:r>
                        <a:rPr lang="es-ES" dirty="0" smtClean="0"/>
                        <a:t>1,013,779,050</a:t>
                      </a:r>
                      <a:endParaRPr lang="es-ES" dirty="0"/>
                    </a:p>
                  </a:txBody>
                  <a:tcPr/>
                </a:tc>
                <a:tc>
                  <a:txBody>
                    <a:bodyPr/>
                    <a:lstStyle/>
                    <a:p>
                      <a:r>
                        <a:rPr lang="es-ES" dirty="0" smtClean="0"/>
                        <a:t>115,631,</a:t>
                      </a:r>
                      <a:r>
                        <a:rPr lang="es-ES" baseline="0" dirty="0" smtClean="0"/>
                        <a:t>340</a:t>
                      </a:r>
                      <a:endParaRPr lang="es-ES" dirty="0"/>
                    </a:p>
                  </a:txBody>
                  <a:tcPr/>
                </a:tc>
                <a:tc>
                  <a:txBody>
                    <a:bodyPr/>
                    <a:lstStyle/>
                    <a:p>
                      <a:r>
                        <a:rPr lang="es-ES" dirty="0" smtClean="0"/>
                        <a:t>11.4%</a:t>
                      </a:r>
                      <a:endParaRPr lang="es-ES" dirty="0"/>
                    </a:p>
                  </a:txBody>
                  <a:tcPr/>
                </a:tc>
              </a:tr>
              <a:tr h="384628">
                <a:tc>
                  <a:txBody>
                    <a:bodyPr/>
                    <a:lstStyle/>
                    <a:p>
                      <a:r>
                        <a:rPr lang="es-ES" dirty="0" smtClean="0"/>
                        <a:t>Medio Oriente</a:t>
                      </a:r>
                      <a:endParaRPr lang="es-ES" dirty="0"/>
                    </a:p>
                  </a:txBody>
                  <a:tcPr/>
                </a:tc>
                <a:tc>
                  <a:txBody>
                    <a:bodyPr/>
                    <a:lstStyle/>
                    <a:p>
                      <a:r>
                        <a:rPr lang="es-ES" dirty="0" smtClean="0"/>
                        <a:t>212,236,924</a:t>
                      </a:r>
                      <a:endParaRPr lang="es-ES" dirty="0"/>
                    </a:p>
                  </a:txBody>
                  <a:tcPr/>
                </a:tc>
                <a:tc>
                  <a:txBody>
                    <a:bodyPr/>
                    <a:lstStyle/>
                    <a:p>
                      <a:r>
                        <a:rPr lang="es-ES" dirty="0" smtClean="0"/>
                        <a:t>63,708,386</a:t>
                      </a:r>
                      <a:endParaRPr lang="es-ES" dirty="0"/>
                    </a:p>
                  </a:txBody>
                  <a:tcPr/>
                </a:tc>
                <a:tc>
                  <a:txBody>
                    <a:bodyPr/>
                    <a:lstStyle/>
                    <a:p>
                      <a:r>
                        <a:rPr lang="es-ES" dirty="0" smtClean="0"/>
                        <a:t>30%</a:t>
                      </a:r>
                      <a:endParaRPr lang="es-ES" dirty="0"/>
                    </a:p>
                  </a:txBody>
                  <a:tcPr/>
                </a:tc>
              </a:tr>
              <a:tr h="384628">
                <a:tc>
                  <a:txBody>
                    <a:bodyPr/>
                    <a:lstStyle/>
                    <a:p>
                      <a:r>
                        <a:rPr lang="es-ES" dirty="0" smtClean="0"/>
                        <a:t>Oceanía</a:t>
                      </a:r>
                      <a:endParaRPr lang="es-ES" dirty="0"/>
                    </a:p>
                  </a:txBody>
                  <a:tcPr/>
                </a:tc>
                <a:tc>
                  <a:txBody>
                    <a:bodyPr/>
                    <a:lstStyle/>
                    <a:p>
                      <a:r>
                        <a:rPr lang="es-ES" dirty="0" smtClean="0"/>
                        <a:t>34,700,201</a:t>
                      </a:r>
                      <a:endParaRPr lang="es-ES" dirty="0"/>
                    </a:p>
                  </a:txBody>
                  <a:tcPr/>
                </a:tc>
                <a:tc>
                  <a:txBody>
                    <a:bodyPr/>
                    <a:lstStyle/>
                    <a:p>
                      <a:r>
                        <a:rPr lang="es-ES" dirty="0" smtClean="0"/>
                        <a:t>21,272,470</a:t>
                      </a:r>
                      <a:endParaRPr lang="es-ES" dirty="0"/>
                    </a:p>
                  </a:txBody>
                  <a:tcPr/>
                </a:tc>
                <a:tc>
                  <a:txBody>
                    <a:bodyPr/>
                    <a:lstStyle/>
                    <a:p>
                      <a:r>
                        <a:rPr lang="es-ES" dirty="0" smtClean="0"/>
                        <a:t>61.3%</a:t>
                      </a:r>
                      <a:endParaRPr lang="es-ES" dirty="0"/>
                    </a:p>
                  </a:txBody>
                  <a:tcPr/>
                </a:tc>
              </a:tr>
              <a:tr h="384628">
                <a:tc>
                  <a:txBody>
                    <a:bodyPr/>
                    <a:lstStyle/>
                    <a:p>
                      <a:r>
                        <a:rPr lang="es-ES" dirty="0" smtClean="0"/>
                        <a:t>Total</a:t>
                      </a:r>
                      <a:endParaRPr lang="es-ES" dirty="0"/>
                    </a:p>
                  </a:txBody>
                  <a:tcPr/>
                </a:tc>
                <a:tc>
                  <a:txBody>
                    <a:bodyPr/>
                    <a:lstStyle/>
                    <a:p>
                      <a:r>
                        <a:rPr lang="es-ES" dirty="0" smtClean="0"/>
                        <a:t>6,845,609,960</a:t>
                      </a:r>
                      <a:endParaRPr lang="es-ES" dirty="0"/>
                    </a:p>
                  </a:txBody>
                  <a:tcPr/>
                </a:tc>
                <a:tc>
                  <a:txBody>
                    <a:bodyPr/>
                    <a:lstStyle/>
                    <a:p>
                      <a:r>
                        <a:rPr lang="es-ES" dirty="0" smtClean="0"/>
                        <a:t>2,029,468,782</a:t>
                      </a:r>
                      <a:endParaRPr lang="es-ES" dirty="0"/>
                    </a:p>
                  </a:txBody>
                  <a:tcPr/>
                </a:tc>
                <a:tc>
                  <a:txBody>
                    <a:bodyPr/>
                    <a:lstStyle/>
                    <a:p>
                      <a:r>
                        <a:rPr lang="es-ES" dirty="0" smtClean="0"/>
                        <a:t>29.6%</a:t>
                      </a:r>
                      <a:endParaRPr lang="es-ES" dirty="0"/>
                    </a:p>
                  </a:txBody>
                  <a:tcPr/>
                </a:tc>
              </a:tr>
            </a:tbl>
          </a:graphicData>
        </a:graphic>
      </p:graphicFrame>
    </p:spTree>
    <p:extLst>
      <p:ext uri="{BB962C8B-B14F-4D97-AF65-F5344CB8AC3E}">
        <p14:creationId xmlns:p14="http://schemas.microsoft.com/office/powerpoint/2010/main" val="23928231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547664" y="692696"/>
            <a:ext cx="5760640" cy="861774"/>
          </a:xfrm>
          <a:prstGeom prst="rect">
            <a:avLst/>
          </a:prstGeom>
        </p:spPr>
        <p:txBody>
          <a:bodyPr wrap="square">
            <a:spAutoFit/>
          </a:bodyPr>
          <a:lstStyle/>
          <a:p>
            <a:r>
              <a:rPr lang="es-MX" sz="2800" dirty="0" smtClean="0">
                <a:solidFill>
                  <a:srgbClr val="7030A0"/>
                </a:solidFill>
              </a:rPr>
              <a:t>T</a:t>
            </a:r>
            <a:r>
              <a:rPr lang="es-MX" dirty="0" smtClean="0"/>
              <a:t>otal usuarios de Internet en </a:t>
            </a:r>
            <a:r>
              <a:rPr lang="es-MX" sz="3200" dirty="0" smtClean="0">
                <a:solidFill>
                  <a:schemeClr val="accent4"/>
                </a:solidFill>
              </a:rPr>
              <a:t>América Latina, </a:t>
            </a:r>
            <a:r>
              <a:rPr lang="es-MX" dirty="0" smtClean="0"/>
              <a:t>julio de 2010</a:t>
            </a:r>
            <a:endParaRPr lang="es-ES" dirty="0"/>
          </a:p>
        </p:txBody>
      </p:sp>
      <p:graphicFrame>
        <p:nvGraphicFramePr>
          <p:cNvPr id="3" name="Objeto 2"/>
          <p:cNvGraphicFramePr>
            <a:graphicFrameLocks noChangeAspect="1"/>
          </p:cNvGraphicFramePr>
          <p:nvPr>
            <p:extLst>
              <p:ext uri="{D42A27DB-BD31-4B8C-83A1-F6EECF244321}">
                <p14:modId xmlns:p14="http://schemas.microsoft.com/office/powerpoint/2010/main" val="1964541945"/>
              </p:ext>
            </p:extLst>
          </p:nvPr>
        </p:nvGraphicFramePr>
        <p:xfrm>
          <a:off x="1619672" y="1556792"/>
          <a:ext cx="5981824" cy="4848703"/>
        </p:xfrm>
        <a:graphic>
          <a:graphicData uri="http://schemas.openxmlformats.org/presentationml/2006/ole">
            <mc:AlternateContent xmlns:mc="http://schemas.openxmlformats.org/markup-compatibility/2006">
              <mc:Choice xmlns:v="urn:schemas-microsoft-com:vml" Requires="v">
                <p:oleObj spid="_x0000_s2089" name="Documento" r:id="rId3" imgW="5765800" imgH="4673600" progId="Word.Document.12">
                  <p:link updateAutomatic="1"/>
                </p:oleObj>
              </mc:Choice>
              <mc:Fallback>
                <p:oleObj name="Documento" r:id="rId3" imgW="5765800" imgH="4673600" progId="Word.Document.12">
                  <p:link updateAutomatic="1"/>
                  <p:pic>
                    <p:nvPicPr>
                      <p:cNvPr id="0" name=""/>
                      <p:cNvPicPr/>
                      <p:nvPr/>
                    </p:nvPicPr>
                    <p:blipFill>
                      <a:blip r:embed="rId4"/>
                      <a:stretch>
                        <a:fillRect/>
                      </a:stretch>
                    </p:blipFill>
                    <p:spPr>
                      <a:xfrm>
                        <a:off x="1619672" y="1556792"/>
                        <a:ext cx="5981824" cy="4848703"/>
                      </a:xfrm>
                      <a:prstGeom prst="rect">
                        <a:avLst/>
                      </a:prstGeom>
                    </p:spPr>
                  </p:pic>
                </p:oleObj>
              </mc:Fallback>
            </mc:AlternateContent>
          </a:graphicData>
        </a:graphic>
      </p:graphicFrame>
    </p:spTree>
    <p:extLst>
      <p:ext uri="{BB962C8B-B14F-4D97-AF65-F5344CB8AC3E}">
        <p14:creationId xmlns:p14="http://schemas.microsoft.com/office/powerpoint/2010/main" val="33358954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827584" y="692696"/>
            <a:ext cx="7416824" cy="861775"/>
          </a:xfrm>
          <a:prstGeom prst="rect">
            <a:avLst/>
          </a:prstGeom>
        </p:spPr>
        <p:txBody>
          <a:bodyPr wrap="square">
            <a:spAutoFit/>
          </a:bodyPr>
          <a:lstStyle/>
          <a:p>
            <a:r>
              <a:rPr lang="es-MX" sz="2800" dirty="0" smtClean="0">
                <a:solidFill>
                  <a:srgbClr val="7030A0"/>
                </a:solidFill>
              </a:rPr>
              <a:t>T</a:t>
            </a:r>
            <a:r>
              <a:rPr lang="es-MX" dirty="0" smtClean="0"/>
              <a:t>otal usuarios de </a:t>
            </a:r>
            <a:r>
              <a:rPr lang="es-MX" sz="3200" dirty="0" smtClean="0">
                <a:solidFill>
                  <a:schemeClr val="tx2">
                    <a:lumMod val="75000"/>
                  </a:schemeClr>
                </a:solidFill>
              </a:rPr>
              <a:t>Internet y Facebook </a:t>
            </a:r>
            <a:r>
              <a:rPr lang="es-MX" dirty="0" smtClean="0"/>
              <a:t>en el mundo, octubre de 2010</a:t>
            </a:r>
            <a:endParaRPr lang="es-ES" dirty="0"/>
          </a:p>
        </p:txBody>
      </p:sp>
      <p:graphicFrame>
        <p:nvGraphicFramePr>
          <p:cNvPr id="2" name="Objeto 1"/>
          <p:cNvGraphicFramePr>
            <a:graphicFrameLocks noChangeAspect="1"/>
          </p:cNvGraphicFramePr>
          <p:nvPr>
            <p:extLst>
              <p:ext uri="{D42A27DB-BD31-4B8C-83A1-F6EECF244321}">
                <p14:modId xmlns:p14="http://schemas.microsoft.com/office/powerpoint/2010/main" val="4077559627"/>
              </p:ext>
            </p:extLst>
          </p:nvPr>
        </p:nvGraphicFramePr>
        <p:xfrm>
          <a:off x="827583" y="1700808"/>
          <a:ext cx="7595027" cy="3312368"/>
        </p:xfrm>
        <a:graphic>
          <a:graphicData uri="http://schemas.openxmlformats.org/presentationml/2006/ole">
            <mc:AlternateContent xmlns:mc="http://schemas.openxmlformats.org/markup-compatibility/2006">
              <mc:Choice xmlns:v="urn:schemas-microsoft-com:vml" Requires="v">
                <p:oleObj spid="_x0000_s3115" name="Documento" r:id="rId3" imgW="5765800" imgH="2514600" progId="Word.Document.12">
                  <p:link updateAutomatic="1"/>
                </p:oleObj>
              </mc:Choice>
              <mc:Fallback>
                <p:oleObj name="Documento" r:id="rId3" imgW="5765800" imgH="2514600" progId="Word.Document.12">
                  <p:link updateAutomatic="1"/>
                  <p:pic>
                    <p:nvPicPr>
                      <p:cNvPr id="0" name=""/>
                      <p:cNvPicPr/>
                      <p:nvPr/>
                    </p:nvPicPr>
                    <p:blipFill>
                      <a:blip r:embed="rId4"/>
                      <a:stretch>
                        <a:fillRect/>
                      </a:stretch>
                    </p:blipFill>
                    <p:spPr>
                      <a:xfrm>
                        <a:off x="827583" y="1700808"/>
                        <a:ext cx="7595027" cy="3312368"/>
                      </a:xfrm>
                      <a:prstGeom prst="rect">
                        <a:avLst/>
                      </a:prstGeom>
                    </p:spPr>
                  </p:pic>
                </p:oleObj>
              </mc:Fallback>
            </mc:AlternateContent>
          </a:graphicData>
        </a:graphic>
      </p:graphicFrame>
    </p:spTree>
    <p:extLst>
      <p:ext uri="{BB962C8B-B14F-4D97-AF65-F5344CB8AC3E}">
        <p14:creationId xmlns:p14="http://schemas.microsoft.com/office/powerpoint/2010/main" val="42538830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115616" y="404664"/>
            <a:ext cx="6768752" cy="1077218"/>
          </a:xfrm>
          <a:prstGeom prst="rect">
            <a:avLst/>
          </a:prstGeom>
        </p:spPr>
        <p:txBody>
          <a:bodyPr wrap="square">
            <a:spAutoFit/>
          </a:bodyPr>
          <a:lstStyle/>
          <a:p>
            <a:r>
              <a:rPr lang="es-MX" sz="2800" dirty="0" smtClean="0">
                <a:solidFill>
                  <a:srgbClr val="7030A0"/>
                </a:solidFill>
              </a:rPr>
              <a:t>T</a:t>
            </a:r>
            <a:r>
              <a:rPr lang="es-MX" dirty="0" smtClean="0"/>
              <a:t>otal usuarios de </a:t>
            </a:r>
            <a:r>
              <a:rPr lang="es-MX" sz="3200" dirty="0" smtClean="0">
                <a:solidFill>
                  <a:schemeClr val="accent5">
                    <a:lumMod val="60000"/>
                    <a:lumOff val="40000"/>
                  </a:schemeClr>
                </a:solidFill>
              </a:rPr>
              <a:t>Internet y Facebook </a:t>
            </a:r>
            <a:r>
              <a:rPr lang="es-MX" dirty="0" smtClean="0"/>
              <a:t>en </a:t>
            </a:r>
            <a:r>
              <a:rPr lang="es-MX" sz="3200" dirty="0" smtClean="0">
                <a:solidFill>
                  <a:srgbClr val="FC9760"/>
                </a:solidFill>
              </a:rPr>
              <a:t>América Latina, </a:t>
            </a:r>
            <a:r>
              <a:rPr lang="es-MX" dirty="0" smtClean="0">
                <a:solidFill>
                  <a:srgbClr val="FC9760"/>
                </a:solidFill>
              </a:rPr>
              <a:t> </a:t>
            </a:r>
            <a:r>
              <a:rPr lang="es-MX" dirty="0" smtClean="0"/>
              <a:t>octubre de 2010</a:t>
            </a:r>
            <a:endParaRPr lang="es-ES" dirty="0"/>
          </a:p>
        </p:txBody>
      </p:sp>
      <p:graphicFrame>
        <p:nvGraphicFramePr>
          <p:cNvPr id="3" name="Objeto 2"/>
          <p:cNvGraphicFramePr>
            <a:graphicFrameLocks noChangeAspect="1"/>
          </p:cNvGraphicFramePr>
          <p:nvPr>
            <p:extLst>
              <p:ext uri="{D42A27DB-BD31-4B8C-83A1-F6EECF244321}">
                <p14:modId xmlns:p14="http://schemas.microsoft.com/office/powerpoint/2010/main" val="2935707302"/>
              </p:ext>
            </p:extLst>
          </p:nvPr>
        </p:nvGraphicFramePr>
        <p:xfrm>
          <a:off x="1475656" y="1556792"/>
          <a:ext cx="6552728" cy="4878463"/>
        </p:xfrm>
        <a:graphic>
          <a:graphicData uri="http://schemas.openxmlformats.org/presentationml/2006/ole">
            <mc:AlternateContent xmlns:mc="http://schemas.openxmlformats.org/markup-compatibility/2006">
              <mc:Choice xmlns:v="urn:schemas-microsoft-com:vml" Requires="v">
                <p:oleObj spid="_x0000_s4139" name="Documento" r:id="rId3" imgW="5765800" imgH="4292600" progId="Word.Document.12">
                  <p:link updateAutomatic="1"/>
                </p:oleObj>
              </mc:Choice>
              <mc:Fallback>
                <p:oleObj name="Documento" r:id="rId3" imgW="5765800" imgH="4292600" progId="Word.Document.12">
                  <p:link updateAutomatic="1"/>
                  <p:pic>
                    <p:nvPicPr>
                      <p:cNvPr id="0" name=""/>
                      <p:cNvPicPr/>
                      <p:nvPr/>
                    </p:nvPicPr>
                    <p:blipFill>
                      <a:blip r:embed="rId4"/>
                      <a:stretch>
                        <a:fillRect/>
                      </a:stretch>
                    </p:blipFill>
                    <p:spPr>
                      <a:xfrm>
                        <a:off x="1475656" y="1556792"/>
                        <a:ext cx="6552728" cy="4878463"/>
                      </a:xfrm>
                      <a:prstGeom prst="rect">
                        <a:avLst/>
                      </a:prstGeom>
                    </p:spPr>
                  </p:pic>
                </p:oleObj>
              </mc:Fallback>
            </mc:AlternateContent>
          </a:graphicData>
        </a:graphic>
      </p:graphicFrame>
    </p:spTree>
    <p:extLst>
      <p:ext uri="{BB962C8B-B14F-4D97-AF65-F5344CB8AC3E}">
        <p14:creationId xmlns:p14="http://schemas.microsoft.com/office/powerpoint/2010/main" val="7391344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71600" y="692697"/>
            <a:ext cx="6048672" cy="5601533"/>
          </a:xfrm>
          <a:prstGeom prst="rect">
            <a:avLst/>
          </a:prstGeom>
        </p:spPr>
        <p:txBody>
          <a:bodyPr wrap="square">
            <a:spAutoFit/>
          </a:bodyPr>
          <a:lstStyle/>
          <a:p>
            <a:r>
              <a:rPr lang="es-ES" sz="2000" dirty="0" smtClean="0"/>
              <a:t>Día mundial de las Telecomunicaciones y la Sociedad de la información (17 mayo), </a:t>
            </a:r>
            <a:r>
              <a:rPr lang="es-ES" sz="3200" b="1" dirty="0" smtClean="0">
                <a:solidFill>
                  <a:srgbClr val="FF0000"/>
                </a:solidFill>
              </a:rPr>
              <a:t>AMIPCI y Televisa </a:t>
            </a:r>
            <a:r>
              <a:rPr lang="es-ES" sz="3200" b="1" dirty="0" err="1" smtClean="0">
                <a:solidFill>
                  <a:srgbClr val="FF0000"/>
                </a:solidFill>
              </a:rPr>
              <a:t>Interactive</a:t>
            </a:r>
            <a:r>
              <a:rPr lang="es-ES" sz="3200" b="1" dirty="0" smtClean="0">
                <a:solidFill>
                  <a:srgbClr val="FF0000"/>
                </a:solidFill>
              </a:rPr>
              <a:t> Media </a:t>
            </a:r>
            <a:r>
              <a:rPr lang="es-ES" sz="2000" dirty="0" smtClean="0"/>
              <a:t>presentaron los resultados de su reciente estudio </a:t>
            </a:r>
            <a:r>
              <a:rPr lang="es-MX" sz="3200" i="1" dirty="0">
                <a:solidFill>
                  <a:srgbClr val="FC9760"/>
                </a:solidFill>
              </a:rPr>
              <a:t>Hábitos de los Usuarios de Internet en México </a:t>
            </a:r>
            <a:r>
              <a:rPr lang="es-MX" sz="3200" i="1" dirty="0" smtClean="0">
                <a:solidFill>
                  <a:srgbClr val="FC9760"/>
                </a:solidFill>
              </a:rPr>
              <a:t>2011</a:t>
            </a:r>
            <a:r>
              <a:rPr lang="es-ES" sz="3200" dirty="0" smtClean="0">
                <a:solidFill>
                  <a:srgbClr val="FC9760"/>
                </a:solidFill>
              </a:rPr>
              <a:t>: </a:t>
            </a:r>
          </a:p>
          <a:p>
            <a:endParaRPr lang="es-ES" sz="2000" dirty="0" smtClean="0"/>
          </a:p>
          <a:p>
            <a:pPr marL="342900" indent="-342900">
              <a:buFontTx/>
              <a:buChar char="•"/>
            </a:pPr>
            <a:r>
              <a:rPr lang="es-ES" sz="2000" dirty="0" smtClean="0"/>
              <a:t>34.9 millones de usuarios de Internet en 2010</a:t>
            </a:r>
          </a:p>
          <a:p>
            <a:pPr marL="342900" indent="-342900">
              <a:buFontTx/>
              <a:buChar char="•"/>
            </a:pPr>
            <a:r>
              <a:rPr lang="es-ES" sz="2000" dirty="0" smtClean="0"/>
              <a:t>incremento de 4.3 millones de usuarios más que lo reportado en el estudio de 2009. </a:t>
            </a:r>
          </a:p>
          <a:p>
            <a:pPr marL="342900" indent="-342900">
              <a:buFontTx/>
              <a:buChar char="•"/>
            </a:pPr>
            <a:r>
              <a:rPr lang="es-ES" sz="2000" dirty="0" smtClean="0"/>
              <a:t>60% de los usuarios menores de 24 años.</a:t>
            </a:r>
          </a:p>
          <a:p>
            <a:pPr marL="342900" indent="-342900">
              <a:buFontTx/>
              <a:buChar char="•"/>
            </a:pPr>
            <a:r>
              <a:rPr lang="es-ES" sz="2000" dirty="0" smtClean="0"/>
              <a:t>No reporta penetración </a:t>
            </a:r>
          </a:p>
          <a:p>
            <a:pPr marL="342900" indent="-342900">
              <a:buFontTx/>
              <a:buChar char="•"/>
            </a:pPr>
            <a:r>
              <a:rPr lang="es-ES" sz="2000" dirty="0" smtClean="0"/>
              <a:t>Menos de 800 encuestas recibidas.</a:t>
            </a:r>
          </a:p>
          <a:p>
            <a:endParaRPr lang="es-ES_tradnl" sz="2000" dirty="0"/>
          </a:p>
          <a:p>
            <a:r>
              <a:rPr lang="es-ES_tradnl" dirty="0"/>
              <a:t> </a:t>
            </a:r>
          </a:p>
        </p:txBody>
      </p:sp>
      <p:pic>
        <p:nvPicPr>
          <p:cNvPr id="2" name="Imagen 1" descr="amipc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548680"/>
            <a:ext cx="1300766" cy="1622738"/>
          </a:xfrm>
          <a:prstGeom prst="rect">
            <a:avLst/>
          </a:prstGeom>
        </p:spPr>
      </p:pic>
    </p:spTree>
    <p:extLst>
      <p:ext uri="{BB962C8B-B14F-4D97-AF65-F5344CB8AC3E}">
        <p14:creationId xmlns:p14="http://schemas.microsoft.com/office/powerpoint/2010/main" val="26688260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71600" y="1196752"/>
            <a:ext cx="5328592" cy="4247317"/>
          </a:xfrm>
          <a:prstGeom prst="rect">
            <a:avLst/>
          </a:prstGeom>
        </p:spPr>
        <p:txBody>
          <a:bodyPr wrap="square">
            <a:spAutoFit/>
          </a:bodyPr>
          <a:lstStyle/>
          <a:p>
            <a:endParaRPr lang="es-ES" sz="3600" dirty="0">
              <a:solidFill>
                <a:schemeClr val="accent2"/>
              </a:solidFill>
            </a:endParaRPr>
          </a:p>
          <a:p>
            <a:r>
              <a:rPr lang="es-ES" sz="3600" dirty="0" smtClean="0">
                <a:solidFill>
                  <a:schemeClr val="accent2"/>
                </a:solidFill>
              </a:rPr>
              <a:t>CONSIDERANDO…</a:t>
            </a:r>
          </a:p>
          <a:p>
            <a:endParaRPr lang="es-ES" sz="2000" dirty="0" smtClean="0"/>
          </a:p>
          <a:p>
            <a:pPr marL="342900" indent="-342900">
              <a:buFontTx/>
              <a:buChar char="•"/>
            </a:pPr>
            <a:r>
              <a:rPr lang="es-ES" sz="2000" dirty="0" smtClean="0"/>
              <a:t>Si consideramos 112,336,538 habitantes (INEGI), entonces la penetración de Internet 31.06%</a:t>
            </a:r>
          </a:p>
          <a:p>
            <a:pPr marL="342900" indent="-342900">
              <a:buFontTx/>
              <a:buChar char="•"/>
            </a:pPr>
            <a:r>
              <a:rPr lang="es-ES" sz="2000" dirty="0" smtClean="0"/>
              <a:t> Si consideramos 115,000,000 habitantes, entonces la penetración de Internet 30.34%</a:t>
            </a:r>
          </a:p>
          <a:p>
            <a:pPr marL="342900" indent="-342900">
              <a:buFontTx/>
              <a:buChar char="•"/>
            </a:pPr>
            <a:endParaRPr lang="es-ES" sz="2000" dirty="0"/>
          </a:p>
          <a:p>
            <a:pPr marL="342900" indent="-342900">
              <a:buFontTx/>
              <a:buChar char="•"/>
            </a:pPr>
            <a:r>
              <a:rPr lang="es-ES" sz="2000" dirty="0" smtClean="0"/>
              <a:t>Penetración Internet en el mundo 29.6%</a:t>
            </a:r>
          </a:p>
          <a:p>
            <a:pPr marL="342900" indent="-342900">
              <a:buFontTx/>
              <a:buChar char="•"/>
            </a:pPr>
            <a:r>
              <a:rPr lang="es-ES" sz="2000" dirty="0" smtClean="0"/>
              <a:t>Penetración Internet en AL. 35.4%</a:t>
            </a:r>
            <a:endParaRPr lang="es-ES_tradnl" sz="2000" dirty="0"/>
          </a:p>
          <a:p>
            <a:r>
              <a:rPr lang="es-ES_tradnl" dirty="0"/>
              <a:t> </a:t>
            </a:r>
          </a:p>
        </p:txBody>
      </p:sp>
      <p:pic>
        <p:nvPicPr>
          <p:cNvPr id="4" name="Imagen 3" descr="Facebooks-500-million-infographic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9432" y="-31258"/>
            <a:ext cx="2592288" cy="6702504"/>
          </a:xfrm>
          <a:prstGeom prst="rect">
            <a:avLst/>
          </a:prstGeom>
        </p:spPr>
      </p:pic>
    </p:spTree>
    <p:extLst>
      <p:ext uri="{BB962C8B-B14F-4D97-AF65-F5344CB8AC3E}">
        <p14:creationId xmlns:p14="http://schemas.microsoft.com/office/powerpoint/2010/main" val="184500539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71600" y="1196752"/>
            <a:ext cx="5328592" cy="4216539"/>
          </a:xfrm>
          <a:prstGeom prst="rect">
            <a:avLst/>
          </a:prstGeom>
        </p:spPr>
        <p:txBody>
          <a:bodyPr wrap="square">
            <a:spAutoFit/>
          </a:bodyPr>
          <a:lstStyle/>
          <a:p>
            <a:endParaRPr lang="es-ES" sz="3600" dirty="0" smtClean="0">
              <a:solidFill>
                <a:schemeClr val="accent2"/>
              </a:solidFill>
            </a:endParaRPr>
          </a:p>
          <a:p>
            <a:endParaRPr lang="es-ES" sz="3600" dirty="0">
              <a:solidFill>
                <a:schemeClr val="accent2"/>
              </a:solidFill>
            </a:endParaRPr>
          </a:p>
          <a:p>
            <a:r>
              <a:rPr lang="es-ES" sz="3600" dirty="0" smtClean="0">
                <a:solidFill>
                  <a:schemeClr val="accent2"/>
                </a:solidFill>
              </a:rPr>
              <a:t>TWITTER</a:t>
            </a:r>
          </a:p>
          <a:p>
            <a:endParaRPr lang="es-ES" sz="2000" dirty="0" smtClean="0"/>
          </a:p>
          <a:p>
            <a:pPr marL="342900" indent="-342900">
              <a:buFont typeface="Arial"/>
              <a:buChar char="•"/>
            </a:pPr>
            <a:r>
              <a:rPr lang="es-ES_tradnl" sz="2000" dirty="0"/>
              <a:t>El total de cuentas de </a:t>
            </a:r>
            <a:r>
              <a:rPr lang="es-ES_tradnl" sz="2000" dirty="0" err="1"/>
              <a:t>Twitter</a:t>
            </a:r>
            <a:r>
              <a:rPr lang="es-ES_tradnl" sz="2000" dirty="0"/>
              <a:t> en México asciende a 4,103,200, de las cuales 2,480,000 (60.44%) están </a:t>
            </a:r>
            <a:r>
              <a:rPr lang="es-ES_tradnl" sz="2000" dirty="0" smtClean="0"/>
              <a:t>activas.</a:t>
            </a:r>
          </a:p>
          <a:p>
            <a:pPr marL="342900" indent="-342900">
              <a:buFont typeface="Arial"/>
              <a:buChar char="•"/>
            </a:pPr>
            <a:endParaRPr lang="es-ES_tradnl" sz="2000" dirty="0"/>
          </a:p>
          <a:p>
            <a:pPr marL="342900" indent="-342900">
              <a:buFont typeface="Arial"/>
              <a:buChar char="•"/>
            </a:pPr>
            <a:r>
              <a:rPr lang="es-ES" sz="2000" dirty="0" smtClean="0"/>
              <a:t>Si </a:t>
            </a:r>
            <a:r>
              <a:rPr lang="es-ES" sz="2000" dirty="0"/>
              <a:t>consideramos 112,336,538 habitantes (INEGI), entonces la penetración de </a:t>
            </a:r>
            <a:r>
              <a:rPr lang="es-ES" sz="2000" dirty="0" err="1" smtClean="0"/>
              <a:t>Twitter</a:t>
            </a:r>
            <a:r>
              <a:rPr lang="es-ES" sz="2000" dirty="0" smtClean="0"/>
              <a:t> –es </a:t>
            </a:r>
            <a:r>
              <a:rPr lang="es-ES_tradnl" sz="2000" dirty="0"/>
              <a:t>2.20% </a:t>
            </a:r>
            <a:r>
              <a:rPr lang="es-ES_tradnl" sz="2000" dirty="0" smtClean="0"/>
              <a:t>(</a:t>
            </a:r>
            <a:r>
              <a:rPr lang="es-ES" sz="2000" dirty="0" smtClean="0"/>
              <a:t>únicamente cuentas activas). </a:t>
            </a:r>
            <a:endParaRPr lang="es-ES_tradnl" sz="2000" dirty="0"/>
          </a:p>
        </p:txBody>
      </p:sp>
      <p:pic>
        <p:nvPicPr>
          <p:cNvPr id="3" name="Imagen 2" descr="twi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764704"/>
            <a:ext cx="2754457" cy="2043807"/>
          </a:xfrm>
          <a:prstGeom prst="rect">
            <a:avLst/>
          </a:prstGeom>
        </p:spPr>
      </p:pic>
    </p:spTree>
    <p:extLst>
      <p:ext uri="{BB962C8B-B14F-4D97-AF65-F5344CB8AC3E}">
        <p14:creationId xmlns:p14="http://schemas.microsoft.com/office/powerpoint/2010/main" val="143444171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55576" y="188640"/>
            <a:ext cx="5328592" cy="1815882"/>
          </a:xfrm>
          <a:prstGeom prst="rect">
            <a:avLst/>
          </a:prstGeom>
        </p:spPr>
        <p:txBody>
          <a:bodyPr wrap="square">
            <a:spAutoFit/>
          </a:bodyPr>
          <a:lstStyle/>
          <a:p>
            <a:endParaRPr lang="es-ES" sz="3600" dirty="0">
              <a:solidFill>
                <a:schemeClr val="accent2"/>
              </a:solidFill>
            </a:endParaRPr>
          </a:p>
          <a:p>
            <a:r>
              <a:rPr lang="es-ES" sz="3600" dirty="0" smtClean="0">
                <a:solidFill>
                  <a:schemeClr val="accent2"/>
                </a:solidFill>
              </a:rPr>
              <a:t>3. Elecciones 2006</a:t>
            </a:r>
          </a:p>
          <a:p>
            <a:endParaRPr lang="es-ES" sz="2000" dirty="0"/>
          </a:p>
          <a:p>
            <a:r>
              <a:rPr lang="es-ES" sz="2000" dirty="0" smtClean="0"/>
              <a:t>El año que vivimos en peligro…</a:t>
            </a:r>
            <a:endParaRPr lang="es-ES_tradnl" dirty="0"/>
          </a:p>
        </p:txBody>
      </p:sp>
      <p:pic>
        <p:nvPicPr>
          <p:cNvPr id="4" name="Imagen 3" descr="IFE de Ugalde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2348880"/>
            <a:ext cx="4705694" cy="2894002"/>
          </a:xfrm>
          <a:prstGeom prst="rect">
            <a:avLst/>
          </a:prstGeom>
        </p:spPr>
      </p:pic>
    </p:spTree>
    <p:extLst>
      <p:ext uri="{BB962C8B-B14F-4D97-AF65-F5344CB8AC3E}">
        <p14:creationId xmlns:p14="http://schemas.microsoft.com/office/powerpoint/2010/main" val="201229368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71600" y="1340768"/>
            <a:ext cx="6912768" cy="1785104"/>
          </a:xfrm>
          <a:prstGeom prst="rect">
            <a:avLst/>
          </a:prstGeom>
        </p:spPr>
        <p:txBody>
          <a:bodyPr wrap="square">
            <a:spAutoFit/>
          </a:bodyPr>
          <a:lstStyle/>
          <a:p>
            <a:endParaRPr lang="es-ES" sz="3600" dirty="0">
              <a:solidFill>
                <a:schemeClr val="accent2"/>
              </a:solidFill>
            </a:endParaRPr>
          </a:p>
          <a:p>
            <a:endParaRPr lang="es-ES" sz="3600" dirty="0" smtClean="0">
              <a:solidFill>
                <a:schemeClr val="accent2"/>
              </a:solidFill>
            </a:endParaRPr>
          </a:p>
          <a:p>
            <a:endParaRPr lang="es-ES" sz="2000" dirty="0" smtClean="0"/>
          </a:p>
          <a:p>
            <a:r>
              <a:rPr lang="es-ES_tradnl" dirty="0" smtClean="0"/>
              <a:t> </a:t>
            </a:r>
            <a:endParaRPr lang="es-ES_tradnl" dirty="0"/>
          </a:p>
        </p:txBody>
      </p:sp>
      <p:graphicFrame>
        <p:nvGraphicFramePr>
          <p:cNvPr id="4" name="Tabla 3"/>
          <p:cNvGraphicFramePr>
            <a:graphicFrameLocks noGrp="1"/>
          </p:cNvGraphicFramePr>
          <p:nvPr>
            <p:extLst>
              <p:ext uri="{D42A27DB-BD31-4B8C-83A1-F6EECF244321}">
                <p14:modId xmlns:p14="http://schemas.microsoft.com/office/powerpoint/2010/main" val="3179146467"/>
              </p:ext>
            </p:extLst>
          </p:nvPr>
        </p:nvGraphicFramePr>
        <p:xfrm>
          <a:off x="1403648" y="3140968"/>
          <a:ext cx="6096000" cy="1688584"/>
        </p:xfrm>
        <a:graphic>
          <a:graphicData uri="http://schemas.openxmlformats.org/drawingml/2006/table">
            <a:tbl>
              <a:tblPr firstRow="1" bandRow="1">
                <a:tableStyleId>{5C22544A-7EE6-4342-B048-85BDC9FD1C3A}</a:tableStyleId>
              </a:tblPr>
              <a:tblGrid>
                <a:gridCol w="2032000"/>
                <a:gridCol w="2032000"/>
                <a:gridCol w="2032000"/>
              </a:tblGrid>
              <a:tr h="576064">
                <a:tc>
                  <a:txBody>
                    <a:bodyPr/>
                    <a:lstStyle/>
                    <a:p>
                      <a:r>
                        <a:rPr lang="es-ES" dirty="0" smtClean="0"/>
                        <a:t>Candidato</a:t>
                      </a:r>
                      <a:endParaRPr lang="es-ES" dirty="0"/>
                    </a:p>
                  </a:txBody>
                  <a:tcPr/>
                </a:tc>
                <a:tc>
                  <a:txBody>
                    <a:bodyPr/>
                    <a:lstStyle/>
                    <a:p>
                      <a:r>
                        <a:rPr lang="es-ES" dirty="0" smtClean="0"/>
                        <a:t>Votos legales</a:t>
                      </a:r>
                      <a:endParaRPr lang="es-ES" dirty="0"/>
                    </a:p>
                  </a:txBody>
                  <a:tcPr/>
                </a:tc>
                <a:tc>
                  <a:txBody>
                    <a:bodyPr/>
                    <a:lstStyle/>
                    <a:p>
                      <a:r>
                        <a:rPr lang="es-ES" dirty="0" smtClean="0"/>
                        <a:t>Porcentaje</a:t>
                      </a:r>
                      <a:endParaRPr lang="es-ES" dirty="0"/>
                    </a:p>
                  </a:txBody>
                  <a:tcPr/>
                </a:tc>
              </a:tr>
              <a:tr h="370840">
                <a:tc>
                  <a:txBody>
                    <a:bodyPr/>
                    <a:lstStyle/>
                    <a:p>
                      <a:r>
                        <a:rPr lang="es-ES" dirty="0" smtClean="0"/>
                        <a:t>Felipe Calderón</a:t>
                      </a:r>
                      <a:endParaRPr lang="es-ES" dirty="0"/>
                    </a:p>
                  </a:txBody>
                  <a:tcPr/>
                </a:tc>
                <a:tc>
                  <a:txBody>
                    <a:bodyPr/>
                    <a:lstStyle/>
                    <a:p>
                      <a:r>
                        <a:rPr lang="es-ES" dirty="0" smtClean="0"/>
                        <a:t>15,000,284</a:t>
                      </a:r>
                      <a:endParaRPr lang="es-ES" dirty="0"/>
                    </a:p>
                  </a:txBody>
                  <a:tcPr/>
                </a:tc>
                <a:tc>
                  <a:txBody>
                    <a:bodyPr/>
                    <a:lstStyle/>
                    <a:p>
                      <a:r>
                        <a:rPr lang="es-ES" dirty="0" smtClean="0"/>
                        <a:t>35.89%</a:t>
                      </a:r>
                      <a:endParaRPr lang="es-ES" dirty="0"/>
                    </a:p>
                  </a:txBody>
                  <a:tcPr/>
                </a:tc>
              </a:tr>
              <a:tr h="370840">
                <a:tc>
                  <a:txBody>
                    <a:bodyPr/>
                    <a:lstStyle/>
                    <a:p>
                      <a:r>
                        <a:rPr lang="es-ES" dirty="0" smtClean="0"/>
                        <a:t>Andrés Manuel L.</a:t>
                      </a:r>
                      <a:endParaRPr lang="es-ES" dirty="0"/>
                    </a:p>
                  </a:txBody>
                  <a:tcPr/>
                </a:tc>
                <a:tc>
                  <a:txBody>
                    <a:bodyPr/>
                    <a:lstStyle/>
                    <a:p>
                      <a:r>
                        <a:rPr lang="es-ES" dirty="0" smtClean="0"/>
                        <a:t>14,756,350</a:t>
                      </a:r>
                      <a:endParaRPr lang="es-ES" dirty="0"/>
                    </a:p>
                  </a:txBody>
                  <a:tcPr/>
                </a:tc>
                <a:tc>
                  <a:txBody>
                    <a:bodyPr/>
                    <a:lstStyle/>
                    <a:p>
                      <a:r>
                        <a:rPr lang="es-ES" dirty="0" smtClean="0"/>
                        <a:t>35.33%</a:t>
                      </a:r>
                      <a:endParaRPr lang="es-ES" dirty="0"/>
                    </a:p>
                  </a:txBody>
                  <a:tcPr/>
                </a:tc>
              </a:tr>
              <a:tr h="370840">
                <a:tc>
                  <a:txBody>
                    <a:bodyPr/>
                    <a:lstStyle/>
                    <a:p>
                      <a:r>
                        <a:rPr lang="es-ES" dirty="0" smtClean="0"/>
                        <a:t>Diferencia</a:t>
                      </a:r>
                      <a:endParaRPr lang="es-ES" dirty="0"/>
                    </a:p>
                  </a:txBody>
                  <a:tcPr/>
                </a:tc>
                <a:tc>
                  <a:txBody>
                    <a:bodyPr/>
                    <a:lstStyle/>
                    <a:p>
                      <a:r>
                        <a:rPr lang="es-ES" dirty="0" smtClean="0"/>
                        <a:t>243,934</a:t>
                      </a:r>
                      <a:endParaRPr lang="es-ES" dirty="0"/>
                    </a:p>
                  </a:txBody>
                  <a:tcPr/>
                </a:tc>
                <a:tc>
                  <a:txBody>
                    <a:bodyPr/>
                    <a:lstStyle/>
                    <a:p>
                      <a:r>
                        <a:rPr lang="es-ES" dirty="0" smtClean="0"/>
                        <a:t>.56%</a:t>
                      </a:r>
                      <a:endParaRPr lang="es-ES" dirty="0"/>
                    </a:p>
                  </a:txBody>
                  <a:tcPr/>
                </a:tc>
              </a:tr>
            </a:tbl>
          </a:graphicData>
        </a:graphic>
      </p:graphicFrame>
      <p:pic>
        <p:nvPicPr>
          <p:cNvPr id="7" name="Imagen 6" descr="IFE_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548680"/>
            <a:ext cx="2222500" cy="2222500"/>
          </a:xfrm>
          <a:prstGeom prst="rect">
            <a:avLst/>
          </a:prstGeom>
        </p:spPr>
      </p:pic>
    </p:spTree>
    <p:extLst>
      <p:ext uri="{BB962C8B-B14F-4D97-AF65-F5344CB8AC3E}">
        <p14:creationId xmlns:p14="http://schemas.microsoft.com/office/powerpoint/2010/main" val="81654212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rot="-60000">
            <a:off x="1128469" y="3023568"/>
            <a:ext cx="3063240" cy="1499616"/>
          </a:xfrm>
        </p:spPr>
        <p:txBody>
          <a:bodyPr>
            <a:normAutofit fontScale="90000"/>
          </a:bodyPr>
          <a:lstStyle/>
          <a:p>
            <a:r>
              <a:rPr lang="es-ES" dirty="0" smtClean="0"/>
              <a:t/>
            </a:r>
            <a:br>
              <a:rPr lang="es-ES" dirty="0" smtClean="0"/>
            </a:br>
            <a:r>
              <a:rPr lang="es-ES" dirty="0"/>
              <a:t/>
            </a:r>
            <a:br>
              <a:rPr lang="es-ES" dirty="0"/>
            </a:br>
            <a:r>
              <a:rPr lang="es-ES" dirty="0" smtClean="0"/>
              <a:t/>
            </a:r>
            <a:br>
              <a:rPr lang="es-ES" dirty="0" smtClean="0"/>
            </a:br>
            <a:r>
              <a:rPr lang="es-ES" dirty="0"/>
              <a:t/>
            </a:r>
            <a:br>
              <a:rPr lang="es-ES" dirty="0"/>
            </a:br>
            <a:r>
              <a:rPr lang="es-ES" dirty="0" smtClean="0"/>
              <a:t/>
            </a:r>
            <a:br>
              <a:rPr lang="es-ES" dirty="0" smtClean="0"/>
            </a:br>
            <a:r>
              <a:rPr lang="es-ES" dirty="0" smtClean="0"/>
              <a:t>La propaganda negra contra AMLO, que de acuerdo con Morris y </a:t>
            </a:r>
            <a:r>
              <a:rPr lang="es-ES" dirty="0" err="1" smtClean="0"/>
              <a:t>Solá</a:t>
            </a:r>
            <a:r>
              <a:rPr lang="es-ES" dirty="0"/>
              <a:t> </a:t>
            </a:r>
            <a:r>
              <a:rPr lang="es-ES" dirty="0" smtClean="0"/>
              <a:t>admitía ser considerado “un peligro para México”, bien pudo establecer la diferencia en los votos “legales”</a:t>
            </a:r>
            <a:endParaRPr lang="es-ES" dirty="0"/>
          </a:p>
        </p:txBody>
      </p:sp>
      <p:pic>
        <p:nvPicPr>
          <p:cNvPr id="9" name="Imagen 8" descr="122.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1628800"/>
            <a:ext cx="2383773" cy="2393308"/>
          </a:xfrm>
          <a:prstGeom prst="rect">
            <a:avLst/>
          </a:prstGeom>
        </p:spPr>
      </p:pic>
    </p:spTree>
    <p:extLst>
      <p:ext uri="{BB962C8B-B14F-4D97-AF65-F5344CB8AC3E}">
        <p14:creationId xmlns:p14="http://schemas.microsoft.com/office/powerpoint/2010/main" val="37208583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endParaRPr lang="es-E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640960" cy="648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4380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posición de imagen 2"/>
          <p:cNvSpPr>
            <a:spLocks noGrp="1"/>
          </p:cNvSpPr>
          <p:nvPr>
            <p:ph type="pic" idx="1"/>
          </p:nvPr>
        </p:nvSpPr>
        <p:spPr/>
      </p:sp>
      <p:sp>
        <p:nvSpPr>
          <p:cNvPr id="4" name="Marcador de texto 3"/>
          <p:cNvSpPr>
            <a:spLocks noGrp="1"/>
          </p:cNvSpPr>
          <p:nvPr>
            <p:ph type="body" sz="half" idx="2"/>
          </p:nvPr>
        </p:nvSpPr>
        <p:spPr/>
        <p:txBody>
          <a:bodyPr/>
          <a:lstStyle/>
          <a:p>
            <a:endParaRPr lang="es-E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88640"/>
            <a:ext cx="8535661" cy="640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26776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posición de imagen 2"/>
          <p:cNvSpPr>
            <a:spLocks noGrp="1"/>
          </p:cNvSpPr>
          <p:nvPr>
            <p:ph type="pic" idx="1"/>
          </p:nvPr>
        </p:nvSpPr>
        <p:spPr/>
      </p:sp>
      <p:sp>
        <p:nvSpPr>
          <p:cNvPr id="6"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7"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a:solidFill>
                <a:srgbClr val="990000"/>
              </a:solidFill>
              <a:latin typeface="Staccato222 BT" charset="0"/>
            </a:endParaRPr>
          </a:p>
          <a:p>
            <a:pPr eaLnBrk="0" hangingPunct="0"/>
            <a:endParaRPr lang="en-US" sz="4800">
              <a:solidFill>
                <a:srgbClr val="990000"/>
              </a:solidFill>
              <a:latin typeface="Futura Lt BT" charset="0"/>
            </a:endParaRPr>
          </a:p>
          <a:p>
            <a:pPr algn="ctr" eaLnBrk="0" hangingPunct="0"/>
            <a:endParaRPr lang="en-US" sz="4800">
              <a:solidFill>
                <a:srgbClr val="990000"/>
              </a:solidFill>
              <a:latin typeface="Tahoma" charset="0"/>
            </a:endParaRPr>
          </a:p>
        </p:txBody>
      </p:sp>
      <p:sp>
        <p:nvSpPr>
          <p:cNvPr id="8"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9"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10"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11"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12" name="Rectangle 1"/>
          <p:cNvSpPr>
            <a:spLocks noChangeArrowheads="1"/>
          </p:cNvSpPr>
          <p:nvPr/>
        </p:nvSpPr>
        <p:spPr bwMode="auto">
          <a:xfrm>
            <a:off x="899592" y="1205463"/>
            <a:ext cx="3168352"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eaLnBrk="0" hangingPunct="0"/>
            <a:r>
              <a:rPr lang="es-ES" sz="2000" dirty="0">
                <a:ea typeface="Calibri" charset="0"/>
              </a:rPr>
              <a:t>Los responsables del </a:t>
            </a:r>
            <a:r>
              <a:rPr lang="es-ES" sz="2000" b="1" dirty="0">
                <a:solidFill>
                  <a:srgbClr val="0F8299"/>
                </a:solidFill>
                <a:ea typeface="Calibri" charset="0"/>
              </a:rPr>
              <a:t>Comité de Campaña de Felipe Calderón</a:t>
            </a:r>
            <a:r>
              <a:rPr lang="es-ES" sz="2000" dirty="0">
                <a:solidFill>
                  <a:srgbClr val="0F8299"/>
                </a:solidFill>
                <a:ea typeface="Calibri" charset="0"/>
              </a:rPr>
              <a:t> </a:t>
            </a:r>
            <a:r>
              <a:rPr lang="es-ES" sz="2000" dirty="0">
                <a:ea typeface="Calibri" charset="0"/>
              </a:rPr>
              <a:t>realizaron intenso proselitismo por correo electrónico a través de la cuenta </a:t>
            </a:r>
            <a:endParaRPr lang="es-ES" sz="2000" dirty="0" smtClean="0">
              <a:ea typeface="Calibri" charset="0"/>
            </a:endParaRPr>
          </a:p>
          <a:p>
            <a:pPr algn="just" eaLnBrk="0" hangingPunct="0"/>
            <a:r>
              <a:rPr lang="es-ES" sz="2000" dirty="0" smtClean="0">
                <a:ea typeface="Calibri" charset="0"/>
              </a:rPr>
              <a:t>[</a:t>
            </a:r>
            <a:r>
              <a:rPr lang="es-ES" sz="2000" b="1" dirty="0" err="1">
                <a:ea typeface="Calibri" charset="0"/>
              </a:rPr>
              <a:t>efelipe@df.pan.org.mx</a:t>
            </a:r>
            <a:r>
              <a:rPr lang="es-ES" sz="2000" dirty="0">
                <a:ea typeface="Calibri" charset="0"/>
              </a:rPr>
              <a:t>] </a:t>
            </a:r>
            <a:r>
              <a:rPr lang="es-ES" sz="2000" dirty="0" smtClean="0">
                <a:ea typeface="Calibri" charset="0"/>
              </a:rPr>
              <a:t>y no resistieron las ganas de madrugar al</a:t>
            </a:r>
            <a:r>
              <a:rPr lang="es-ES" sz="2000" b="1" dirty="0" smtClean="0">
                <a:ea typeface="Calibri" charset="0"/>
              </a:rPr>
              <a:t> </a:t>
            </a:r>
            <a:r>
              <a:rPr lang="es-ES" sz="3200" b="1" dirty="0" err="1" smtClean="0">
                <a:solidFill>
                  <a:srgbClr val="0F8299"/>
                </a:solidFill>
                <a:ea typeface="Calibri" charset="0"/>
              </a:rPr>
              <a:t>TEPJF</a:t>
            </a:r>
            <a:r>
              <a:rPr lang="es-ES" sz="2000" b="1" dirty="0" err="1" smtClean="0">
                <a:ea typeface="Calibri" charset="0"/>
              </a:rPr>
              <a:t>declarando</a:t>
            </a:r>
            <a:r>
              <a:rPr lang="es-ES" sz="2000" b="1" dirty="0" smtClean="0">
                <a:ea typeface="Calibri" charset="0"/>
              </a:rPr>
              <a:t> anticipadamente </a:t>
            </a:r>
            <a:r>
              <a:rPr lang="es-ES" sz="2000" b="1" dirty="0">
                <a:ea typeface="Calibri" charset="0"/>
              </a:rPr>
              <a:t>a </a:t>
            </a:r>
            <a:r>
              <a:rPr lang="es-ES" sz="2000" b="1" dirty="0" smtClean="0">
                <a:ea typeface="Calibri" charset="0"/>
              </a:rPr>
              <a:t>Calderón </a:t>
            </a:r>
            <a:r>
              <a:rPr lang="es-ES" sz="2000" b="1" dirty="0">
                <a:ea typeface="Calibri" charset="0"/>
              </a:rPr>
              <a:t>presidente de </a:t>
            </a:r>
            <a:r>
              <a:rPr lang="es-ES" sz="2000" b="1" dirty="0" smtClean="0">
                <a:ea typeface="Calibri" charset="0"/>
              </a:rPr>
              <a:t>México. </a:t>
            </a:r>
            <a:endParaRPr lang="es-ES" sz="2000" b="1" dirty="0">
              <a:ea typeface="Calibri" charset="0"/>
            </a:endParaRPr>
          </a:p>
          <a:p>
            <a:pPr algn="just" eaLnBrk="0" hangingPunct="0"/>
            <a:endParaRPr lang="es-ES" dirty="0">
              <a:ea typeface="Calibri" charset="0"/>
            </a:endParaRPr>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908720"/>
            <a:ext cx="3850162"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24747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7"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8"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9"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10"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11"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4" name="Rectángulo 3"/>
          <p:cNvSpPr/>
          <p:nvPr/>
        </p:nvSpPr>
        <p:spPr>
          <a:xfrm>
            <a:off x="1403648" y="1628800"/>
            <a:ext cx="6048672" cy="2308324"/>
          </a:xfrm>
          <a:prstGeom prst="rect">
            <a:avLst/>
          </a:prstGeom>
        </p:spPr>
        <p:txBody>
          <a:bodyPr wrap="square">
            <a:spAutoFit/>
          </a:bodyPr>
          <a:lstStyle/>
          <a:p>
            <a:r>
              <a:rPr lang="es-MX" sz="4800" dirty="0">
                <a:solidFill>
                  <a:srgbClr val="C00000"/>
                </a:solidFill>
                <a:latin typeface="+mj-lt"/>
              </a:rPr>
              <a:t>4. </a:t>
            </a:r>
            <a:r>
              <a:rPr lang="es-MX" sz="4800" dirty="0" smtClean="0">
                <a:solidFill>
                  <a:srgbClr val="C00000"/>
                </a:solidFill>
                <a:latin typeface="+mj-lt"/>
              </a:rPr>
              <a:t>2012</a:t>
            </a:r>
          </a:p>
          <a:p>
            <a:endParaRPr lang="es-MX" sz="4800" dirty="0">
              <a:solidFill>
                <a:srgbClr val="C00000"/>
              </a:solidFill>
              <a:latin typeface="+mj-lt"/>
            </a:endParaRPr>
          </a:p>
          <a:p>
            <a:r>
              <a:rPr lang="es-MX" sz="4800" dirty="0" smtClean="0">
                <a:solidFill>
                  <a:srgbClr val="C00000"/>
                </a:solidFill>
                <a:latin typeface="+mj-lt"/>
              </a:rPr>
              <a:t>P</a:t>
            </a:r>
            <a:r>
              <a:rPr lang="es-MX" sz="4800" dirty="0" smtClean="0">
                <a:latin typeface="+mj-lt"/>
              </a:rPr>
              <a:t>repar</a:t>
            </a:r>
            <a:r>
              <a:rPr lang="es-MX" sz="4800" dirty="0" smtClean="0">
                <a:solidFill>
                  <a:srgbClr val="C00000"/>
                </a:solidFill>
                <a:latin typeface="+mj-lt"/>
              </a:rPr>
              <a:t>á</a:t>
            </a:r>
            <a:r>
              <a:rPr lang="es-MX" sz="4800" dirty="0" smtClean="0">
                <a:latin typeface="+mj-lt"/>
              </a:rPr>
              <a:t>ndonos</a:t>
            </a:r>
            <a:r>
              <a:rPr lang="es-MX" sz="4800" dirty="0">
                <a:latin typeface="+mj-lt"/>
              </a:rPr>
              <a:t>…</a:t>
            </a:r>
            <a:endParaRPr lang="es-ES" sz="4800" dirty="0">
              <a:latin typeface="+mj-lt"/>
            </a:endParaRPr>
          </a:p>
        </p:txBody>
      </p:sp>
    </p:spTree>
    <p:extLst>
      <p:ext uri="{BB962C8B-B14F-4D97-AF65-F5344CB8AC3E}">
        <p14:creationId xmlns:p14="http://schemas.microsoft.com/office/powerpoint/2010/main" val="141542832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7"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8"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9"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10"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11"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4" name="Rectángulo 3"/>
          <p:cNvSpPr/>
          <p:nvPr/>
        </p:nvSpPr>
        <p:spPr>
          <a:xfrm>
            <a:off x="1259632" y="980728"/>
            <a:ext cx="5904656" cy="5262979"/>
          </a:xfrm>
          <a:prstGeom prst="rect">
            <a:avLst/>
          </a:prstGeom>
        </p:spPr>
        <p:txBody>
          <a:bodyPr wrap="square">
            <a:spAutoFit/>
          </a:bodyPr>
          <a:lstStyle/>
          <a:p>
            <a:r>
              <a:rPr lang="es-MX" sz="4800" dirty="0" smtClean="0">
                <a:latin typeface="+mj-lt"/>
              </a:rPr>
              <a:t>Presupuesto IFE</a:t>
            </a:r>
          </a:p>
          <a:p>
            <a:endParaRPr lang="es-MX" sz="4800" dirty="0">
              <a:solidFill>
                <a:srgbClr val="C00000"/>
              </a:solidFill>
              <a:latin typeface="+mj-lt"/>
            </a:endParaRPr>
          </a:p>
          <a:p>
            <a:r>
              <a:rPr lang="es-MX" sz="4800" dirty="0" smtClean="0">
                <a:solidFill>
                  <a:srgbClr val="C00000"/>
                </a:solidFill>
                <a:latin typeface="+mj-lt"/>
              </a:rPr>
              <a:t>10 MIL 500 MILLONES DE PESOS</a:t>
            </a:r>
          </a:p>
          <a:p>
            <a:endParaRPr lang="es-MX" sz="4800" dirty="0" smtClean="0">
              <a:solidFill>
                <a:srgbClr val="C00000"/>
              </a:solidFill>
              <a:latin typeface="+mj-lt"/>
            </a:endParaRPr>
          </a:p>
          <a:p>
            <a:endParaRPr lang="es-MX" sz="4800" dirty="0">
              <a:solidFill>
                <a:srgbClr val="C00000"/>
              </a:solidFill>
              <a:latin typeface="+mj-lt"/>
            </a:endParaRPr>
          </a:p>
        </p:txBody>
      </p:sp>
      <p:pic>
        <p:nvPicPr>
          <p:cNvPr id="2" name="Imagen 1" descr="valdeso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2276872"/>
            <a:ext cx="2646536" cy="2646536"/>
          </a:xfrm>
          <a:prstGeom prst="rect">
            <a:avLst/>
          </a:prstGeom>
        </p:spPr>
      </p:pic>
    </p:spTree>
    <p:extLst>
      <p:ext uri="{BB962C8B-B14F-4D97-AF65-F5344CB8AC3E}">
        <p14:creationId xmlns:p14="http://schemas.microsoft.com/office/powerpoint/2010/main" val="31332046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7"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8"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9"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10"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11"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4" name="Rectángulo 3"/>
          <p:cNvSpPr/>
          <p:nvPr/>
        </p:nvSpPr>
        <p:spPr>
          <a:xfrm>
            <a:off x="1259632" y="980728"/>
            <a:ext cx="5904656" cy="5878532"/>
          </a:xfrm>
          <a:prstGeom prst="rect">
            <a:avLst/>
          </a:prstGeom>
        </p:spPr>
        <p:txBody>
          <a:bodyPr wrap="square">
            <a:spAutoFit/>
          </a:bodyPr>
          <a:lstStyle/>
          <a:p>
            <a:endParaRPr lang="es-MX" sz="2000" dirty="0">
              <a:latin typeface="+mj-lt"/>
            </a:endParaRPr>
          </a:p>
          <a:p>
            <a:pPr marL="342900" indent="-342900">
              <a:buFont typeface="Arial"/>
              <a:buChar char="•"/>
            </a:pPr>
            <a:r>
              <a:rPr lang="es-MX" sz="2000" dirty="0" smtClean="0">
                <a:latin typeface="+mj-lt"/>
              </a:rPr>
              <a:t>El</a:t>
            </a:r>
            <a:r>
              <a:rPr lang="es-MX" sz="3200" dirty="0" smtClean="0">
                <a:solidFill>
                  <a:schemeClr val="tx2">
                    <a:lumMod val="60000"/>
                    <a:lumOff val="40000"/>
                  </a:schemeClr>
                </a:solidFill>
                <a:latin typeface="+mj-lt"/>
              </a:rPr>
              <a:t> IFE </a:t>
            </a:r>
            <a:r>
              <a:rPr lang="es-MX" sz="2000" dirty="0" smtClean="0">
                <a:latin typeface="+mj-lt"/>
              </a:rPr>
              <a:t>no ha concebido la posibilidad de concebir una estrategia en redes sociales para efectivamente involucrar a la ciudadanía en el proceso electoral 2012.</a:t>
            </a:r>
          </a:p>
          <a:p>
            <a:pPr marL="342900" indent="-342900">
              <a:buFont typeface="Arial"/>
              <a:buChar char="•"/>
            </a:pPr>
            <a:r>
              <a:rPr lang="es-MX" sz="2000" dirty="0" smtClean="0">
                <a:latin typeface="+mj-lt"/>
              </a:rPr>
              <a:t>Prevalecen delicadas lagunas en el </a:t>
            </a:r>
            <a:r>
              <a:rPr lang="es-MX" sz="3200" dirty="0" smtClean="0">
                <a:solidFill>
                  <a:schemeClr val="accent2">
                    <a:lumMod val="75000"/>
                  </a:schemeClr>
                </a:solidFill>
                <a:latin typeface="+mj-lt"/>
              </a:rPr>
              <a:t>COFIPE</a:t>
            </a:r>
            <a:r>
              <a:rPr lang="es-MX" sz="2000" dirty="0" smtClean="0">
                <a:latin typeface="+mj-lt"/>
              </a:rPr>
              <a:t> en lo relativo al uso de Internet y telemárketing en el desarrollo de campañas electorales, escenario idóneo para conocidos estrategas en materia de </a:t>
            </a:r>
            <a:r>
              <a:rPr lang="es-MX" sz="3200" b="1" dirty="0" smtClean="0">
                <a:latin typeface="+mj-lt"/>
              </a:rPr>
              <a:t>PROPAGANDA NEGRA. </a:t>
            </a:r>
          </a:p>
          <a:p>
            <a:pPr marL="342900" indent="-342900">
              <a:buFont typeface="Arial"/>
              <a:buChar char="•"/>
            </a:pPr>
            <a:endParaRPr lang="es-MX" sz="2000" dirty="0" smtClean="0">
              <a:latin typeface="+mj-lt"/>
            </a:endParaRPr>
          </a:p>
          <a:p>
            <a:pPr marL="342900" indent="-342900">
              <a:buFont typeface="Arial"/>
              <a:buChar char="•"/>
            </a:pPr>
            <a:endParaRPr lang="es-MX" sz="2000" dirty="0" smtClean="0">
              <a:latin typeface="+mj-lt"/>
            </a:endParaRPr>
          </a:p>
          <a:p>
            <a:r>
              <a:rPr lang="es-MX" sz="2000" dirty="0" smtClean="0">
                <a:latin typeface="+mj-lt"/>
              </a:rPr>
              <a:t> </a:t>
            </a:r>
          </a:p>
          <a:p>
            <a:endParaRPr lang="es-MX" sz="4800" dirty="0">
              <a:solidFill>
                <a:srgbClr val="C00000"/>
              </a:solidFill>
              <a:latin typeface="+mj-lt"/>
            </a:endParaRPr>
          </a:p>
        </p:txBody>
      </p:sp>
    </p:spTree>
    <p:extLst>
      <p:ext uri="{BB962C8B-B14F-4D97-AF65-F5344CB8AC3E}">
        <p14:creationId xmlns:p14="http://schemas.microsoft.com/office/powerpoint/2010/main" val="25439858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7"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8"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9"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10"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11"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4" name="Rectángulo 3"/>
          <p:cNvSpPr/>
          <p:nvPr/>
        </p:nvSpPr>
        <p:spPr>
          <a:xfrm>
            <a:off x="1259632" y="692696"/>
            <a:ext cx="5904656" cy="6801862"/>
          </a:xfrm>
          <a:prstGeom prst="rect">
            <a:avLst/>
          </a:prstGeom>
        </p:spPr>
        <p:txBody>
          <a:bodyPr wrap="square">
            <a:spAutoFit/>
          </a:bodyPr>
          <a:lstStyle/>
          <a:p>
            <a:endParaRPr lang="es-MX" sz="2000" dirty="0">
              <a:latin typeface="+mj-lt"/>
            </a:endParaRPr>
          </a:p>
          <a:p>
            <a:pPr marL="342900" indent="-342900">
              <a:buFont typeface="Arial"/>
              <a:buChar char="•"/>
            </a:pPr>
            <a:r>
              <a:rPr lang="es-MX" sz="2000" dirty="0" smtClean="0">
                <a:latin typeface="+mj-lt"/>
              </a:rPr>
              <a:t>El costo de la guerra de </a:t>
            </a:r>
            <a:r>
              <a:rPr lang="es-MX" sz="3200" dirty="0" smtClean="0">
                <a:solidFill>
                  <a:schemeClr val="accent4"/>
                </a:solidFill>
                <a:latin typeface="+mj-lt"/>
              </a:rPr>
              <a:t>Calderón</a:t>
            </a:r>
          </a:p>
          <a:p>
            <a:pPr marL="342900" indent="-342900">
              <a:buFont typeface="Arial"/>
              <a:buChar char="•"/>
            </a:pPr>
            <a:r>
              <a:rPr lang="es-MX" sz="3200" dirty="0" smtClean="0">
                <a:solidFill>
                  <a:schemeClr val="tx1">
                    <a:lumMod val="85000"/>
                    <a:lumOff val="15000"/>
                  </a:schemeClr>
                </a:solidFill>
                <a:latin typeface="+mj-lt"/>
              </a:rPr>
              <a:t>Partidos políticos</a:t>
            </a:r>
            <a:r>
              <a:rPr lang="es-MX" sz="2000" dirty="0" smtClean="0">
                <a:latin typeface="+mj-lt"/>
              </a:rPr>
              <a:t>: </a:t>
            </a:r>
            <a:r>
              <a:rPr lang="es-MX" sz="2000" dirty="0">
                <a:latin typeface="+mj-lt"/>
              </a:rPr>
              <a:t>a</a:t>
            </a:r>
            <a:r>
              <a:rPr lang="es-MX" sz="2000" dirty="0" smtClean="0">
                <a:latin typeface="+mj-lt"/>
              </a:rPr>
              <a:t>mplio desencanto en la ciudadanía.</a:t>
            </a:r>
          </a:p>
          <a:p>
            <a:pPr marL="342900" indent="-342900">
              <a:buFont typeface="Arial"/>
              <a:buChar char="•"/>
            </a:pPr>
            <a:r>
              <a:rPr lang="es-MX" sz="2000" dirty="0" smtClean="0">
                <a:latin typeface="+mj-lt"/>
              </a:rPr>
              <a:t>Partidos políticos: costosos fracasados.</a:t>
            </a:r>
          </a:p>
          <a:p>
            <a:pPr marL="342900" indent="-342900">
              <a:buFont typeface="Arial"/>
              <a:buChar char="•"/>
            </a:pPr>
            <a:r>
              <a:rPr lang="es-MX" sz="2000" dirty="0" smtClean="0">
                <a:latin typeface="+mj-lt"/>
              </a:rPr>
              <a:t> Algunas instituciones tratan a </a:t>
            </a:r>
            <a:r>
              <a:rPr lang="es-MX" sz="3200" dirty="0" smtClean="0">
                <a:solidFill>
                  <a:schemeClr val="accent2">
                    <a:lumMod val="20000"/>
                    <a:lumOff val="80000"/>
                  </a:schemeClr>
                </a:solidFill>
                <a:latin typeface="+mj-lt"/>
              </a:rPr>
              <a:t>Enrique Peña Nieto</a:t>
            </a:r>
            <a:r>
              <a:rPr lang="es-MX" sz="2000" dirty="0" smtClean="0">
                <a:latin typeface="+mj-lt"/>
              </a:rPr>
              <a:t> como presidente.</a:t>
            </a:r>
          </a:p>
          <a:p>
            <a:pPr marL="342900" indent="-342900">
              <a:buFont typeface="Arial"/>
              <a:buChar char="•"/>
            </a:pPr>
            <a:r>
              <a:rPr lang="es-MX" sz="3200" dirty="0" smtClean="0">
                <a:solidFill>
                  <a:schemeClr val="bg2">
                    <a:lumMod val="50000"/>
                  </a:schemeClr>
                </a:solidFill>
                <a:latin typeface="+mj-lt"/>
              </a:rPr>
              <a:t>Derecha</a:t>
            </a:r>
            <a:r>
              <a:rPr lang="es-MX" sz="2000" dirty="0" smtClean="0">
                <a:latin typeface="+mj-lt"/>
              </a:rPr>
              <a:t> sin candidato viable.</a:t>
            </a:r>
          </a:p>
          <a:p>
            <a:pPr marL="342900" indent="-342900">
              <a:buFont typeface="Arial"/>
              <a:buChar char="•"/>
            </a:pPr>
            <a:r>
              <a:rPr lang="es-MX" sz="3200" dirty="0" smtClean="0">
                <a:solidFill>
                  <a:srgbClr val="FFFF00"/>
                </a:solidFill>
                <a:latin typeface="+mj-lt"/>
              </a:rPr>
              <a:t>AMLO</a:t>
            </a:r>
            <a:r>
              <a:rPr lang="es-MX" sz="2000" dirty="0" smtClean="0">
                <a:latin typeface="+mj-lt"/>
              </a:rPr>
              <a:t> contra la izquierda.</a:t>
            </a:r>
          </a:p>
          <a:p>
            <a:pPr marL="342900" indent="-342900">
              <a:buFont typeface="Arial"/>
              <a:buChar char="•"/>
            </a:pPr>
            <a:r>
              <a:rPr lang="es-MX" sz="2000" dirty="0" smtClean="0">
                <a:latin typeface="+mj-lt"/>
              </a:rPr>
              <a:t>Costosas e incómodas bisagras: </a:t>
            </a:r>
            <a:r>
              <a:rPr lang="es-MX" sz="3200" dirty="0" smtClean="0">
                <a:latin typeface="+mj-lt"/>
              </a:rPr>
              <a:t>Profesora Gordillo</a:t>
            </a:r>
            <a:r>
              <a:rPr lang="es-MX" sz="2000" dirty="0" smtClean="0">
                <a:latin typeface="+mj-lt"/>
              </a:rPr>
              <a:t> y la franquicia del </a:t>
            </a:r>
            <a:r>
              <a:rPr lang="es-MX" sz="3200" dirty="0" smtClean="0">
                <a:solidFill>
                  <a:schemeClr val="accent4"/>
                </a:solidFill>
                <a:latin typeface="+mj-lt"/>
              </a:rPr>
              <a:t>Partido Verde </a:t>
            </a:r>
            <a:r>
              <a:rPr lang="es-MX" sz="2000" dirty="0" smtClean="0">
                <a:latin typeface="+mj-lt"/>
              </a:rPr>
              <a:t>de la familia González    </a:t>
            </a:r>
          </a:p>
          <a:p>
            <a:pPr marL="342900" indent="-342900">
              <a:buFont typeface="Arial"/>
              <a:buChar char="•"/>
            </a:pPr>
            <a:endParaRPr lang="es-MX" sz="2000" dirty="0" smtClean="0">
              <a:latin typeface="+mj-lt"/>
            </a:endParaRPr>
          </a:p>
          <a:p>
            <a:r>
              <a:rPr lang="es-MX" sz="2000" dirty="0" smtClean="0">
                <a:latin typeface="+mj-lt"/>
              </a:rPr>
              <a:t> </a:t>
            </a:r>
          </a:p>
          <a:p>
            <a:endParaRPr lang="es-MX" sz="4800" dirty="0">
              <a:solidFill>
                <a:srgbClr val="C00000"/>
              </a:solidFill>
              <a:latin typeface="+mj-lt"/>
            </a:endParaRPr>
          </a:p>
        </p:txBody>
      </p:sp>
    </p:spTree>
    <p:extLst>
      <p:ext uri="{BB962C8B-B14F-4D97-AF65-F5344CB8AC3E}">
        <p14:creationId xmlns:p14="http://schemas.microsoft.com/office/powerpoint/2010/main" val="414327539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7"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8"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9"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10"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11"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4" name="Rectángulo 3"/>
          <p:cNvSpPr/>
          <p:nvPr/>
        </p:nvSpPr>
        <p:spPr>
          <a:xfrm>
            <a:off x="1259632" y="692696"/>
            <a:ext cx="5904656" cy="3908762"/>
          </a:xfrm>
          <a:prstGeom prst="rect">
            <a:avLst/>
          </a:prstGeom>
        </p:spPr>
        <p:txBody>
          <a:bodyPr wrap="square">
            <a:spAutoFit/>
          </a:bodyPr>
          <a:lstStyle/>
          <a:p>
            <a:endParaRPr lang="es-MX" sz="2000" dirty="0">
              <a:latin typeface="+mj-lt"/>
            </a:endParaRPr>
          </a:p>
          <a:p>
            <a:pPr marL="342900" indent="-342900">
              <a:buFont typeface="Arial"/>
              <a:buChar char="•"/>
            </a:pPr>
            <a:r>
              <a:rPr lang="es-MX" sz="2000" dirty="0" smtClean="0">
                <a:latin typeface="+mj-lt"/>
              </a:rPr>
              <a:t>Pobre cultura digital de los</a:t>
            </a:r>
            <a:r>
              <a:rPr lang="es-MX" sz="3200" dirty="0">
                <a:solidFill>
                  <a:schemeClr val="accent4"/>
                </a:solidFill>
                <a:latin typeface="+mj-lt"/>
              </a:rPr>
              <a:t> </a:t>
            </a:r>
            <a:r>
              <a:rPr lang="es-MX" sz="3200" dirty="0" smtClean="0">
                <a:solidFill>
                  <a:schemeClr val="tx1">
                    <a:lumMod val="85000"/>
                    <a:lumOff val="15000"/>
                  </a:schemeClr>
                </a:solidFill>
                <a:latin typeface="+mj-lt"/>
              </a:rPr>
              <a:t>Partidos políticos</a:t>
            </a:r>
          </a:p>
          <a:p>
            <a:pPr marL="342900" indent="-342900">
              <a:buFont typeface="Arial"/>
              <a:buChar char="•"/>
            </a:pPr>
            <a:r>
              <a:rPr lang="es-MX" sz="3200" dirty="0" smtClean="0">
                <a:solidFill>
                  <a:schemeClr val="accent2"/>
                </a:solidFill>
                <a:latin typeface="+mj-lt"/>
              </a:rPr>
              <a:t>Síndrome</a:t>
            </a:r>
            <a:r>
              <a:rPr lang="es-MX" sz="3200" dirty="0" smtClean="0">
                <a:solidFill>
                  <a:srgbClr val="000000"/>
                </a:solidFill>
                <a:latin typeface="+mj-lt"/>
              </a:rPr>
              <a:t> Obama </a:t>
            </a:r>
            <a:r>
              <a:rPr lang="es-MX" sz="3200" dirty="0" smtClean="0">
                <a:solidFill>
                  <a:schemeClr val="tx2">
                    <a:lumMod val="75000"/>
                  </a:schemeClr>
                </a:solidFill>
                <a:latin typeface="+mj-lt"/>
              </a:rPr>
              <a:t>VS </a:t>
            </a:r>
            <a:r>
              <a:rPr lang="es-MX" sz="2000" dirty="0" smtClean="0">
                <a:solidFill>
                  <a:schemeClr val="tx2">
                    <a:lumMod val="75000"/>
                  </a:schemeClr>
                </a:solidFill>
                <a:latin typeface="+mj-lt"/>
              </a:rPr>
              <a:t>indispensabilidad de </a:t>
            </a:r>
            <a:r>
              <a:rPr lang="es-MX" sz="3200" dirty="0" smtClean="0">
                <a:solidFill>
                  <a:schemeClr val="tx2">
                    <a:lumMod val="75000"/>
                  </a:schemeClr>
                </a:solidFill>
                <a:latin typeface="+mj-lt"/>
              </a:rPr>
              <a:t>operadores políticos </a:t>
            </a:r>
            <a:endParaRPr lang="es-MX" sz="2000" dirty="0" smtClean="0">
              <a:solidFill>
                <a:schemeClr val="tx2">
                  <a:lumMod val="75000"/>
                </a:schemeClr>
              </a:solidFill>
              <a:latin typeface="+mj-lt"/>
            </a:endParaRPr>
          </a:p>
          <a:p>
            <a:r>
              <a:rPr lang="es-MX" sz="2000" dirty="0" smtClean="0">
                <a:latin typeface="+mj-lt"/>
              </a:rPr>
              <a:t> </a:t>
            </a:r>
          </a:p>
          <a:p>
            <a:endParaRPr lang="es-MX" sz="4800" dirty="0">
              <a:solidFill>
                <a:srgbClr val="C00000"/>
              </a:solidFill>
              <a:latin typeface="+mj-lt"/>
            </a:endParaRPr>
          </a:p>
        </p:txBody>
      </p:sp>
      <p:pic>
        <p:nvPicPr>
          <p:cNvPr id="2" name="Imagen 1" descr="bejaran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3717032"/>
            <a:ext cx="4033912" cy="2568965"/>
          </a:xfrm>
          <a:prstGeom prst="rect">
            <a:avLst/>
          </a:prstGeom>
        </p:spPr>
      </p:pic>
    </p:spTree>
    <p:extLst>
      <p:ext uri="{BB962C8B-B14F-4D97-AF65-F5344CB8AC3E}">
        <p14:creationId xmlns:p14="http://schemas.microsoft.com/office/powerpoint/2010/main" val="83159379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1115616" y="476672"/>
            <a:ext cx="6984776" cy="1058469"/>
          </a:xfrm>
        </p:spPr>
        <p:txBody>
          <a:bodyPr>
            <a:normAutofit/>
          </a:bodyPr>
          <a:lstStyle/>
          <a:p>
            <a:r>
              <a:rPr lang="es-ES" sz="3600" dirty="0" smtClean="0">
                <a:solidFill>
                  <a:srgbClr val="B1BDDC"/>
                </a:solidFill>
              </a:rPr>
              <a:t>Complejidad de Internet 2.0</a:t>
            </a:r>
            <a:endParaRPr lang="es-MX" sz="3600" dirty="0">
              <a:solidFill>
                <a:srgbClr val="B1BDDC"/>
              </a:solidFill>
            </a:endParaRPr>
          </a:p>
        </p:txBody>
      </p:sp>
      <p:pic>
        <p:nvPicPr>
          <p:cNvPr id="10" name="9 Imagen"/>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19739" y="1700808"/>
            <a:ext cx="5664629" cy="4248472"/>
          </a:xfrm>
          <a:prstGeom prst="rect">
            <a:avLst/>
          </a:prstGeom>
          <a:ln>
            <a:noFill/>
          </a:ln>
        </p:spPr>
      </p:pic>
      <p:sp>
        <p:nvSpPr>
          <p:cNvPr id="11" name="10 Elipse"/>
          <p:cNvSpPr/>
          <p:nvPr/>
        </p:nvSpPr>
        <p:spPr>
          <a:xfrm>
            <a:off x="3784308" y="2636912"/>
            <a:ext cx="2323863" cy="2376264"/>
          </a:xfrm>
          <a:prstGeom prst="ellipse">
            <a:avLst/>
          </a:prstGeom>
          <a:solidFill>
            <a:schemeClr val="bg2">
              <a:lumMod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MX" dirty="0"/>
          </a:p>
        </p:txBody>
      </p:sp>
      <p:sp>
        <p:nvSpPr>
          <p:cNvPr id="12" name="11 Elipse"/>
          <p:cNvSpPr/>
          <p:nvPr/>
        </p:nvSpPr>
        <p:spPr>
          <a:xfrm>
            <a:off x="4067944" y="3068960"/>
            <a:ext cx="1800200" cy="1728192"/>
          </a:xfrm>
          <a:prstGeom prst="ellipse">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1400" dirty="0" smtClean="0"/>
              <a:t>MEDIOS CONVENCIONALES</a:t>
            </a:r>
            <a:endParaRPr lang="es-MX" sz="1400" dirty="0"/>
          </a:p>
        </p:txBody>
      </p:sp>
      <p:sp>
        <p:nvSpPr>
          <p:cNvPr id="13" name="12 CuadroTexto"/>
          <p:cNvSpPr txBox="1"/>
          <p:nvPr/>
        </p:nvSpPr>
        <p:spPr>
          <a:xfrm>
            <a:off x="4719614" y="4777407"/>
            <a:ext cx="476412" cy="292388"/>
          </a:xfrm>
          <a:prstGeom prst="rect">
            <a:avLst/>
          </a:prstGeom>
          <a:noFill/>
        </p:spPr>
        <p:txBody>
          <a:bodyPr wrap="none" rtlCol="0">
            <a:spAutoFit/>
          </a:bodyPr>
          <a:lstStyle/>
          <a:p>
            <a:r>
              <a:rPr lang="es-MX" sz="1300" b="1" dirty="0" smtClean="0"/>
              <a:t>RSS</a:t>
            </a:r>
            <a:endParaRPr lang="es-MX" sz="1300" b="1" dirty="0"/>
          </a:p>
        </p:txBody>
      </p:sp>
      <p:sp>
        <p:nvSpPr>
          <p:cNvPr id="14" name="13 CuadroTexto"/>
          <p:cNvSpPr txBox="1"/>
          <p:nvPr/>
        </p:nvSpPr>
        <p:spPr>
          <a:xfrm>
            <a:off x="4616853" y="2636912"/>
            <a:ext cx="655949" cy="430887"/>
          </a:xfrm>
          <a:prstGeom prst="rect">
            <a:avLst/>
          </a:prstGeom>
          <a:noFill/>
        </p:spPr>
        <p:txBody>
          <a:bodyPr wrap="none" rtlCol="0">
            <a:spAutoFit/>
          </a:bodyPr>
          <a:lstStyle/>
          <a:p>
            <a:r>
              <a:rPr lang="es-MX" sz="1100" b="1" dirty="0" err="1" smtClean="0"/>
              <a:t>Search</a:t>
            </a:r>
            <a:endParaRPr lang="es-MX" sz="1100" b="1" dirty="0" smtClean="0"/>
          </a:p>
          <a:p>
            <a:r>
              <a:rPr lang="es-MX" sz="1100" b="1" dirty="0" err="1" smtClean="0"/>
              <a:t>Engines</a:t>
            </a:r>
            <a:endParaRPr lang="es-MX" sz="1100" b="1" dirty="0"/>
          </a:p>
        </p:txBody>
      </p:sp>
      <p:sp>
        <p:nvSpPr>
          <p:cNvPr id="16" name="15 CuadroTexto"/>
          <p:cNvSpPr txBox="1"/>
          <p:nvPr/>
        </p:nvSpPr>
        <p:spPr>
          <a:xfrm rot="18880255">
            <a:off x="2267744" y="1825079"/>
            <a:ext cx="1571264"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Anuncios en Línea</a:t>
            </a:r>
            <a:endParaRPr lang="es-MX" sz="1400" dirty="0"/>
          </a:p>
        </p:txBody>
      </p:sp>
      <p:sp>
        <p:nvSpPr>
          <p:cNvPr id="17" name="16 CuadroTexto"/>
          <p:cNvSpPr txBox="1"/>
          <p:nvPr/>
        </p:nvSpPr>
        <p:spPr>
          <a:xfrm>
            <a:off x="3707904" y="1825079"/>
            <a:ext cx="916148"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err="1" smtClean="0"/>
              <a:t>Webcasts</a:t>
            </a:r>
            <a:endParaRPr lang="es-MX" sz="1400" dirty="0"/>
          </a:p>
        </p:txBody>
      </p:sp>
      <p:sp>
        <p:nvSpPr>
          <p:cNvPr id="19" name="18 CuadroTexto"/>
          <p:cNvSpPr txBox="1"/>
          <p:nvPr/>
        </p:nvSpPr>
        <p:spPr>
          <a:xfrm>
            <a:off x="4788024" y="1628800"/>
            <a:ext cx="673394" cy="52322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endParaRPr lang="es-MX" sz="1400" dirty="0" smtClean="0"/>
          </a:p>
          <a:p>
            <a:r>
              <a:rPr lang="es-MX" sz="1400" dirty="0" smtClean="0"/>
              <a:t>videos</a:t>
            </a:r>
            <a:endParaRPr lang="es-MX" sz="1400" dirty="0"/>
          </a:p>
        </p:txBody>
      </p:sp>
      <p:sp>
        <p:nvSpPr>
          <p:cNvPr id="20" name="19 CuadroTexto"/>
          <p:cNvSpPr txBox="1"/>
          <p:nvPr/>
        </p:nvSpPr>
        <p:spPr>
          <a:xfrm>
            <a:off x="5868144" y="1772816"/>
            <a:ext cx="1552156"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Corrientes de vida</a:t>
            </a:r>
            <a:endParaRPr lang="es-MX" sz="1400" dirty="0"/>
          </a:p>
        </p:txBody>
      </p:sp>
      <p:sp>
        <p:nvSpPr>
          <p:cNvPr id="21" name="20 CuadroTexto"/>
          <p:cNvSpPr txBox="1"/>
          <p:nvPr/>
        </p:nvSpPr>
        <p:spPr>
          <a:xfrm rot="1641084">
            <a:off x="7146665" y="2401143"/>
            <a:ext cx="599844"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Blogs</a:t>
            </a:r>
            <a:endParaRPr lang="es-MX" sz="1400" dirty="0"/>
          </a:p>
        </p:txBody>
      </p:sp>
      <p:sp>
        <p:nvSpPr>
          <p:cNvPr id="22" name="21 CuadroTexto"/>
          <p:cNvSpPr txBox="1"/>
          <p:nvPr/>
        </p:nvSpPr>
        <p:spPr>
          <a:xfrm>
            <a:off x="6936799" y="3625279"/>
            <a:ext cx="872830"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Podcasts</a:t>
            </a:r>
            <a:endParaRPr lang="es-MX" sz="1400" dirty="0"/>
          </a:p>
        </p:txBody>
      </p:sp>
      <p:sp>
        <p:nvSpPr>
          <p:cNvPr id="23" name="22 CuadroTexto"/>
          <p:cNvSpPr txBox="1"/>
          <p:nvPr/>
        </p:nvSpPr>
        <p:spPr>
          <a:xfrm>
            <a:off x="1923242" y="3121223"/>
            <a:ext cx="1352614"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Compartir fotos</a:t>
            </a:r>
            <a:endParaRPr lang="es-MX" sz="1400" dirty="0"/>
          </a:p>
        </p:txBody>
      </p:sp>
      <p:sp>
        <p:nvSpPr>
          <p:cNvPr id="24" name="23 CuadroTexto"/>
          <p:cNvSpPr txBox="1"/>
          <p:nvPr/>
        </p:nvSpPr>
        <p:spPr>
          <a:xfrm>
            <a:off x="2267744" y="4201343"/>
            <a:ext cx="677045"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err="1" smtClean="0"/>
              <a:t>Twitter</a:t>
            </a:r>
            <a:endParaRPr lang="es-MX" sz="1400" dirty="0"/>
          </a:p>
        </p:txBody>
      </p:sp>
      <p:sp>
        <p:nvSpPr>
          <p:cNvPr id="25" name="24 CuadroTexto"/>
          <p:cNvSpPr txBox="1"/>
          <p:nvPr/>
        </p:nvSpPr>
        <p:spPr>
          <a:xfrm rot="1348981">
            <a:off x="2771253" y="5425479"/>
            <a:ext cx="588623"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Wikis</a:t>
            </a:r>
            <a:endParaRPr lang="es-MX" sz="1400" dirty="0"/>
          </a:p>
        </p:txBody>
      </p:sp>
      <p:sp>
        <p:nvSpPr>
          <p:cNvPr id="26" name="25 CuadroTexto"/>
          <p:cNvSpPr txBox="1"/>
          <p:nvPr/>
        </p:nvSpPr>
        <p:spPr>
          <a:xfrm>
            <a:off x="3635896" y="5497487"/>
            <a:ext cx="1138966"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Documentos</a:t>
            </a:r>
            <a:endParaRPr lang="es-MX" sz="1400" dirty="0"/>
          </a:p>
        </p:txBody>
      </p:sp>
      <p:sp>
        <p:nvSpPr>
          <p:cNvPr id="27" name="26 CuadroTexto"/>
          <p:cNvSpPr txBox="1"/>
          <p:nvPr/>
        </p:nvSpPr>
        <p:spPr>
          <a:xfrm>
            <a:off x="4920575" y="5497487"/>
            <a:ext cx="833626" cy="52322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Foros en</a:t>
            </a:r>
          </a:p>
          <a:p>
            <a:r>
              <a:rPr lang="es-MX" sz="1400" dirty="0" smtClean="0"/>
              <a:t>Línea</a:t>
            </a:r>
            <a:endParaRPr lang="es-MX" sz="1400" dirty="0"/>
          </a:p>
        </p:txBody>
      </p:sp>
      <p:sp>
        <p:nvSpPr>
          <p:cNvPr id="28" name="27 CuadroTexto"/>
          <p:cNvSpPr txBox="1"/>
          <p:nvPr/>
        </p:nvSpPr>
        <p:spPr>
          <a:xfrm rot="19437471">
            <a:off x="6921832" y="4837314"/>
            <a:ext cx="1085942" cy="307777"/>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Marcadores</a:t>
            </a:r>
          </a:p>
        </p:txBody>
      </p:sp>
      <p:sp>
        <p:nvSpPr>
          <p:cNvPr id="29" name="28 CuadroTexto"/>
          <p:cNvSpPr txBox="1"/>
          <p:nvPr/>
        </p:nvSpPr>
        <p:spPr>
          <a:xfrm rot="19988687">
            <a:off x="6000928" y="5374653"/>
            <a:ext cx="798617" cy="52322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s-MX" sz="1400" dirty="0" smtClean="0"/>
              <a:t>Redes </a:t>
            </a:r>
          </a:p>
          <a:p>
            <a:r>
              <a:rPr lang="es-MX" sz="1400" dirty="0" smtClean="0"/>
              <a:t>sociales</a:t>
            </a:r>
            <a:endParaRPr lang="es-MX" sz="1400" dirty="0"/>
          </a:p>
        </p:txBody>
      </p:sp>
    </p:spTree>
    <p:extLst>
      <p:ext uri="{BB962C8B-B14F-4D97-AF65-F5344CB8AC3E}">
        <p14:creationId xmlns:p14="http://schemas.microsoft.com/office/powerpoint/2010/main" val="52767191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32"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33"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34"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35"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36" name="Rectángulo 35"/>
          <p:cNvSpPr/>
          <p:nvPr/>
        </p:nvSpPr>
        <p:spPr>
          <a:xfrm>
            <a:off x="1259632" y="692696"/>
            <a:ext cx="5904656" cy="1446550"/>
          </a:xfrm>
          <a:prstGeom prst="rect">
            <a:avLst/>
          </a:prstGeom>
        </p:spPr>
        <p:txBody>
          <a:bodyPr wrap="square">
            <a:spAutoFit/>
          </a:bodyPr>
          <a:lstStyle/>
          <a:p>
            <a:endParaRPr lang="es-MX" sz="2000" dirty="0">
              <a:latin typeface="+mj-lt"/>
            </a:endParaRPr>
          </a:p>
          <a:p>
            <a:r>
              <a:rPr lang="es-MX" sz="2000" dirty="0" smtClean="0">
                <a:latin typeface="+mj-lt"/>
              </a:rPr>
              <a:t> </a:t>
            </a:r>
          </a:p>
          <a:p>
            <a:endParaRPr lang="es-MX" sz="4800" dirty="0">
              <a:solidFill>
                <a:srgbClr val="C00000"/>
              </a:solidFill>
              <a:latin typeface="+mj-lt"/>
            </a:endParaRPr>
          </a:p>
        </p:txBody>
      </p:sp>
      <p:sp>
        <p:nvSpPr>
          <p:cNvPr id="37" name="Rectángulo 36"/>
          <p:cNvSpPr/>
          <p:nvPr/>
        </p:nvSpPr>
        <p:spPr>
          <a:xfrm>
            <a:off x="1789474" y="498900"/>
            <a:ext cx="6667237" cy="830997"/>
          </a:xfrm>
          <a:prstGeom prst="rect">
            <a:avLst/>
          </a:prstGeom>
        </p:spPr>
        <p:txBody>
          <a:bodyPr wrap="square">
            <a:spAutoFit/>
          </a:bodyPr>
          <a:lstStyle/>
          <a:p>
            <a:pPr>
              <a:defRPr/>
            </a:pPr>
            <a:r>
              <a:rPr lang="es-MX" sz="2400" dirty="0" smtClean="0"/>
              <a:t>Usos y funciones de las Redes sociales en los comicios en Estados Unidos y Brasil, 2010</a:t>
            </a:r>
            <a:endParaRPr lang="es-MX" sz="2400" dirty="0"/>
          </a:p>
        </p:txBody>
      </p:sp>
      <p:sp>
        <p:nvSpPr>
          <p:cNvPr id="38" name="Rectángulo 37"/>
          <p:cNvSpPr/>
          <p:nvPr/>
        </p:nvSpPr>
        <p:spPr>
          <a:xfrm>
            <a:off x="619758" y="1740590"/>
            <a:ext cx="7850601" cy="7848302"/>
          </a:xfrm>
          <a:prstGeom prst="rect">
            <a:avLst/>
          </a:prstGeom>
        </p:spPr>
        <p:txBody>
          <a:bodyPr wrap="square">
            <a:spAutoFit/>
          </a:bodyPr>
          <a:lstStyle/>
          <a:p>
            <a:pPr marL="285750" indent="-285750">
              <a:buFontTx/>
              <a:buChar char="•"/>
            </a:pPr>
            <a:r>
              <a:rPr lang="es-ES" dirty="0" smtClean="0"/>
              <a:t>La</a:t>
            </a:r>
            <a:r>
              <a:rPr lang="es-ES" dirty="0" smtClean="0">
                <a:solidFill>
                  <a:srgbClr val="F7901E"/>
                </a:solidFill>
              </a:rPr>
              <a:t> ciudadanía </a:t>
            </a:r>
            <a:r>
              <a:rPr lang="es-ES" dirty="0" smtClean="0"/>
              <a:t>desarrolló útiles </a:t>
            </a:r>
            <a:r>
              <a:rPr lang="es-ES" dirty="0" smtClean="0">
                <a:solidFill>
                  <a:schemeClr val="accent5"/>
                </a:solidFill>
              </a:rPr>
              <a:t>aplicaciones</a:t>
            </a:r>
            <a:r>
              <a:rPr lang="es-ES" dirty="0" smtClean="0"/>
              <a:t> para redes sociales e Internet 2.0: localizadores de casillas (</a:t>
            </a:r>
            <a:r>
              <a:rPr lang="es-ES" dirty="0" err="1" smtClean="0"/>
              <a:t>Fb</a:t>
            </a:r>
            <a:r>
              <a:rPr lang="es-ES" dirty="0" smtClean="0"/>
              <a:t>), mapas electorales (Google), listas de candidatos (</a:t>
            </a:r>
            <a:r>
              <a:rPr lang="es-ES" dirty="0" err="1" smtClean="0"/>
              <a:t>Tw</a:t>
            </a:r>
            <a:r>
              <a:rPr lang="es-ES" dirty="0" smtClean="0"/>
              <a:t>), encuestas y juegos. </a:t>
            </a:r>
          </a:p>
          <a:p>
            <a:endParaRPr lang="es-ES" dirty="0" smtClean="0"/>
          </a:p>
          <a:p>
            <a:pPr marL="285750" indent="-285750">
              <a:buFontTx/>
              <a:buChar char="•"/>
            </a:pPr>
            <a:r>
              <a:rPr lang="es-ES" dirty="0" smtClean="0"/>
              <a:t>Práctica del </a:t>
            </a:r>
            <a:r>
              <a:rPr lang="es-ES" dirty="0" smtClean="0">
                <a:solidFill>
                  <a:srgbClr val="F7901E"/>
                </a:solidFill>
              </a:rPr>
              <a:t>periodismo ciudadano</a:t>
            </a:r>
            <a:r>
              <a:rPr lang="es-ES" dirty="0" smtClean="0"/>
              <a:t>: blogs y #hashtags </a:t>
            </a:r>
            <a:br>
              <a:rPr lang="es-ES" dirty="0" smtClean="0"/>
            </a:br>
            <a:endParaRPr lang="es-ES" dirty="0" smtClean="0"/>
          </a:p>
          <a:p>
            <a:pPr marL="285750" indent="-285750">
              <a:buFontTx/>
              <a:buChar char="•"/>
            </a:pPr>
            <a:r>
              <a:rPr lang="es-ES" dirty="0" smtClean="0"/>
              <a:t>Usuarios de </a:t>
            </a:r>
            <a:r>
              <a:rPr lang="es-ES" dirty="0" smtClean="0">
                <a:solidFill>
                  <a:schemeClr val="accent5"/>
                </a:solidFill>
              </a:rPr>
              <a:t>YouTube</a:t>
            </a:r>
            <a:r>
              <a:rPr lang="es-ES" dirty="0" smtClean="0"/>
              <a:t> subían videos documentando las </a:t>
            </a:r>
            <a:r>
              <a:rPr lang="es-ES" dirty="0" smtClean="0">
                <a:solidFill>
                  <a:schemeClr val="accent5"/>
                </a:solidFill>
              </a:rPr>
              <a:t>propuestas de los candidatos</a:t>
            </a:r>
            <a:r>
              <a:rPr lang="es-ES" dirty="0" smtClean="0"/>
              <a:t> así como un </a:t>
            </a:r>
            <a:r>
              <a:rPr lang="es-ES" dirty="0" smtClean="0">
                <a:solidFill>
                  <a:schemeClr val="accent5"/>
                </a:solidFill>
              </a:rPr>
              <a:t>análisis </a:t>
            </a:r>
            <a:r>
              <a:rPr lang="es-ES" dirty="0" smtClean="0"/>
              <a:t>personal de los candidatos, logrando hasta 400 mil visitas por video (Brasil). </a:t>
            </a:r>
          </a:p>
          <a:p>
            <a:endParaRPr lang="es-ES" dirty="0" smtClean="0"/>
          </a:p>
          <a:p>
            <a:pPr marL="285750" indent="-285750">
              <a:buFontTx/>
              <a:buChar char="•"/>
            </a:pPr>
            <a:r>
              <a:rPr lang="es-ES" dirty="0" smtClean="0"/>
              <a:t>Los principales </a:t>
            </a:r>
            <a:r>
              <a:rPr lang="es-ES" dirty="0" smtClean="0">
                <a:solidFill>
                  <a:schemeClr val="accent5"/>
                </a:solidFill>
              </a:rPr>
              <a:t>medios</a:t>
            </a:r>
            <a:r>
              <a:rPr lang="es-ES" dirty="0" smtClean="0">
                <a:solidFill>
                  <a:srgbClr val="F7901E"/>
                </a:solidFill>
              </a:rPr>
              <a:t> de comunicación convencionales </a:t>
            </a:r>
            <a:r>
              <a:rPr lang="es-ES" dirty="0" smtClean="0"/>
              <a:t>(EEUU) diseñaron una efectiva </a:t>
            </a:r>
            <a:r>
              <a:rPr lang="es-ES" dirty="0" smtClean="0">
                <a:solidFill>
                  <a:srgbClr val="F7901E"/>
                </a:solidFill>
              </a:rPr>
              <a:t>estrategia de información </a:t>
            </a:r>
            <a:r>
              <a:rPr lang="es-ES" dirty="0" smtClean="0"/>
              <a:t>a partir de </a:t>
            </a:r>
            <a:r>
              <a:rPr lang="es-ES" dirty="0" smtClean="0">
                <a:solidFill>
                  <a:srgbClr val="F7901E"/>
                </a:solidFill>
              </a:rPr>
              <a:t> reportes ciudadanos</a:t>
            </a:r>
            <a:r>
              <a:rPr lang="es-ES" dirty="0" smtClean="0"/>
              <a:t> difundidos en las redes sociales.  </a:t>
            </a:r>
            <a:br>
              <a:rPr lang="es-ES" dirty="0" smtClean="0"/>
            </a:br>
            <a:endParaRPr lang="es-ES" dirty="0" smtClean="0"/>
          </a:p>
          <a:p>
            <a:pPr marL="285750" indent="-285750">
              <a:buFontTx/>
              <a:buChar char="•"/>
            </a:pPr>
            <a:endParaRPr lang="es-ES" dirty="0" smtClean="0"/>
          </a:p>
          <a:p>
            <a:pPr marL="285750" indent="-285750">
              <a:buFontTx/>
              <a:buChar char="•"/>
            </a:pPr>
            <a:endParaRPr lang="es-ES" dirty="0" smtClean="0"/>
          </a:p>
          <a:p>
            <a:pPr marL="285750" indent="-285750">
              <a:buFontTx/>
              <a:buChar char="•"/>
            </a:pPr>
            <a:endParaRPr lang="es-ES" dirty="0" smtClean="0"/>
          </a:p>
          <a:p>
            <a:endParaRPr lang="es-ES" dirty="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_tradnl" dirty="0"/>
          </a:p>
        </p:txBody>
      </p:sp>
    </p:spTree>
    <p:extLst>
      <p:ext uri="{BB962C8B-B14F-4D97-AF65-F5344CB8AC3E}">
        <p14:creationId xmlns:p14="http://schemas.microsoft.com/office/powerpoint/2010/main" val="289634943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Box 114"/>
          <p:cNvSpPr txBox="1">
            <a:spLocks noChangeArrowheads="1"/>
          </p:cNvSpPr>
          <p:nvPr/>
        </p:nvSpPr>
        <p:spPr bwMode="auto">
          <a:xfrm>
            <a:off x="762000" y="7818438"/>
            <a:ext cx="8915400" cy="457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Tahoma" charset="0"/>
              </a:rPr>
              <a:t>octavio.islas@itesm.mx</a:t>
            </a:r>
          </a:p>
        </p:txBody>
      </p:sp>
      <p:sp>
        <p:nvSpPr>
          <p:cNvPr id="31" name="Rectangle 116"/>
          <p:cNvSpPr>
            <a:spLocks noChangeArrowheads="1"/>
          </p:cNvSpPr>
          <p:nvPr/>
        </p:nvSpPr>
        <p:spPr bwMode="auto">
          <a:xfrm>
            <a:off x="0" y="0"/>
            <a:ext cx="102600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4800" dirty="0">
              <a:solidFill>
                <a:srgbClr val="990000"/>
              </a:solidFill>
              <a:latin typeface="Staccato222 BT" charset="0"/>
            </a:endParaRPr>
          </a:p>
          <a:p>
            <a:pPr eaLnBrk="0" hangingPunct="0"/>
            <a:endParaRPr lang="en-US" sz="4800" dirty="0">
              <a:solidFill>
                <a:srgbClr val="990000"/>
              </a:solidFill>
              <a:latin typeface="Futura Lt BT" charset="0"/>
            </a:endParaRPr>
          </a:p>
          <a:p>
            <a:pPr algn="ctr" eaLnBrk="0" hangingPunct="0"/>
            <a:endParaRPr lang="en-US" sz="4800" dirty="0">
              <a:solidFill>
                <a:srgbClr val="990000"/>
              </a:solidFill>
              <a:latin typeface="Tahoma" charset="0"/>
            </a:endParaRPr>
          </a:p>
        </p:txBody>
      </p:sp>
      <p:sp>
        <p:nvSpPr>
          <p:cNvPr id="32" name="Rectangle 1"/>
          <p:cNvSpPr>
            <a:spLocks noChangeArrowheads="1"/>
          </p:cNvSpPr>
          <p:nvPr/>
        </p:nvSpPr>
        <p:spPr bwMode="auto">
          <a:xfrm>
            <a:off x="271463" y="1639888"/>
            <a:ext cx="9631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0" hangingPunct="0"/>
            <a:endParaRPr lang="es-ES" sz="2800">
              <a:latin typeface="Times New Roman" charset="0"/>
              <a:ea typeface="Calibri" charset="0"/>
            </a:endParaRPr>
          </a:p>
          <a:p>
            <a:pPr algn="just" eaLnBrk="0" hangingPunct="0"/>
            <a:endParaRPr lang="es-ES" sz="2800">
              <a:ea typeface="Calibri" charset="0"/>
            </a:endParaRPr>
          </a:p>
          <a:p>
            <a:pPr algn="just" eaLnBrk="0" hangingPunct="0"/>
            <a:endParaRPr lang="es-ES" sz="2800">
              <a:latin typeface="Times New Roman" charset="0"/>
              <a:ea typeface="Calibri" charset="0"/>
            </a:endParaRPr>
          </a:p>
        </p:txBody>
      </p:sp>
      <p:sp>
        <p:nvSpPr>
          <p:cNvPr id="33" name="Rectangle 2"/>
          <p:cNvSpPr>
            <a:spLocks noChangeArrowheads="1"/>
          </p:cNvSpPr>
          <p:nvPr/>
        </p:nvSpPr>
        <p:spPr bwMode="auto">
          <a:xfrm>
            <a:off x="0" y="0"/>
            <a:ext cx="10260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sp>
        <p:nvSpPr>
          <p:cNvPr id="34" name="Rectangle 3"/>
          <p:cNvSpPr>
            <a:spLocks noChangeArrowheads="1"/>
          </p:cNvSpPr>
          <p:nvPr/>
        </p:nvSpPr>
        <p:spPr bwMode="auto">
          <a:xfrm>
            <a:off x="0" y="3009900"/>
            <a:ext cx="1026001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s-ES" sz="1200">
                <a:latin typeface="Times New Roman" charset="0"/>
                <a:ea typeface="Calibri" charset="0"/>
              </a:rPr>
              <a:t>   </a:t>
            </a:r>
            <a:endParaRPr lang="es-ES">
              <a:ea typeface="Calibri" charset="0"/>
            </a:endParaRPr>
          </a:p>
        </p:txBody>
      </p:sp>
      <p:sp>
        <p:nvSpPr>
          <p:cNvPr id="35" name="Rectangle 11"/>
          <p:cNvSpPr>
            <a:spLocks noChangeArrowheads="1"/>
          </p:cNvSpPr>
          <p:nvPr/>
        </p:nvSpPr>
        <p:spPr bwMode="auto">
          <a:xfrm>
            <a:off x="0" y="457200"/>
            <a:ext cx="3386138" cy="11113"/>
          </a:xfrm>
          <a:prstGeom prst="rect">
            <a:avLst/>
          </a:prstGeom>
          <a:solidFill>
            <a:srgbClr val="000000"/>
          </a:solidFill>
          <a:ln w="9525">
            <a:solidFill>
              <a:schemeClr val="tx1"/>
            </a:solidFill>
            <a:miter lim="800000"/>
            <a:headEnd/>
            <a:tailEnd/>
          </a:ln>
        </p:spPr>
        <p:txBody>
          <a:bodyPr wrap="none" anchor="ctr">
            <a:spAutoFit/>
          </a:bodyPr>
          <a:lstStyle/>
          <a:p>
            <a:endParaRPr lang="es-ES"/>
          </a:p>
        </p:txBody>
      </p:sp>
      <p:sp>
        <p:nvSpPr>
          <p:cNvPr id="36" name="Rectángulo 35"/>
          <p:cNvSpPr/>
          <p:nvPr/>
        </p:nvSpPr>
        <p:spPr>
          <a:xfrm>
            <a:off x="1259632" y="692696"/>
            <a:ext cx="5904656" cy="1446550"/>
          </a:xfrm>
          <a:prstGeom prst="rect">
            <a:avLst/>
          </a:prstGeom>
        </p:spPr>
        <p:txBody>
          <a:bodyPr wrap="square">
            <a:spAutoFit/>
          </a:bodyPr>
          <a:lstStyle/>
          <a:p>
            <a:endParaRPr lang="es-MX" sz="2000" dirty="0">
              <a:latin typeface="+mj-lt"/>
            </a:endParaRPr>
          </a:p>
          <a:p>
            <a:r>
              <a:rPr lang="es-MX" sz="2000" dirty="0" smtClean="0">
                <a:latin typeface="+mj-lt"/>
              </a:rPr>
              <a:t> </a:t>
            </a:r>
          </a:p>
          <a:p>
            <a:endParaRPr lang="es-MX" sz="4800" dirty="0">
              <a:solidFill>
                <a:srgbClr val="C00000"/>
              </a:solidFill>
              <a:latin typeface="+mj-lt"/>
            </a:endParaRPr>
          </a:p>
        </p:txBody>
      </p:sp>
      <p:sp>
        <p:nvSpPr>
          <p:cNvPr id="37" name="Rectángulo 36"/>
          <p:cNvSpPr/>
          <p:nvPr/>
        </p:nvSpPr>
        <p:spPr>
          <a:xfrm>
            <a:off x="1789474" y="498900"/>
            <a:ext cx="6667237" cy="830997"/>
          </a:xfrm>
          <a:prstGeom prst="rect">
            <a:avLst/>
          </a:prstGeom>
        </p:spPr>
        <p:txBody>
          <a:bodyPr wrap="square">
            <a:spAutoFit/>
          </a:bodyPr>
          <a:lstStyle/>
          <a:p>
            <a:pPr>
              <a:defRPr/>
            </a:pPr>
            <a:r>
              <a:rPr lang="es-MX" sz="2400" dirty="0" smtClean="0"/>
              <a:t>Usos y funciones de las Redes sociales en los comicios en Estados Unidos y Brasil, 2010</a:t>
            </a:r>
            <a:endParaRPr lang="es-MX" sz="2400" dirty="0"/>
          </a:p>
        </p:txBody>
      </p:sp>
      <p:sp>
        <p:nvSpPr>
          <p:cNvPr id="38" name="Rectángulo 37"/>
          <p:cNvSpPr/>
          <p:nvPr/>
        </p:nvSpPr>
        <p:spPr>
          <a:xfrm>
            <a:off x="619758" y="1740590"/>
            <a:ext cx="7850601" cy="7017307"/>
          </a:xfrm>
          <a:prstGeom prst="rect">
            <a:avLst/>
          </a:prstGeom>
        </p:spPr>
        <p:txBody>
          <a:bodyPr wrap="square">
            <a:spAutoFit/>
          </a:bodyPr>
          <a:lstStyle/>
          <a:p>
            <a:endParaRPr lang="es-ES" dirty="0"/>
          </a:p>
          <a:p>
            <a:pPr marL="285750" indent="-285750">
              <a:buFontTx/>
              <a:buChar char="•"/>
            </a:pPr>
            <a:r>
              <a:rPr lang="es-ES" dirty="0"/>
              <a:t>Los </a:t>
            </a:r>
            <a:r>
              <a:rPr lang="es-ES" dirty="0">
                <a:solidFill>
                  <a:schemeClr val="accent5"/>
                </a:solidFill>
              </a:rPr>
              <a:t>partidos políticos </a:t>
            </a:r>
            <a:r>
              <a:rPr lang="es-ES" dirty="0" smtClean="0"/>
              <a:t>publicaron en </a:t>
            </a:r>
            <a:r>
              <a:rPr lang="es-ES" dirty="0"/>
              <a:t>las redes </a:t>
            </a:r>
            <a:r>
              <a:rPr lang="es-ES" dirty="0">
                <a:solidFill>
                  <a:schemeClr val="accent5"/>
                </a:solidFill>
              </a:rPr>
              <a:t>mapas interactivos </a:t>
            </a:r>
            <a:r>
              <a:rPr lang="es-ES" dirty="0"/>
              <a:t>con las </a:t>
            </a:r>
            <a:r>
              <a:rPr lang="es-ES" dirty="0">
                <a:solidFill>
                  <a:schemeClr val="accent5"/>
                </a:solidFill>
              </a:rPr>
              <a:t>giras y propuestas </a:t>
            </a:r>
            <a:r>
              <a:rPr lang="es-ES" dirty="0"/>
              <a:t>de los candidatos. </a:t>
            </a:r>
          </a:p>
          <a:p>
            <a:pPr marL="285750" indent="-285750"/>
            <a:endParaRPr lang="es-ES" dirty="0"/>
          </a:p>
          <a:p>
            <a:pPr marL="285750" indent="-285750">
              <a:buFontTx/>
              <a:buChar char="•"/>
            </a:pPr>
            <a:r>
              <a:rPr lang="es-ES" dirty="0"/>
              <a:t>Tanto </a:t>
            </a:r>
            <a:r>
              <a:rPr lang="es-ES" dirty="0">
                <a:solidFill>
                  <a:schemeClr val="accent5"/>
                </a:solidFill>
              </a:rPr>
              <a:t>medios de comunicación </a:t>
            </a:r>
            <a:r>
              <a:rPr lang="es-ES" dirty="0"/>
              <a:t>como </a:t>
            </a:r>
            <a:r>
              <a:rPr lang="es-ES" dirty="0">
                <a:solidFill>
                  <a:schemeClr val="accent5"/>
                </a:solidFill>
              </a:rPr>
              <a:t>partidos políticos</a:t>
            </a:r>
            <a:r>
              <a:rPr lang="es-ES" dirty="0"/>
              <a:t>, realizaron monitoreo de </a:t>
            </a:r>
            <a:r>
              <a:rPr lang="es-ES" dirty="0">
                <a:solidFill>
                  <a:schemeClr val="accent5"/>
                </a:solidFill>
              </a:rPr>
              <a:t>tendencias, clima y temas </a:t>
            </a:r>
            <a:r>
              <a:rPr lang="es-ES" dirty="0"/>
              <a:t>en relación a las elecciones.</a:t>
            </a:r>
          </a:p>
          <a:p>
            <a:pPr marL="285750" indent="-285750"/>
            <a:endParaRPr lang="es-ES" dirty="0"/>
          </a:p>
          <a:p>
            <a:pPr marL="285750" indent="-285750">
              <a:buFontTx/>
              <a:buChar char="•"/>
            </a:pPr>
            <a:r>
              <a:rPr lang="es-ES" dirty="0"/>
              <a:t>En Brasil los </a:t>
            </a:r>
            <a:r>
              <a:rPr lang="es-ES" dirty="0">
                <a:solidFill>
                  <a:schemeClr val="accent5"/>
                </a:solidFill>
              </a:rPr>
              <a:t>medios de comunicación convencionales </a:t>
            </a:r>
            <a:r>
              <a:rPr lang="es-ES" dirty="0"/>
              <a:t>organizaron un </a:t>
            </a:r>
            <a:r>
              <a:rPr lang="es-ES" dirty="0">
                <a:solidFill>
                  <a:schemeClr val="accent5"/>
                </a:solidFill>
              </a:rPr>
              <a:t>debate </a:t>
            </a:r>
            <a:r>
              <a:rPr lang="es-ES" dirty="0"/>
              <a:t>de candidatos presidenciales sólo </a:t>
            </a:r>
            <a:r>
              <a:rPr lang="es-ES" dirty="0">
                <a:solidFill>
                  <a:schemeClr val="accent5"/>
                </a:solidFill>
              </a:rPr>
              <a:t>transmitido por redes sociales</a:t>
            </a:r>
            <a:r>
              <a:rPr lang="es-ES" dirty="0"/>
              <a:t>. </a:t>
            </a:r>
          </a:p>
          <a:p>
            <a:pPr marL="285750" indent="-285750"/>
            <a:endParaRPr lang="es-ES" dirty="0"/>
          </a:p>
          <a:p>
            <a:pPr marL="285750" indent="-285750">
              <a:buFontTx/>
              <a:buChar char="•"/>
            </a:pPr>
            <a:r>
              <a:rPr lang="es-ES" dirty="0"/>
              <a:t>La </a:t>
            </a:r>
            <a:r>
              <a:rPr lang="es-ES" dirty="0">
                <a:solidFill>
                  <a:schemeClr val="accent5"/>
                </a:solidFill>
              </a:rPr>
              <a:t>ciudadanía</a:t>
            </a:r>
            <a:r>
              <a:rPr lang="es-ES" dirty="0"/>
              <a:t> (EEUU) incluyó el “Día de la Votación” como un evento dentro de su perfil en </a:t>
            </a:r>
            <a:r>
              <a:rPr lang="es-ES" dirty="0">
                <a:solidFill>
                  <a:schemeClr val="accent5"/>
                </a:solidFill>
              </a:rPr>
              <a:t>Facebook</a:t>
            </a:r>
            <a:r>
              <a:rPr lang="es-ES" dirty="0"/>
              <a:t>, invitando a su </a:t>
            </a:r>
            <a:r>
              <a:rPr lang="es-ES" dirty="0">
                <a:solidFill>
                  <a:schemeClr val="accent5"/>
                </a:solidFill>
              </a:rPr>
              <a:t>red de amigos </a:t>
            </a:r>
            <a:r>
              <a:rPr lang="es-ES" dirty="0"/>
              <a:t>a participar. </a:t>
            </a:r>
          </a:p>
          <a:p>
            <a:pPr marL="285750" indent="-285750">
              <a:buFontTx/>
              <a:buChar char="•"/>
            </a:pPr>
            <a:endParaRPr lang="es-ES" dirty="0" smtClean="0"/>
          </a:p>
          <a:p>
            <a:pPr marL="285750" indent="-285750">
              <a:buFontTx/>
              <a:buChar char="•"/>
            </a:pPr>
            <a:endParaRPr lang="es-ES" dirty="0" smtClean="0"/>
          </a:p>
          <a:p>
            <a:pPr marL="285750" indent="-285750">
              <a:buFontTx/>
              <a:buChar char="•"/>
            </a:pPr>
            <a:endParaRPr lang="es-ES" dirty="0" smtClean="0"/>
          </a:p>
          <a:p>
            <a:endParaRPr lang="es-ES" dirty="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_tradnl" dirty="0"/>
          </a:p>
        </p:txBody>
      </p:sp>
    </p:spTree>
    <p:extLst>
      <p:ext uri="{BB962C8B-B14F-4D97-AF65-F5344CB8AC3E}">
        <p14:creationId xmlns:p14="http://schemas.microsoft.com/office/powerpoint/2010/main" val="209290987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800" dirty="0" smtClean="0"/>
              <a:t>La i</a:t>
            </a:r>
            <a:r>
              <a:rPr lang="es-MX" sz="4000" dirty="0" smtClean="0">
                <a:solidFill>
                  <a:srgbClr val="0070C0"/>
                </a:solidFill>
              </a:rPr>
              <a:t>m</a:t>
            </a:r>
            <a:r>
              <a:rPr lang="es-MX" sz="2800" dirty="0" smtClean="0"/>
              <a:t>portancia de reconocer y administrar situaciones </a:t>
            </a:r>
            <a:r>
              <a:rPr lang="es-MX" sz="4800" b="1" dirty="0" smtClean="0">
                <a:solidFill>
                  <a:schemeClr val="accent1">
                    <a:lumMod val="50000"/>
                  </a:schemeClr>
                </a:solidFill>
                <a:latin typeface="Chiller" pitchFamily="82" charset="0"/>
              </a:rPr>
              <a:t>críticas</a:t>
            </a:r>
            <a:r>
              <a:rPr lang="es-MX" sz="2800" dirty="0" smtClean="0"/>
              <a:t> </a:t>
            </a:r>
            <a:endParaRPr lang="es-MX" sz="2800" b="1" dirty="0">
              <a:solidFill>
                <a:srgbClr val="0070C0"/>
              </a:solidFill>
              <a:latin typeface="Arial" pitchFamily="34" charset="0"/>
              <a:cs typeface="Arial" pitchFamily="34" charset="0"/>
            </a:endParaRPr>
          </a:p>
        </p:txBody>
      </p:sp>
      <p:sp>
        <p:nvSpPr>
          <p:cNvPr id="3" name="2 Marcador de contenido"/>
          <p:cNvSpPr>
            <a:spLocks noGrp="1"/>
          </p:cNvSpPr>
          <p:nvPr>
            <p:ph sz="quarter" idx="13"/>
          </p:nvPr>
        </p:nvSpPr>
        <p:spPr/>
        <p:txBody>
          <a:bodyPr>
            <a:normAutofit/>
          </a:bodyPr>
          <a:lstStyle/>
          <a:p>
            <a:pPr marL="0" indent="0">
              <a:buNone/>
            </a:pPr>
            <a:endParaRPr lang="es-MX" dirty="0" smtClean="0"/>
          </a:p>
          <a:p>
            <a:r>
              <a:rPr lang="es-MX" dirty="0" smtClean="0"/>
              <a:t>Las </a:t>
            </a:r>
            <a:r>
              <a:rPr lang="es-MX" dirty="0"/>
              <a:t>crisis </a:t>
            </a:r>
            <a:r>
              <a:rPr lang="es-MX" dirty="0" smtClean="0"/>
              <a:t>pueden extenderse con particular rapidez y facilidad en todos los ambientes mediáticos de Internet 2.0</a:t>
            </a:r>
            <a:r>
              <a:rPr lang="es-MX" dirty="0"/>
              <a:t/>
            </a:r>
            <a:br>
              <a:rPr lang="es-MX" dirty="0"/>
            </a:br>
            <a:endParaRPr lang="es-MX" dirty="0" smtClean="0"/>
          </a:p>
          <a:p>
            <a:pPr marL="0" indent="0">
              <a:buNone/>
            </a:pPr>
            <a:endParaRPr lang="es-MX" dirty="0"/>
          </a:p>
        </p:txBody>
      </p:sp>
      <p:sp>
        <p:nvSpPr>
          <p:cNvPr id="4" name="3 Marcador de contenido"/>
          <p:cNvSpPr>
            <a:spLocks noGrp="1"/>
          </p:cNvSpPr>
          <p:nvPr>
            <p:ph sz="quarter" idx="14"/>
          </p:nvPr>
        </p:nvSpPr>
        <p:spPr/>
        <p:txBody>
          <a:bodyPr>
            <a:normAutofit fontScale="92500"/>
          </a:bodyPr>
          <a:lstStyle/>
          <a:p>
            <a:r>
              <a:rPr lang="es-MX" dirty="0" smtClean="0"/>
              <a:t> Toda la información digital</a:t>
            </a:r>
            <a:r>
              <a:rPr lang="es-MX" dirty="0"/>
              <a:t> </a:t>
            </a:r>
            <a:r>
              <a:rPr lang="es-MX" dirty="0" smtClean="0"/>
              <a:t>permanecerá siempre en </a:t>
            </a:r>
            <a:r>
              <a:rPr lang="es-MX" dirty="0"/>
              <a:t>los motores de búsqueda.</a:t>
            </a:r>
            <a:br>
              <a:rPr lang="es-MX" dirty="0"/>
            </a:br>
            <a:endParaRPr lang="es-MX" dirty="0" smtClean="0"/>
          </a:p>
          <a:p>
            <a:r>
              <a:rPr lang="es-MX" dirty="0" smtClean="0"/>
              <a:t> Nuestra </a:t>
            </a:r>
            <a:r>
              <a:rPr lang="es-MX" dirty="0"/>
              <a:t>reputación </a:t>
            </a:r>
            <a:r>
              <a:rPr lang="es-MX" dirty="0" smtClean="0"/>
              <a:t>digital no </a:t>
            </a:r>
            <a:r>
              <a:rPr lang="es-MX" dirty="0"/>
              <a:t>es segmentada por país o unidad de negocio.</a:t>
            </a:r>
            <a:br>
              <a:rPr lang="es-MX" dirty="0"/>
            </a:br>
            <a:endParaRPr lang="es-MX" dirty="0" smtClean="0"/>
          </a:p>
        </p:txBody>
      </p:sp>
    </p:spTree>
    <p:extLst>
      <p:ext uri="{BB962C8B-B14F-4D97-AF65-F5344CB8AC3E}">
        <p14:creationId xmlns:p14="http://schemas.microsoft.com/office/powerpoint/2010/main" val="205741711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800" dirty="0" smtClean="0"/>
              <a:t/>
            </a:r>
            <a:br>
              <a:rPr lang="es-MX" sz="2800" dirty="0" smtClean="0"/>
            </a:br>
            <a:r>
              <a:rPr lang="es-MX" sz="2800" dirty="0"/>
              <a:t/>
            </a:r>
            <a:br>
              <a:rPr lang="es-MX" sz="2800" dirty="0"/>
            </a:br>
            <a:r>
              <a:rPr lang="es-MX" sz="2800" dirty="0" smtClean="0"/>
              <a:t/>
            </a:r>
            <a:br>
              <a:rPr lang="es-MX" sz="2800" dirty="0" smtClean="0"/>
            </a:br>
            <a:r>
              <a:rPr lang="es-MX" sz="2800" dirty="0" smtClean="0"/>
              <a:t/>
            </a:r>
            <a:br>
              <a:rPr lang="es-MX" sz="2800" dirty="0" smtClean="0"/>
            </a:br>
            <a:r>
              <a:rPr lang="es-MX" sz="2800" dirty="0" smtClean="0"/>
              <a:t/>
            </a:r>
            <a:br>
              <a:rPr lang="es-MX" sz="2800" dirty="0" smtClean="0"/>
            </a:br>
            <a:r>
              <a:rPr lang="es-MX" sz="2800" dirty="0"/>
              <a:t/>
            </a:r>
            <a:br>
              <a:rPr lang="es-MX" sz="2800" dirty="0"/>
            </a:br>
            <a:r>
              <a:rPr lang="es-MX" sz="2800" dirty="0" smtClean="0"/>
              <a:t/>
            </a:r>
            <a:br>
              <a:rPr lang="es-MX" sz="2800" dirty="0" smtClean="0"/>
            </a:br>
            <a:r>
              <a:rPr lang="es-MX" sz="2800" dirty="0"/>
              <a:t/>
            </a:r>
            <a:br>
              <a:rPr lang="es-MX" sz="2800" dirty="0"/>
            </a:br>
            <a:r>
              <a:rPr lang="es-MX" sz="2800" dirty="0" smtClean="0"/>
              <a:t/>
            </a:r>
            <a:br>
              <a:rPr lang="es-MX" sz="2800" dirty="0" smtClean="0"/>
            </a:br>
            <a:r>
              <a:rPr lang="es-MX" sz="2800" dirty="0" smtClean="0"/>
              <a:t>Obtener fondos</a:t>
            </a:r>
            <a:br>
              <a:rPr lang="es-MX" sz="2800" dirty="0" smtClean="0"/>
            </a:br>
            <a:r>
              <a:rPr lang="es-MX" sz="2800" dirty="0" smtClean="0"/>
              <a:t>Obtener votos</a:t>
            </a:r>
            <a:br>
              <a:rPr lang="es-MX" sz="2800" dirty="0" smtClean="0"/>
            </a:br>
            <a:r>
              <a:rPr lang="es-MX" sz="2800" dirty="0" smtClean="0"/>
              <a:t>Organización</a:t>
            </a:r>
            <a:br>
              <a:rPr lang="es-MX" sz="2800" dirty="0" smtClean="0"/>
            </a:br>
            <a:r>
              <a:rPr lang="es-MX" sz="2800" dirty="0" smtClean="0"/>
              <a:t> Formación de comunidades de base participativas</a:t>
            </a:r>
            <a:br>
              <a:rPr lang="es-MX" sz="2800" dirty="0" smtClean="0"/>
            </a:br>
            <a:r>
              <a:rPr lang="es-MX" sz="2800" dirty="0" smtClean="0"/>
              <a:t>Información directa</a:t>
            </a:r>
            <a:br>
              <a:rPr lang="es-MX" sz="2800" dirty="0" smtClean="0"/>
            </a:br>
            <a:r>
              <a:rPr lang="es-MX" sz="2800" dirty="0" smtClean="0"/>
              <a:t>Vinculación y enlace ciudadano</a:t>
            </a:r>
            <a:br>
              <a:rPr lang="es-MX" sz="2800" dirty="0" smtClean="0"/>
            </a:br>
            <a:r>
              <a:rPr lang="es-MX" sz="2800" dirty="0" smtClean="0"/>
              <a:t>Descalificación del adversario</a:t>
            </a:r>
            <a:br>
              <a:rPr lang="es-MX" sz="2800" dirty="0" smtClean="0"/>
            </a:br>
            <a:r>
              <a:rPr lang="es-MX" dirty="0" smtClean="0">
                <a:solidFill>
                  <a:srgbClr val="AA2B1E"/>
                </a:solidFill>
              </a:rPr>
              <a:t>Amenazas, riesgos, crisis</a:t>
            </a:r>
            <a:br>
              <a:rPr lang="es-MX" dirty="0" smtClean="0">
                <a:solidFill>
                  <a:srgbClr val="AA2B1E"/>
                </a:solidFill>
              </a:rPr>
            </a:br>
            <a:endParaRPr lang="es-MX" b="1" dirty="0">
              <a:solidFill>
                <a:srgbClr val="AA2B1E"/>
              </a:solidFill>
              <a:latin typeface="Arial" pitchFamily="34" charset="0"/>
              <a:cs typeface="Arial" pitchFamily="34" charset="0"/>
            </a:endParaRPr>
          </a:p>
        </p:txBody>
      </p:sp>
    </p:spTree>
    <p:extLst>
      <p:ext uri="{BB962C8B-B14F-4D97-AF65-F5344CB8AC3E}">
        <p14:creationId xmlns:p14="http://schemas.microsoft.com/office/powerpoint/2010/main" val="9571998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800" dirty="0" smtClean="0"/>
              <a:t>La i</a:t>
            </a:r>
            <a:r>
              <a:rPr lang="es-MX" sz="4000" dirty="0" smtClean="0">
                <a:solidFill>
                  <a:srgbClr val="0070C0"/>
                </a:solidFill>
              </a:rPr>
              <a:t>m</a:t>
            </a:r>
            <a:r>
              <a:rPr lang="es-MX" sz="2800" dirty="0" smtClean="0"/>
              <a:t>portancia de reconocer y administrar situaciones </a:t>
            </a:r>
            <a:r>
              <a:rPr lang="es-MX" sz="4800" b="1" dirty="0" smtClean="0">
                <a:solidFill>
                  <a:schemeClr val="accent1">
                    <a:lumMod val="50000"/>
                  </a:schemeClr>
                </a:solidFill>
                <a:latin typeface="Chiller" pitchFamily="82" charset="0"/>
              </a:rPr>
              <a:t>críticas</a:t>
            </a:r>
            <a:r>
              <a:rPr lang="es-MX" sz="2800" dirty="0" smtClean="0"/>
              <a:t> </a:t>
            </a:r>
            <a:endParaRPr lang="es-MX" sz="2800" b="1" dirty="0">
              <a:solidFill>
                <a:srgbClr val="0070C0"/>
              </a:solidFill>
              <a:latin typeface="Arial" pitchFamily="34" charset="0"/>
              <a:cs typeface="Arial" pitchFamily="34" charset="0"/>
            </a:endParaRPr>
          </a:p>
        </p:txBody>
      </p:sp>
      <p:sp>
        <p:nvSpPr>
          <p:cNvPr id="3" name="2 Marcador de contenido"/>
          <p:cNvSpPr>
            <a:spLocks noGrp="1"/>
          </p:cNvSpPr>
          <p:nvPr>
            <p:ph sz="quarter" idx="13"/>
          </p:nvPr>
        </p:nvSpPr>
        <p:spPr/>
        <p:txBody>
          <a:bodyPr>
            <a:normAutofit/>
          </a:bodyPr>
          <a:lstStyle/>
          <a:p>
            <a:pPr marL="0" indent="0">
              <a:buNone/>
            </a:pPr>
            <a:endParaRPr lang="es-MX" dirty="0" smtClean="0"/>
          </a:p>
          <a:p>
            <a:r>
              <a:rPr lang="es-MX" dirty="0" smtClean="0"/>
              <a:t>Las </a:t>
            </a:r>
            <a:r>
              <a:rPr lang="es-MX" dirty="0"/>
              <a:t>crisis </a:t>
            </a:r>
            <a:r>
              <a:rPr lang="es-MX" dirty="0" smtClean="0"/>
              <a:t>pueden extenderse con particular rapidez y facilidad en todos los ambientes mediáticos de Internet 2.0</a:t>
            </a:r>
            <a:r>
              <a:rPr lang="es-MX" dirty="0"/>
              <a:t/>
            </a:r>
            <a:br>
              <a:rPr lang="es-MX" dirty="0"/>
            </a:br>
            <a:endParaRPr lang="es-MX" dirty="0" smtClean="0"/>
          </a:p>
          <a:p>
            <a:pPr marL="0" indent="0">
              <a:buNone/>
            </a:pPr>
            <a:endParaRPr lang="es-MX" dirty="0"/>
          </a:p>
        </p:txBody>
      </p:sp>
      <p:sp>
        <p:nvSpPr>
          <p:cNvPr id="4" name="3 Marcador de contenido"/>
          <p:cNvSpPr>
            <a:spLocks noGrp="1"/>
          </p:cNvSpPr>
          <p:nvPr>
            <p:ph sz="quarter" idx="14"/>
          </p:nvPr>
        </p:nvSpPr>
        <p:spPr/>
        <p:txBody>
          <a:bodyPr>
            <a:normAutofit fontScale="92500"/>
          </a:bodyPr>
          <a:lstStyle/>
          <a:p>
            <a:r>
              <a:rPr lang="es-MX" dirty="0" smtClean="0"/>
              <a:t> Toda la información digital</a:t>
            </a:r>
            <a:r>
              <a:rPr lang="es-MX" dirty="0"/>
              <a:t> </a:t>
            </a:r>
            <a:r>
              <a:rPr lang="es-MX" dirty="0" smtClean="0"/>
              <a:t>permanecerá siempre en </a:t>
            </a:r>
            <a:r>
              <a:rPr lang="es-MX" dirty="0"/>
              <a:t>los motores de búsqueda.</a:t>
            </a:r>
            <a:br>
              <a:rPr lang="es-MX" dirty="0"/>
            </a:br>
            <a:endParaRPr lang="es-MX" dirty="0" smtClean="0"/>
          </a:p>
          <a:p>
            <a:r>
              <a:rPr lang="es-MX" dirty="0" smtClean="0"/>
              <a:t> Nuestra </a:t>
            </a:r>
            <a:r>
              <a:rPr lang="es-MX" dirty="0"/>
              <a:t>reputación </a:t>
            </a:r>
            <a:r>
              <a:rPr lang="es-MX" dirty="0" smtClean="0"/>
              <a:t>digital no </a:t>
            </a:r>
            <a:r>
              <a:rPr lang="es-MX" dirty="0"/>
              <a:t>es segmentada por país o unidad de negocio.</a:t>
            </a:r>
            <a:br>
              <a:rPr lang="es-MX" dirty="0"/>
            </a:br>
            <a:endParaRPr lang="es-MX" dirty="0" smtClean="0"/>
          </a:p>
        </p:txBody>
      </p:sp>
    </p:spTree>
    <p:extLst>
      <p:ext uri="{BB962C8B-B14F-4D97-AF65-F5344CB8AC3E}">
        <p14:creationId xmlns:p14="http://schemas.microsoft.com/office/powerpoint/2010/main" val="324497774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rot="20111270">
            <a:off x="75359" y="357819"/>
            <a:ext cx="2853065" cy="1503964"/>
          </a:xfrm>
        </p:spPr>
        <p:style>
          <a:lnRef idx="0">
            <a:scrgbClr r="0" g="0" b="0"/>
          </a:lnRef>
          <a:fillRef idx="1001">
            <a:schemeClr val="lt1"/>
          </a:fillRef>
          <a:effectRef idx="0">
            <a:scrgbClr r="0" g="0" b="0"/>
          </a:effectRef>
          <a:fontRef idx="major"/>
        </p:style>
        <p:txBody>
          <a:bodyPr>
            <a:noAutofit/>
          </a:bodyPr>
          <a:lstStyle/>
          <a:p>
            <a:r>
              <a:rPr lang="es-MX" sz="1800" dirty="0" smtClean="0"/>
              <a:t>ya enfrentamos </a:t>
            </a:r>
            <a:br>
              <a:rPr lang="es-MX" sz="1800" dirty="0" smtClean="0"/>
            </a:br>
            <a:r>
              <a:rPr lang="es-MX" sz="1800" b="1" dirty="0" smtClean="0">
                <a:solidFill>
                  <a:srgbClr val="7030A0"/>
                </a:solidFill>
              </a:rPr>
              <a:t>escenarios</a:t>
            </a:r>
            <a:br>
              <a:rPr lang="es-MX" sz="1800" b="1" dirty="0" smtClean="0">
                <a:solidFill>
                  <a:srgbClr val="7030A0"/>
                </a:solidFill>
              </a:rPr>
            </a:br>
            <a:r>
              <a:rPr lang="es-MX" sz="1800" b="1" dirty="0" smtClean="0">
                <a:solidFill>
                  <a:srgbClr val="7030A0"/>
                </a:solidFill>
              </a:rPr>
              <a:t>  </a:t>
            </a:r>
            <a:r>
              <a:rPr lang="es-MX" sz="3200" b="1" dirty="0" smtClean="0">
                <a:solidFill>
                  <a:schemeClr val="accent1">
                    <a:lumMod val="50000"/>
                  </a:schemeClr>
                </a:solidFill>
                <a:latin typeface="Chiller" pitchFamily="82" charset="0"/>
              </a:rPr>
              <a:t>críticos</a:t>
            </a:r>
            <a:endParaRPr lang="es-MX" sz="1800" dirty="0"/>
          </a:p>
        </p:txBody>
      </p:sp>
      <p:sp>
        <p:nvSpPr>
          <p:cNvPr id="2" name="1 CuadroTexto"/>
          <p:cNvSpPr txBox="1"/>
          <p:nvPr/>
        </p:nvSpPr>
        <p:spPr>
          <a:xfrm>
            <a:off x="2734728" y="197577"/>
            <a:ext cx="4176464" cy="523220"/>
          </a:xfrm>
          <a:prstGeom prst="rect">
            <a:avLst/>
          </a:prstGeom>
          <a:solidFill>
            <a:schemeClr val="bg1"/>
          </a:solidFill>
          <a:ln>
            <a:noFill/>
          </a:ln>
          <a:effectLst>
            <a:softEdge rad="127000"/>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s-MX" sz="2800" b="1" dirty="0" smtClean="0">
                <a:solidFill>
                  <a:schemeClr val="accent1">
                    <a:lumMod val="50000"/>
                  </a:schemeClr>
                </a:solidFill>
                <a:latin typeface="Ravie" pitchFamily="82" charset="0"/>
              </a:rPr>
              <a:t>E</a:t>
            </a:r>
            <a:r>
              <a:rPr lang="es-MX" sz="2800" b="1" dirty="0" smtClean="0">
                <a:latin typeface="+mj-lt"/>
              </a:rPr>
              <a:t>scenarios </a:t>
            </a:r>
            <a:r>
              <a:rPr lang="es-MX" sz="2800" b="1" dirty="0" smtClean="0">
                <a:solidFill>
                  <a:schemeClr val="accent1">
                    <a:lumMod val="50000"/>
                  </a:schemeClr>
                </a:solidFill>
                <a:latin typeface="Ravie" pitchFamily="82" charset="0"/>
              </a:rPr>
              <a:t>Críticos</a:t>
            </a:r>
            <a:endParaRPr lang="es-MX" sz="2800" b="1" dirty="0">
              <a:latin typeface="+mj-lt"/>
            </a:endParaRPr>
          </a:p>
        </p:txBody>
      </p:sp>
      <p:sp>
        <p:nvSpPr>
          <p:cNvPr id="3" name="2 Llamada ovalada"/>
          <p:cNvSpPr/>
          <p:nvPr/>
        </p:nvSpPr>
        <p:spPr>
          <a:xfrm rot="20985605">
            <a:off x="56067" y="2641512"/>
            <a:ext cx="1800200" cy="792088"/>
          </a:xfrm>
          <a:prstGeom prst="wedgeEllipseCallout">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Quejas</a:t>
            </a:r>
            <a:r>
              <a:rPr lang="es-MX" sz="1600" dirty="0" smtClean="0">
                <a:solidFill>
                  <a:schemeClr val="tx1"/>
                </a:solidFill>
                <a:latin typeface="+mj-lt"/>
              </a:rPr>
              <a:t> </a:t>
            </a:r>
            <a:endParaRPr lang="es-MX" sz="1600" dirty="0">
              <a:solidFill>
                <a:schemeClr val="tx1"/>
              </a:solidFill>
              <a:latin typeface="+mj-lt"/>
            </a:endParaRPr>
          </a:p>
        </p:txBody>
      </p:sp>
      <p:sp>
        <p:nvSpPr>
          <p:cNvPr id="6" name="5 Llamada ovalada"/>
          <p:cNvSpPr/>
          <p:nvPr/>
        </p:nvSpPr>
        <p:spPr>
          <a:xfrm>
            <a:off x="838957" y="1697138"/>
            <a:ext cx="2829382" cy="1008416"/>
          </a:xfrm>
          <a:prstGeom prst="wedgeEllipseCallout">
            <a:avLst>
              <a:gd name="adj1" fmla="val -9291"/>
              <a:gd name="adj2" fmla="val 70272"/>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Problemas</a:t>
            </a:r>
            <a:r>
              <a:rPr lang="es-MX" sz="1600" dirty="0" smtClean="0">
                <a:solidFill>
                  <a:schemeClr val="tx1"/>
                </a:solidFill>
                <a:latin typeface="+mj-lt"/>
              </a:rPr>
              <a:t>  </a:t>
            </a:r>
            <a:endParaRPr lang="es-MX" sz="1600" dirty="0">
              <a:solidFill>
                <a:schemeClr val="tx1"/>
              </a:solidFill>
              <a:latin typeface="+mj-lt"/>
            </a:endParaRPr>
          </a:p>
        </p:txBody>
      </p:sp>
      <p:sp>
        <p:nvSpPr>
          <p:cNvPr id="7" name="6 Llamada ovalada"/>
          <p:cNvSpPr/>
          <p:nvPr/>
        </p:nvSpPr>
        <p:spPr>
          <a:xfrm>
            <a:off x="2828662" y="622327"/>
            <a:ext cx="2545459" cy="1506145"/>
          </a:xfrm>
          <a:prstGeom prst="wedgeEllipseCallout">
            <a:avLst>
              <a:gd name="adj1" fmla="val -3643"/>
              <a:gd name="adj2" fmla="val 62500"/>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smtClean="0">
                <a:solidFill>
                  <a:schemeClr val="accent1">
                    <a:lumMod val="50000"/>
                  </a:schemeClr>
                </a:solidFill>
              </a:rPr>
              <a:t>Difamación</a:t>
            </a:r>
            <a:r>
              <a:rPr lang="es-MX" sz="1400" dirty="0" smtClean="0">
                <a:solidFill>
                  <a:schemeClr val="tx1"/>
                </a:solidFill>
              </a:rPr>
              <a:t> </a:t>
            </a:r>
            <a:r>
              <a:rPr lang="es-MX" sz="1600" dirty="0" smtClean="0">
                <a:solidFill>
                  <a:schemeClr val="tx1"/>
                </a:solidFill>
                <a:latin typeface="+mj-lt"/>
              </a:rPr>
              <a:t> </a:t>
            </a:r>
            <a:endParaRPr lang="es-MX" sz="1600" dirty="0">
              <a:solidFill>
                <a:schemeClr val="tx1"/>
              </a:solidFill>
              <a:latin typeface="+mj-lt"/>
            </a:endParaRPr>
          </a:p>
        </p:txBody>
      </p:sp>
      <p:sp>
        <p:nvSpPr>
          <p:cNvPr id="8" name="7 Llamada ovalada"/>
          <p:cNvSpPr/>
          <p:nvPr/>
        </p:nvSpPr>
        <p:spPr>
          <a:xfrm rot="494790">
            <a:off x="5428355" y="843205"/>
            <a:ext cx="2174682" cy="1491494"/>
          </a:xfrm>
          <a:prstGeom prst="wedgeEllipseCallout">
            <a:avLst>
              <a:gd name="adj1" fmla="val 11680"/>
              <a:gd name="adj2" fmla="val 58547"/>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smtClean="0">
                <a:solidFill>
                  <a:schemeClr val="accent1">
                    <a:lumMod val="50000"/>
                  </a:schemeClr>
                </a:solidFill>
                <a:latin typeface="+mj-lt"/>
              </a:rPr>
              <a:t>Suplantación de identidad</a:t>
            </a:r>
            <a:r>
              <a:rPr lang="es-MX" sz="1600" dirty="0" smtClean="0">
                <a:solidFill>
                  <a:schemeClr val="tx1"/>
                </a:solidFill>
                <a:latin typeface="+mj-lt"/>
              </a:rPr>
              <a:t>.</a:t>
            </a:r>
          </a:p>
        </p:txBody>
      </p:sp>
      <p:sp>
        <p:nvSpPr>
          <p:cNvPr id="9" name="8 Llamada ovalada"/>
          <p:cNvSpPr/>
          <p:nvPr/>
        </p:nvSpPr>
        <p:spPr>
          <a:xfrm rot="1788009">
            <a:off x="7055108" y="1456660"/>
            <a:ext cx="2042726" cy="1567940"/>
          </a:xfrm>
          <a:prstGeom prst="wedgeEllipseCallout">
            <a:avLst>
              <a:gd name="adj1" fmla="val 28952"/>
              <a:gd name="adj2" fmla="val 48850"/>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Intrusiones de Social engineers</a:t>
            </a:r>
            <a:endParaRPr lang="es-MX" sz="1600" dirty="0">
              <a:solidFill>
                <a:schemeClr val="tx1"/>
              </a:solidFill>
              <a:latin typeface="+mj-lt"/>
            </a:endParaRPr>
          </a:p>
        </p:txBody>
      </p:sp>
      <p:sp>
        <p:nvSpPr>
          <p:cNvPr id="10" name="9 Llamada ovalada"/>
          <p:cNvSpPr/>
          <p:nvPr/>
        </p:nvSpPr>
        <p:spPr>
          <a:xfrm rot="21106137">
            <a:off x="6549890" y="3114527"/>
            <a:ext cx="1904305" cy="750737"/>
          </a:xfrm>
          <a:prstGeom prst="wedgeEllipseCallout">
            <a:avLst>
              <a:gd name="adj1" fmla="val 61734"/>
              <a:gd name="adj2" fmla="val 871"/>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Fugas</a:t>
            </a:r>
            <a:r>
              <a:rPr lang="es-MX" sz="1600" dirty="0" smtClean="0">
                <a:solidFill>
                  <a:schemeClr val="tx1"/>
                </a:solidFill>
                <a:latin typeface="+mj-lt"/>
              </a:rPr>
              <a:t> de información</a:t>
            </a:r>
            <a:endParaRPr lang="es-MX" sz="1600" dirty="0">
              <a:solidFill>
                <a:schemeClr val="tx1"/>
              </a:solidFill>
              <a:latin typeface="+mj-lt"/>
            </a:endParaRPr>
          </a:p>
        </p:txBody>
      </p:sp>
      <p:sp>
        <p:nvSpPr>
          <p:cNvPr id="11" name="10 Llamada ovalada"/>
          <p:cNvSpPr/>
          <p:nvPr/>
        </p:nvSpPr>
        <p:spPr>
          <a:xfrm>
            <a:off x="4175424" y="2105179"/>
            <a:ext cx="2618574" cy="1446530"/>
          </a:xfrm>
          <a:prstGeom prst="wedgeEllipseCallout">
            <a:avLst>
              <a:gd name="adj1" fmla="val 30882"/>
              <a:gd name="adj2" fmla="val 59791"/>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Litigios</a:t>
            </a:r>
          </a:p>
          <a:p>
            <a:pPr algn="ctr"/>
            <a:endParaRPr lang="es-MX" sz="1600" dirty="0">
              <a:solidFill>
                <a:schemeClr val="tx1"/>
              </a:solidFill>
              <a:latin typeface="+mj-lt"/>
            </a:endParaRPr>
          </a:p>
        </p:txBody>
      </p:sp>
      <p:sp>
        <p:nvSpPr>
          <p:cNvPr id="12" name="11 Llamada ovalada"/>
          <p:cNvSpPr/>
          <p:nvPr/>
        </p:nvSpPr>
        <p:spPr>
          <a:xfrm>
            <a:off x="1979712" y="2772158"/>
            <a:ext cx="2701307" cy="1041386"/>
          </a:xfrm>
          <a:prstGeom prst="wedgeEllipseCallout">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Críticas</a:t>
            </a:r>
            <a:r>
              <a:rPr lang="es-MX" sz="1600" dirty="0" smtClean="0">
                <a:solidFill>
                  <a:schemeClr val="tx1"/>
                </a:solidFill>
                <a:latin typeface="+mj-lt"/>
              </a:rPr>
              <a:t> </a:t>
            </a:r>
            <a:endParaRPr lang="es-MX" sz="1600" dirty="0">
              <a:solidFill>
                <a:schemeClr val="tx1"/>
              </a:solidFill>
              <a:latin typeface="+mj-lt"/>
            </a:endParaRPr>
          </a:p>
        </p:txBody>
      </p:sp>
      <p:sp>
        <p:nvSpPr>
          <p:cNvPr id="13" name="12 Llamada ovalada"/>
          <p:cNvSpPr/>
          <p:nvPr/>
        </p:nvSpPr>
        <p:spPr>
          <a:xfrm>
            <a:off x="631624" y="3378426"/>
            <a:ext cx="1622024" cy="1157140"/>
          </a:xfrm>
          <a:prstGeom prst="wedgeEllipseCallout">
            <a:avLst>
              <a:gd name="adj1" fmla="val 21874"/>
              <a:gd name="adj2" fmla="val -63936"/>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Boicots</a:t>
            </a:r>
            <a:r>
              <a:rPr lang="es-MX" sz="1600" dirty="0" smtClean="0">
                <a:solidFill>
                  <a:schemeClr val="tx1"/>
                </a:solidFill>
                <a:latin typeface="+mj-lt"/>
              </a:rPr>
              <a:t> </a:t>
            </a:r>
            <a:endParaRPr lang="es-MX" sz="1600" dirty="0">
              <a:solidFill>
                <a:schemeClr val="tx1"/>
              </a:solidFill>
              <a:latin typeface="+mj-lt"/>
            </a:endParaRPr>
          </a:p>
        </p:txBody>
      </p:sp>
      <p:sp>
        <p:nvSpPr>
          <p:cNvPr id="14" name="13 Llamada ovalada"/>
          <p:cNvSpPr/>
          <p:nvPr/>
        </p:nvSpPr>
        <p:spPr>
          <a:xfrm>
            <a:off x="193229" y="4557599"/>
            <a:ext cx="1844773" cy="1507336"/>
          </a:xfrm>
          <a:prstGeom prst="wedgeEllipseCallout">
            <a:avLst>
              <a:gd name="adj1" fmla="val -43492"/>
              <a:gd name="adj2" fmla="val -43228"/>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Ataques</a:t>
            </a:r>
            <a:r>
              <a:rPr lang="es-MX" sz="1600" dirty="0" smtClean="0">
                <a:solidFill>
                  <a:schemeClr val="tx1"/>
                </a:solidFill>
                <a:latin typeface="+mj-lt"/>
              </a:rPr>
              <a:t> </a:t>
            </a:r>
            <a:endParaRPr lang="es-MX" sz="1600" dirty="0">
              <a:solidFill>
                <a:schemeClr val="tx1"/>
              </a:solidFill>
              <a:latin typeface="+mj-lt"/>
            </a:endParaRPr>
          </a:p>
        </p:txBody>
      </p:sp>
      <p:sp>
        <p:nvSpPr>
          <p:cNvPr id="15" name="14 Llamada ovalada"/>
          <p:cNvSpPr/>
          <p:nvPr/>
        </p:nvSpPr>
        <p:spPr>
          <a:xfrm>
            <a:off x="1961781" y="3997712"/>
            <a:ext cx="2490948" cy="1613168"/>
          </a:xfrm>
          <a:prstGeom prst="wedgeEllipseCallout">
            <a:avLst>
              <a:gd name="adj1" fmla="val -41264"/>
              <a:gd name="adj2" fmla="val 52800"/>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Controversias</a:t>
            </a:r>
            <a:endParaRPr lang="es-MX" sz="1600" dirty="0">
              <a:solidFill>
                <a:schemeClr val="tx1"/>
              </a:solidFill>
              <a:latin typeface="+mj-lt"/>
            </a:endParaRPr>
          </a:p>
        </p:txBody>
      </p:sp>
      <p:sp>
        <p:nvSpPr>
          <p:cNvPr id="16" name="15 Llamada ovalada"/>
          <p:cNvSpPr/>
          <p:nvPr/>
        </p:nvSpPr>
        <p:spPr>
          <a:xfrm rot="288782">
            <a:off x="4267149" y="3648333"/>
            <a:ext cx="2231392" cy="1201341"/>
          </a:xfrm>
          <a:prstGeom prst="wedgeEllipseCallout">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a:solidFill>
                  <a:schemeClr val="tx1"/>
                </a:solidFill>
                <a:latin typeface="+mj-lt"/>
              </a:rPr>
              <a:t> </a:t>
            </a:r>
            <a:r>
              <a:rPr lang="es-MX" sz="1600" dirty="0" smtClean="0">
                <a:solidFill>
                  <a:schemeClr val="tx1"/>
                </a:solidFill>
                <a:latin typeface="+mj-lt"/>
              </a:rPr>
              <a:t> </a:t>
            </a:r>
            <a:r>
              <a:rPr lang="es-MX" b="1" dirty="0" smtClean="0">
                <a:solidFill>
                  <a:schemeClr val="accent1">
                    <a:lumMod val="50000"/>
                  </a:schemeClr>
                </a:solidFill>
                <a:latin typeface="+mj-lt"/>
              </a:rPr>
              <a:t>Perjurio</a:t>
            </a:r>
            <a:endParaRPr lang="es-MX" sz="1600" dirty="0">
              <a:solidFill>
                <a:schemeClr val="tx1"/>
              </a:solidFill>
              <a:latin typeface="+mj-lt"/>
            </a:endParaRPr>
          </a:p>
        </p:txBody>
      </p:sp>
      <p:sp>
        <p:nvSpPr>
          <p:cNvPr id="17" name="16 Llamada ovalada"/>
          <p:cNvSpPr/>
          <p:nvPr/>
        </p:nvSpPr>
        <p:spPr>
          <a:xfrm rot="485528">
            <a:off x="6352928" y="3839638"/>
            <a:ext cx="2500506" cy="2337639"/>
          </a:xfrm>
          <a:prstGeom prst="wedgeEllipseCallout">
            <a:avLst>
              <a:gd name="adj1" fmla="val -49485"/>
              <a:gd name="adj2" fmla="val -33935"/>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Prácticas desleales de otros candidatos</a:t>
            </a:r>
          </a:p>
        </p:txBody>
      </p:sp>
      <p:sp>
        <p:nvSpPr>
          <p:cNvPr id="18" name="17 Llamada ovalada"/>
          <p:cNvSpPr/>
          <p:nvPr/>
        </p:nvSpPr>
        <p:spPr>
          <a:xfrm>
            <a:off x="4139952" y="4653136"/>
            <a:ext cx="3096344" cy="1728192"/>
          </a:xfrm>
          <a:prstGeom prst="wedgeEllipseCallout">
            <a:avLst>
              <a:gd name="adj1" fmla="val 47687"/>
              <a:gd name="adj2" fmla="val 40543"/>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Imágenes comprometedoras</a:t>
            </a:r>
            <a:endParaRPr lang="es-MX" b="1" dirty="0">
              <a:solidFill>
                <a:schemeClr val="accent1">
                  <a:lumMod val="50000"/>
                </a:schemeClr>
              </a:solidFill>
              <a:latin typeface="+mj-lt"/>
            </a:endParaRPr>
          </a:p>
        </p:txBody>
      </p:sp>
      <p:sp>
        <p:nvSpPr>
          <p:cNvPr id="19" name="18 Llamada ovalada"/>
          <p:cNvSpPr/>
          <p:nvPr/>
        </p:nvSpPr>
        <p:spPr>
          <a:xfrm>
            <a:off x="1619671" y="5610880"/>
            <a:ext cx="3061347" cy="870246"/>
          </a:xfrm>
          <a:prstGeom prst="wedgeEllipseCallout">
            <a:avLst/>
          </a:prstGeom>
          <a:solidFill>
            <a:srgbClr val="0F8299">
              <a:alpha val="75000"/>
            </a:srgbClr>
          </a:solidFill>
          <a:ln w="38100">
            <a:solidFill>
              <a:srgbClr val="0F8299">
                <a:alpha val="8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accent1">
                    <a:lumMod val="50000"/>
                  </a:schemeClr>
                </a:solidFill>
                <a:latin typeface="+mj-lt"/>
              </a:rPr>
              <a:t>Videos que nos ridiculizan</a:t>
            </a:r>
            <a:endParaRPr lang="es-MX" sz="1600" dirty="0">
              <a:solidFill>
                <a:schemeClr val="tx1"/>
              </a:solidFill>
              <a:latin typeface="+mj-lt"/>
            </a:endParaRPr>
          </a:p>
        </p:txBody>
      </p:sp>
      <p:sp>
        <p:nvSpPr>
          <p:cNvPr id="4" name="3 Elipse"/>
          <p:cNvSpPr/>
          <p:nvPr/>
        </p:nvSpPr>
        <p:spPr>
          <a:xfrm>
            <a:off x="7834" y="2915977"/>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smtClean="0">
                <a:solidFill>
                  <a:schemeClr val="tx1"/>
                </a:solidFill>
              </a:rPr>
              <a:t>1</a:t>
            </a:r>
            <a:endParaRPr lang="es-MX" b="1" dirty="0">
              <a:solidFill>
                <a:schemeClr val="tx1"/>
              </a:solidFill>
            </a:endParaRPr>
          </a:p>
        </p:txBody>
      </p:sp>
      <p:sp>
        <p:nvSpPr>
          <p:cNvPr id="21" name="20 Elipse"/>
          <p:cNvSpPr/>
          <p:nvPr/>
        </p:nvSpPr>
        <p:spPr>
          <a:xfrm>
            <a:off x="783463" y="2012909"/>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a:solidFill>
                  <a:schemeClr val="tx1"/>
                </a:solidFill>
              </a:rPr>
              <a:t>2</a:t>
            </a:r>
            <a:endParaRPr lang="es-MX" b="1" dirty="0">
              <a:solidFill>
                <a:schemeClr val="tx1"/>
              </a:solidFill>
            </a:endParaRPr>
          </a:p>
        </p:txBody>
      </p:sp>
      <p:sp>
        <p:nvSpPr>
          <p:cNvPr id="22" name="21 Elipse"/>
          <p:cNvSpPr/>
          <p:nvPr/>
        </p:nvSpPr>
        <p:spPr>
          <a:xfrm>
            <a:off x="2883109" y="1186962"/>
            <a:ext cx="389063"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a:solidFill>
                  <a:schemeClr val="tx1"/>
                </a:solidFill>
              </a:rPr>
              <a:t>3</a:t>
            </a:r>
            <a:endParaRPr lang="es-MX" b="1" dirty="0">
              <a:solidFill>
                <a:schemeClr val="tx1"/>
              </a:solidFill>
            </a:endParaRPr>
          </a:p>
        </p:txBody>
      </p:sp>
      <p:sp>
        <p:nvSpPr>
          <p:cNvPr id="23" name="22 Elipse"/>
          <p:cNvSpPr/>
          <p:nvPr/>
        </p:nvSpPr>
        <p:spPr>
          <a:xfrm>
            <a:off x="5581293" y="769823"/>
            <a:ext cx="332152" cy="310049"/>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a:solidFill>
                  <a:schemeClr val="tx1"/>
                </a:solidFill>
              </a:rPr>
              <a:t>4</a:t>
            </a:r>
            <a:endParaRPr lang="es-MX" b="1" dirty="0">
              <a:solidFill>
                <a:schemeClr val="tx1"/>
              </a:solidFill>
            </a:endParaRPr>
          </a:p>
        </p:txBody>
      </p:sp>
      <p:sp>
        <p:nvSpPr>
          <p:cNvPr id="24" name="23 Elipse"/>
          <p:cNvSpPr/>
          <p:nvPr/>
        </p:nvSpPr>
        <p:spPr>
          <a:xfrm>
            <a:off x="8165975" y="1433926"/>
            <a:ext cx="332152" cy="310049"/>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smtClean="0">
                <a:solidFill>
                  <a:schemeClr val="tx1"/>
                </a:solidFill>
              </a:rPr>
              <a:t>5</a:t>
            </a:r>
            <a:endParaRPr lang="es-MX" b="1" dirty="0">
              <a:solidFill>
                <a:schemeClr val="tx1"/>
              </a:solidFill>
            </a:endParaRPr>
          </a:p>
        </p:txBody>
      </p:sp>
      <p:sp>
        <p:nvSpPr>
          <p:cNvPr id="25" name="24 Elipse"/>
          <p:cNvSpPr/>
          <p:nvPr/>
        </p:nvSpPr>
        <p:spPr>
          <a:xfrm>
            <a:off x="6634478" y="3294293"/>
            <a:ext cx="332152" cy="310049"/>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smtClean="0">
                <a:solidFill>
                  <a:schemeClr val="tx1"/>
                </a:solidFill>
              </a:rPr>
              <a:t>6</a:t>
            </a:r>
            <a:endParaRPr lang="es-MX" b="1" dirty="0">
              <a:solidFill>
                <a:schemeClr val="tx1"/>
              </a:solidFill>
            </a:endParaRPr>
          </a:p>
        </p:txBody>
      </p:sp>
      <p:sp>
        <p:nvSpPr>
          <p:cNvPr id="26" name="25 Elipse"/>
          <p:cNvSpPr/>
          <p:nvPr/>
        </p:nvSpPr>
        <p:spPr>
          <a:xfrm>
            <a:off x="4656884" y="2234758"/>
            <a:ext cx="332152" cy="310049"/>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smtClean="0">
                <a:solidFill>
                  <a:schemeClr val="tx1"/>
                </a:solidFill>
              </a:rPr>
              <a:t>7</a:t>
            </a:r>
            <a:endParaRPr lang="es-MX" b="1" dirty="0">
              <a:solidFill>
                <a:schemeClr val="tx1"/>
              </a:solidFill>
            </a:endParaRPr>
          </a:p>
        </p:txBody>
      </p:sp>
      <p:sp>
        <p:nvSpPr>
          <p:cNvPr id="27" name="26 Elipse"/>
          <p:cNvSpPr/>
          <p:nvPr/>
        </p:nvSpPr>
        <p:spPr>
          <a:xfrm>
            <a:off x="2087572" y="2984244"/>
            <a:ext cx="332152" cy="310049"/>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smtClean="0">
                <a:solidFill>
                  <a:schemeClr val="tx1"/>
                </a:solidFill>
              </a:rPr>
              <a:t>8</a:t>
            </a:r>
            <a:endParaRPr lang="es-MX" b="1" dirty="0">
              <a:solidFill>
                <a:schemeClr val="tx1"/>
              </a:solidFill>
            </a:endParaRPr>
          </a:p>
        </p:txBody>
      </p:sp>
      <p:sp>
        <p:nvSpPr>
          <p:cNvPr id="28" name="27 Elipse"/>
          <p:cNvSpPr/>
          <p:nvPr/>
        </p:nvSpPr>
        <p:spPr>
          <a:xfrm>
            <a:off x="604036" y="3642602"/>
            <a:ext cx="332152" cy="310049"/>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smtClean="0">
                <a:solidFill>
                  <a:schemeClr val="tx1"/>
                </a:solidFill>
              </a:rPr>
              <a:t>9</a:t>
            </a:r>
            <a:endParaRPr lang="es-MX" b="1" dirty="0">
              <a:solidFill>
                <a:schemeClr val="tx1"/>
              </a:solidFill>
            </a:endParaRPr>
          </a:p>
        </p:txBody>
      </p:sp>
      <p:sp>
        <p:nvSpPr>
          <p:cNvPr id="29" name="28 Elipse"/>
          <p:cNvSpPr/>
          <p:nvPr/>
        </p:nvSpPr>
        <p:spPr>
          <a:xfrm>
            <a:off x="193228" y="4679182"/>
            <a:ext cx="438396" cy="353583"/>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b="1" dirty="0" smtClean="0">
                <a:solidFill>
                  <a:schemeClr val="tx1"/>
                </a:solidFill>
              </a:rPr>
              <a:t>10</a:t>
            </a:r>
            <a:endParaRPr lang="es-MX" sz="1000" b="1" dirty="0">
              <a:solidFill>
                <a:schemeClr val="tx1"/>
              </a:solidFill>
            </a:endParaRPr>
          </a:p>
        </p:txBody>
      </p:sp>
      <p:sp>
        <p:nvSpPr>
          <p:cNvPr id="30" name="29 Elipse"/>
          <p:cNvSpPr/>
          <p:nvPr/>
        </p:nvSpPr>
        <p:spPr>
          <a:xfrm>
            <a:off x="2087572" y="4204016"/>
            <a:ext cx="438396" cy="353583"/>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b="1" dirty="0" smtClean="0">
                <a:solidFill>
                  <a:schemeClr val="tx1"/>
                </a:solidFill>
              </a:rPr>
              <a:t>11</a:t>
            </a:r>
            <a:endParaRPr lang="es-MX" sz="1000" b="1" dirty="0">
              <a:solidFill>
                <a:schemeClr val="tx1"/>
              </a:solidFill>
            </a:endParaRPr>
          </a:p>
        </p:txBody>
      </p:sp>
      <p:sp>
        <p:nvSpPr>
          <p:cNvPr id="31" name="30 Elipse"/>
          <p:cNvSpPr/>
          <p:nvPr/>
        </p:nvSpPr>
        <p:spPr>
          <a:xfrm>
            <a:off x="4384564" y="3804573"/>
            <a:ext cx="438396" cy="353583"/>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b="1" dirty="0" smtClean="0">
                <a:solidFill>
                  <a:schemeClr val="tx1"/>
                </a:solidFill>
              </a:rPr>
              <a:t>12</a:t>
            </a:r>
            <a:endParaRPr lang="es-MX" sz="1000" b="1" dirty="0">
              <a:solidFill>
                <a:schemeClr val="tx1"/>
              </a:solidFill>
            </a:endParaRPr>
          </a:p>
        </p:txBody>
      </p:sp>
      <p:sp>
        <p:nvSpPr>
          <p:cNvPr id="32" name="31 Elipse"/>
          <p:cNvSpPr/>
          <p:nvPr/>
        </p:nvSpPr>
        <p:spPr>
          <a:xfrm>
            <a:off x="6528234" y="3906552"/>
            <a:ext cx="438396" cy="353583"/>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b="1" dirty="0" smtClean="0">
                <a:solidFill>
                  <a:schemeClr val="tx1"/>
                </a:solidFill>
              </a:rPr>
              <a:t>13</a:t>
            </a:r>
            <a:endParaRPr lang="es-MX" sz="1000" b="1" dirty="0">
              <a:solidFill>
                <a:schemeClr val="tx1"/>
              </a:solidFill>
            </a:endParaRPr>
          </a:p>
        </p:txBody>
      </p:sp>
      <p:sp>
        <p:nvSpPr>
          <p:cNvPr id="33" name="32 Elipse"/>
          <p:cNvSpPr/>
          <p:nvPr/>
        </p:nvSpPr>
        <p:spPr>
          <a:xfrm>
            <a:off x="4437686" y="5250576"/>
            <a:ext cx="438396" cy="353583"/>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b="1" dirty="0" smtClean="0">
                <a:solidFill>
                  <a:schemeClr val="tx1"/>
                </a:solidFill>
              </a:rPr>
              <a:t>14</a:t>
            </a:r>
            <a:endParaRPr lang="es-MX" sz="1000" b="1" dirty="0">
              <a:solidFill>
                <a:schemeClr val="tx1"/>
              </a:solidFill>
            </a:endParaRPr>
          </a:p>
        </p:txBody>
      </p:sp>
      <p:sp>
        <p:nvSpPr>
          <p:cNvPr id="34" name="33 Elipse"/>
          <p:cNvSpPr/>
          <p:nvPr/>
        </p:nvSpPr>
        <p:spPr>
          <a:xfrm>
            <a:off x="1693138" y="5717756"/>
            <a:ext cx="438396" cy="353583"/>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800" b="1" dirty="0" smtClean="0">
                <a:solidFill>
                  <a:schemeClr val="tx1"/>
                </a:solidFill>
              </a:rPr>
              <a:t>15</a:t>
            </a:r>
            <a:endParaRPr lang="es-MX" sz="1000" b="1" dirty="0">
              <a:solidFill>
                <a:schemeClr val="tx1"/>
              </a:solidFill>
            </a:endParaRPr>
          </a:p>
        </p:txBody>
      </p:sp>
    </p:spTree>
    <p:extLst>
      <p:ext uri="{BB962C8B-B14F-4D97-AF65-F5344CB8AC3E}">
        <p14:creationId xmlns:p14="http://schemas.microsoft.com/office/powerpoint/2010/main" val="86958522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smtClean="0">
                <a:latin typeface="Berlin Sans FB" pitchFamily="34" charset="0"/>
              </a:rPr>
              <a:t>Viralheat</a:t>
            </a:r>
            <a:endParaRPr lang="es-MX" dirty="0">
              <a:latin typeface="Berlin Sans FB" pitchFamily="34" charset="0"/>
            </a:endParaRPr>
          </a:p>
        </p:txBody>
      </p:sp>
      <p:sp>
        <p:nvSpPr>
          <p:cNvPr id="4" name="3 Subtítulo"/>
          <p:cNvSpPr>
            <a:spLocks noGrp="1"/>
          </p:cNvSpPr>
          <p:nvPr>
            <p:ph type="subTitle" idx="1"/>
          </p:nvPr>
        </p:nvSpPr>
        <p:spPr/>
        <p:txBody>
          <a:bodyPr/>
          <a:lstStyle/>
          <a:p>
            <a:r>
              <a:rPr lang="es-MX" dirty="0" smtClean="0">
                <a:solidFill>
                  <a:schemeClr val="tx1"/>
                </a:solidFill>
                <a:latin typeface="Berlin Sans FB" pitchFamily="34" charset="0"/>
              </a:rPr>
              <a:t>…para</a:t>
            </a:r>
            <a:r>
              <a:rPr lang="es-MX" dirty="0" smtClean="0">
                <a:latin typeface="Berlin Sans FB" pitchFamily="34" charset="0"/>
              </a:rPr>
              <a:t> enfrentar riesgos y situaciones críticas en Internet 2.0</a:t>
            </a:r>
            <a:endParaRPr lang="es-MX" sz="2800" dirty="0">
              <a:solidFill>
                <a:srgbClr val="C00000"/>
              </a:solidFill>
              <a:latin typeface="Lucida Sans Typewriter" pitchFamily="49" charset="0"/>
            </a:endParaRPr>
          </a:p>
        </p:txBody>
      </p:sp>
    </p:spTree>
    <p:extLst>
      <p:ext uri="{BB962C8B-B14F-4D97-AF65-F5344CB8AC3E}">
        <p14:creationId xmlns:p14="http://schemas.microsoft.com/office/powerpoint/2010/main" val="189003904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1187624" y="332656"/>
            <a:ext cx="6965245" cy="1202485"/>
          </a:xfrm>
          <a:solidFill>
            <a:schemeClr val="bg1"/>
          </a:solidFill>
          <a:effectLst>
            <a:softEdge rad="127000"/>
          </a:effectLst>
        </p:spPr>
        <p:txBody>
          <a:bodyPr>
            <a:noAutofit/>
          </a:bodyPr>
          <a:lstStyle/>
          <a:p>
            <a:r>
              <a:rPr lang="es-MX" sz="5400" dirty="0" smtClean="0">
                <a:solidFill>
                  <a:srgbClr val="C00000"/>
                </a:solidFill>
                <a:latin typeface="Forte" pitchFamily="66" charset="0"/>
              </a:rPr>
              <a:t>P</a:t>
            </a:r>
            <a:r>
              <a:rPr lang="es-MX" sz="3600" dirty="0" smtClean="0">
                <a:latin typeface="Berlin Sans FB" pitchFamily="34" charset="0"/>
              </a:rPr>
              <a:t>repar</a:t>
            </a:r>
            <a:r>
              <a:rPr lang="es-MX" sz="5400" dirty="0" smtClean="0">
                <a:solidFill>
                  <a:srgbClr val="C00000"/>
                </a:solidFill>
                <a:latin typeface="Forte" pitchFamily="66" charset="0"/>
              </a:rPr>
              <a:t>á</a:t>
            </a:r>
            <a:r>
              <a:rPr lang="es-MX" sz="3600" dirty="0" smtClean="0">
                <a:latin typeface="Berlin Sans FB" pitchFamily="34" charset="0"/>
              </a:rPr>
              <a:t>ndonos:</a:t>
            </a:r>
            <a:r>
              <a:rPr lang="es-MX" sz="4800" dirty="0" smtClean="0">
                <a:latin typeface="Berlin Sans FB" pitchFamily="34" charset="0"/>
              </a:rPr>
              <a:t/>
            </a:r>
            <a:br>
              <a:rPr lang="es-MX" sz="4800" dirty="0" smtClean="0">
                <a:latin typeface="Berlin Sans FB" pitchFamily="34" charset="0"/>
              </a:rPr>
            </a:br>
            <a:r>
              <a:rPr lang="es-MX" sz="2000" dirty="0" smtClean="0">
                <a:latin typeface="Berlin Sans FB" pitchFamily="34" charset="0"/>
              </a:rPr>
              <a:t>Determinar la </a:t>
            </a:r>
            <a:r>
              <a:rPr lang="es-MX" sz="2400" b="1" dirty="0" smtClean="0">
                <a:solidFill>
                  <a:srgbClr val="00B050"/>
                </a:solidFill>
                <a:latin typeface="Berlin Sans FB" pitchFamily="34" charset="0"/>
              </a:rPr>
              <a:t>gravedad</a:t>
            </a:r>
            <a:r>
              <a:rPr lang="es-MX" sz="2000" dirty="0" smtClean="0">
                <a:latin typeface="Berlin Sans FB" pitchFamily="34" charset="0"/>
              </a:rPr>
              <a:t> de una evento </a:t>
            </a:r>
            <a:endParaRPr lang="es-MX" sz="4800" dirty="0" smtClean="0">
              <a:latin typeface="Berlin Sans FB" pitchFamily="34" charset="0"/>
            </a:endParaRPr>
          </a:p>
        </p:txBody>
      </p:sp>
      <p:graphicFrame>
        <p:nvGraphicFramePr>
          <p:cNvPr id="5" name="4 Diagrama"/>
          <p:cNvGraphicFramePr/>
          <p:nvPr/>
        </p:nvGraphicFramePr>
        <p:xfrm>
          <a:off x="2699792" y="2060848"/>
          <a:ext cx="6192688"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7 Conector recto de flecha"/>
          <p:cNvCxnSpPr/>
          <p:nvPr/>
        </p:nvCxnSpPr>
        <p:spPr>
          <a:xfrm rot="5400000">
            <a:off x="4067944" y="4149080"/>
            <a:ext cx="3456384"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5" name="14 Conector recto de flecha"/>
          <p:cNvCxnSpPr/>
          <p:nvPr/>
        </p:nvCxnSpPr>
        <p:spPr>
          <a:xfrm rot="10800000">
            <a:off x="3347864" y="4149080"/>
            <a:ext cx="5328592"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21" name="20 Conector recto de flecha"/>
          <p:cNvCxnSpPr/>
          <p:nvPr/>
        </p:nvCxnSpPr>
        <p:spPr>
          <a:xfrm>
            <a:off x="3275856" y="5877272"/>
            <a:ext cx="5472608" cy="2880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22 Conector recto de flecha"/>
          <p:cNvCxnSpPr/>
          <p:nvPr/>
        </p:nvCxnSpPr>
        <p:spPr>
          <a:xfrm rot="5400000" flipH="1" flipV="1">
            <a:off x="1511660" y="4113076"/>
            <a:ext cx="352839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1" name="30 Rectángulo"/>
          <p:cNvSpPr/>
          <p:nvPr/>
        </p:nvSpPr>
        <p:spPr>
          <a:xfrm>
            <a:off x="179512" y="3068960"/>
            <a:ext cx="2448272" cy="2808312"/>
          </a:xfrm>
          <a:prstGeom prst="rect">
            <a:avLst/>
          </a:prstGeom>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rtlCol="0" anchor="ctr"/>
          <a:lstStyle/>
          <a:p>
            <a:pPr algn="ctr"/>
            <a:r>
              <a:rPr lang="es-MX" sz="1600" b="1" dirty="0" smtClean="0">
                <a:solidFill>
                  <a:srgbClr val="009A46"/>
                </a:solidFill>
              </a:rPr>
              <a:t>Ejemplos</a:t>
            </a:r>
            <a:endParaRPr lang="es-MX" sz="1400" dirty="0" smtClean="0">
              <a:solidFill>
                <a:schemeClr val="tx1"/>
              </a:solidFill>
            </a:endParaRPr>
          </a:p>
          <a:p>
            <a:pPr algn="ctr"/>
            <a:r>
              <a:rPr lang="es-MX" sz="1400" dirty="0" smtClean="0">
                <a:solidFill>
                  <a:schemeClr val="tx1"/>
                </a:solidFill>
              </a:rPr>
              <a:t>Problemas con ciudadanos desencantados</a:t>
            </a:r>
          </a:p>
          <a:p>
            <a:pPr algn="ctr"/>
            <a:endParaRPr lang="es-MX" sz="1400" dirty="0">
              <a:solidFill>
                <a:schemeClr val="tx1"/>
              </a:solidFill>
            </a:endParaRPr>
          </a:p>
          <a:p>
            <a:pPr algn="ctr"/>
            <a:r>
              <a:rPr lang="es-MX" sz="1400" dirty="0" smtClean="0">
                <a:solidFill>
                  <a:schemeClr val="tx1"/>
                </a:solidFill>
              </a:rPr>
              <a:t>“Eln el último momento el candidato no asistió al acto al cual habíamos sido convocados”</a:t>
            </a:r>
          </a:p>
        </p:txBody>
      </p:sp>
      <p:cxnSp>
        <p:nvCxnSpPr>
          <p:cNvPr id="33" name="32 Conector recto de flecha"/>
          <p:cNvCxnSpPr/>
          <p:nvPr/>
        </p:nvCxnSpPr>
        <p:spPr>
          <a:xfrm>
            <a:off x="2627784" y="4797152"/>
            <a:ext cx="1296144"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2" name="41 CuadroTexto"/>
          <p:cNvSpPr txBox="1"/>
          <p:nvPr/>
        </p:nvSpPr>
        <p:spPr>
          <a:xfrm rot="5400000">
            <a:off x="1269504" y="4067200"/>
            <a:ext cx="3600401" cy="307777"/>
          </a:xfrm>
          <a:prstGeom prst="rect">
            <a:avLst/>
          </a:prstGeom>
          <a:noFill/>
        </p:spPr>
        <p:txBody>
          <a:bodyPr wrap="square" rtlCol="0">
            <a:spAutoFit/>
          </a:bodyPr>
          <a:lstStyle/>
          <a:p>
            <a:r>
              <a:rPr lang="es-MX" sz="1400" b="1" dirty="0" smtClean="0"/>
              <a:t>Impacto potencial del contenido del negocio</a:t>
            </a:r>
            <a:endParaRPr lang="es-MX" sz="1400" b="1" dirty="0"/>
          </a:p>
        </p:txBody>
      </p:sp>
      <p:sp>
        <p:nvSpPr>
          <p:cNvPr id="43" name="42 CuadroTexto"/>
          <p:cNvSpPr txBox="1"/>
          <p:nvPr/>
        </p:nvSpPr>
        <p:spPr>
          <a:xfrm rot="225953">
            <a:off x="3208358" y="6047201"/>
            <a:ext cx="5184576" cy="307777"/>
          </a:xfrm>
          <a:prstGeom prst="rect">
            <a:avLst/>
          </a:prstGeom>
          <a:noFill/>
        </p:spPr>
        <p:txBody>
          <a:bodyPr wrap="square" rtlCol="0">
            <a:spAutoFit/>
          </a:bodyPr>
          <a:lstStyle/>
          <a:p>
            <a:r>
              <a:rPr lang="es-MX" sz="1400" b="1" dirty="0" smtClean="0"/>
              <a:t>Credibilidad y volumen de la audiencia</a:t>
            </a:r>
            <a:endParaRPr lang="es-MX" sz="14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sucesos.png"/>
          <p:cNvPicPr>
            <a:picLocks noChangeAspect="1"/>
          </p:cNvPicPr>
          <p:nvPr/>
        </p:nvPicPr>
        <p:blipFill>
          <a:blip r:embed="rId2" cstate="print"/>
          <a:stretch>
            <a:fillRect/>
          </a:stretch>
        </p:blipFill>
        <p:spPr>
          <a:xfrm>
            <a:off x="2938785" y="1988840"/>
            <a:ext cx="6205215" cy="4187606"/>
          </a:xfrm>
          <a:prstGeom prst="rect">
            <a:avLst/>
          </a:prstGeom>
        </p:spPr>
      </p:pic>
      <p:cxnSp>
        <p:nvCxnSpPr>
          <p:cNvPr id="4" name="3 Conector recto de flecha"/>
          <p:cNvCxnSpPr/>
          <p:nvPr/>
        </p:nvCxnSpPr>
        <p:spPr>
          <a:xfrm rot="10800000">
            <a:off x="3563888" y="4077072"/>
            <a:ext cx="5328592"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 name="4 Conector recto de flecha"/>
          <p:cNvCxnSpPr/>
          <p:nvPr/>
        </p:nvCxnSpPr>
        <p:spPr>
          <a:xfrm rot="5400000">
            <a:off x="4356770" y="4076278"/>
            <a:ext cx="3456384"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6" name="5 Conector recto de flecha"/>
          <p:cNvCxnSpPr/>
          <p:nvPr/>
        </p:nvCxnSpPr>
        <p:spPr>
          <a:xfrm rot="5400000" flipH="1" flipV="1">
            <a:off x="1728478" y="4040274"/>
            <a:ext cx="352839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6 CuadroTexto"/>
          <p:cNvSpPr txBox="1"/>
          <p:nvPr/>
        </p:nvSpPr>
        <p:spPr>
          <a:xfrm rot="225953">
            <a:off x="3568398" y="5975193"/>
            <a:ext cx="5184576" cy="307777"/>
          </a:xfrm>
          <a:prstGeom prst="rect">
            <a:avLst/>
          </a:prstGeom>
          <a:noFill/>
        </p:spPr>
        <p:txBody>
          <a:bodyPr wrap="square" rtlCol="0">
            <a:spAutoFit/>
          </a:bodyPr>
          <a:lstStyle/>
          <a:p>
            <a:r>
              <a:rPr lang="es-MX" sz="1400" b="1" dirty="0" smtClean="0"/>
              <a:t>Credibilidad y volumen de la audiencia</a:t>
            </a:r>
            <a:endParaRPr lang="es-MX" sz="1400" b="1" dirty="0"/>
          </a:p>
        </p:txBody>
      </p:sp>
      <p:sp>
        <p:nvSpPr>
          <p:cNvPr id="10" name="9 CuadroTexto"/>
          <p:cNvSpPr txBox="1"/>
          <p:nvPr/>
        </p:nvSpPr>
        <p:spPr>
          <a:xfrm rot="5400000">
            <a:off x="1557536" y="3995192"/>
            <a:ext cx="3600401" cy="307777"/>
          </a:xfrm>
          <a:prstGeom prst="rect">
            <a:avLst/>
          </a:prstGeom>
          <a:noFill/>
        </p:spPr>
        <p:txBody>
          <a:bodyPr wrap="square" rtlCol="0">
            <a:spAutoFit/>
          </a:bodyPr>
          <a:lstStyle/>
          <a:p>
            <a:r>
              <a:rPr lang="es-MX" sz="1400" b="1" dirty="0" smtClean="0"/>
              <a:t>Impacto potencial del contenido del negocio</a:t>
            </a:r>
            <a:endParaRPr lang="es-MX" sz="1400" b="1" dirty="0"/>
          </a:p>
        </p:txBody>
      </p:sp>
      <p:cxnSp>
        <p:nvCxnSpPr>
          <p:cNvPr id="11" name="10 Conector recto de flecha"/>
          <p:cNvCxnSpPr/>
          <p:nvPr/>
        </p:nvCxnSpPr>
        <p:spPr>
          <a:xfrm>
            <a:off x="3491880" y="5805264"/>
            <a:ext cx="5472608" cy="2880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11 Rectángulo"/>
          <p:cNvSpPr/>
          <p:nvPr/>
        </p:nvSpPr>
        <p:spPr>
          <a:xfrm>
            <a:off x="179512" y="2420888"/>
            <a:ext cx="2448272" cy="3744416"/>
          </a:xfrm>
          <a:prstGeom prst="rect">
            <a:avLst/>
          </a:prstGeom>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rtlCol="0" anchor="ctr"/>
          <a:lstStyle/>
          <a:p>
            <a:pPr algn="ctr"/>
            <a:endParaRPr lang="es-MX" sz="1400" b="1" dirty="0" smtClean="0">
              <a:solidFill>
                <a:schemeClr val="tx1"/>
              </a:solidFill>
            </a:endParaRPr>
          </a:p>
          <a:p>
            <a:pPr algn="ctr"/>
            <a:endParaRPr lang="es-MX" sz="1400" b="1" dirty="0" smtClean="0">
              <a:solidFill>
                <a:schemeClr val="tx1"/>
              </a:solidFill>
            </a:endParaRPr>
          </a:p>
          <a:p>
            <a:pPr algn="ctr"/>
            <a:r>
              <a:rPr lang="es-MX" sz="1600" b="1" dirty="0" smtClean="0">
                <a:solidFill>
                  <a:srgbClr val="009A46"/>
                </a:solidFill>
              </a:rPr>
              <a:t>Ejemplos</a:t>
            </a:r>
            <a:endParaRPr lang="es-MX" sz="1400" b="1" dirty="0" smtClean="0">
              <a:solidFill>
                <a:schemeClr val="tx1"/>
              </a:solidFill>
            </a:endParaRPr>
          </a:p>
          <a:p>
            <a:pPr algn="ctr"/>
            <a:endParaRPr lang="es-MX" sz="1400" dirty="0" smtClean="0">
              <a:solidFill>
                <a:schemeClr val="tx1"/>
              </a:solidFill>
            </a:endParaRPr>
          </a:p>
          <a:p>
            <a:pPr algn="ctr"/>
            <a:endParaRPr lang="es-MX" sz="1400" dirty="0" smtClean="0">
              <a:solidFill>
                <a:schemeClr val="tx1"/>
              </a:solidFill>
            </a:endParaRPr>
          </a:p>
          <a:p>
            <a:pPr algn="ctr"/>
            <a:r>
              <a:rPr lang="es-MX" sz="1400" dirty="0" smtClean="0">
                <a:solidFill>
                  <a:schemeClr val="tx1"/>
                </a:solidFill>
              </a:rPr>
              <a:t>En un influyente blogg se expresan duras críticas a nosotros.</a:t>
            </a:r>
          </a:p>
          <a:p>
            <a:pPr algn="ctr"/>
            <a:endParaRPr lang="es-MX" sz="1400" dirty="0" smtClean="0">
              <a:solidFill>
                <a:schemeClr val="tx1"/>
              </a:solidFill>
            </a:endParaRPr>
          </a:p>
          <a:p>
            <a:pPr algn="ctr"/>
            <a:endParaRPr lang="es-MX" sz="1400" dirty="0" smtClean="0">
              <a:solidFill>
                <a:schemeClr val="tx1"/>
              </a:solidFill>
            </a:endParaRPr>
          </a:p>
          <a:p>
            <a:pPr algn="ctr"/>
            <a:endParaRPr lang="es-MX" sz="1400" dirty="0">
              <a:solidFill>
                <a:schemeClr val="tx1"/>
              </a:solidFill>
            </a:endParaRPr>
          </a:p>
        </p:txBody>
      </p:sp>
      <p:cxnSp>
        <p:nvCxnSpPr>
          <p:cNvPr id="14" name="13 Conector recto de flecha"/>
          <p:cNvCxnSpPr/>
          <p:nvPr/>
        </p:nvCxnSpPr>
        <p:spPr>
          <a:xfrm flipV="1">
            <a:off x="2627784" y="2852936"/>
            <a:ext cx="1296144" cy="9361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14 Conector recto de flecha"/>
          <p:cNvCxnSpPr/>
          <p:nvPr/>
        </p:nvCxnSpPr>
        <p:spPr>
          <a:xfrm>
            <a:off x="2555776" y="3789040"/>
            <a:ext cx="4248472" cy="9361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1 Título"/>
          <p:cNvSpPr>
            <a:spLocks noGrp="1"/>
          </p:cNvSpPr>
          <p:nvPr>
            <p:ph type="title"/>
          </p:nvPr>
        </p:nvSpPr>
        <p:spPr>
          <a:xfrm>
            <a:off x="1115616" y="548680"/>
            <a:ext cx="6965245" cy="1202485"/>
          </a:xfrm>
          <a:solidFill>
            <a:schemeClr val="bg1"/>
          </a:solidFill>
          <a:effectLst>
            <a:softEdge rad="127000"/>
          </a:effectLst>
        </p:spPr>
        <p:txBody>
          <a:bodyPr>
            <a:noAutofit/>
          </a:bodyPr>
          <a:lstStyle/>
          <a:p>
            <a:r>
              <a:rPr lang="es-MX" sz="5400" dirty="0" smtClean="0">
                <a:solidFill>
                  <a:srgbClr val="C00000"/>
                </a:solidFill>
                <a:latin typeface="Forte" pitchFamily="66" charset="0"/>
              </a:rPr>
              <a:t>P</a:t>
            </a:r>
            <a:r>
              <a:rPr lang="es-MX" sz="3600" dirty="0" smtClean="0">
                <a:latin typeface="Berlin Sans FB" pitchFamily="34" charset="0"/>
              </a:rPr>
              <a:t>repar</a:t>
            </a:r>
            <a:r>
              <a:rPr lang="es-MX" sz="5400" dirty="0" smtClean="0">
                <a:solidFill>
                  <a:srgbClr val="C00000"/>
                </a:solidFill>
                <a:latin typeface="Forte" pitchFamily="66" charset="0"/>
              </a:rPr>
              <a:t>á</a:t>
            </a:r>
            <a:r>
              <a:rPr lang="es-MX" sz="3600" dirty="0" smtClean="0">
                <a:latin typeface="Berlin Sans FB" pitchFamily="34" charset="0"/>
              </a:rPr>
              <a:t>ndonos:</a:t>
            </a:r>
            <a:r>
              <a:rPr lang="es-MX" sz="4800" dirty="0" smtClean="0">
                <a:latin typeface="Berlin Sans FB" pitchFamily="34" charset="0"/>
              </a:rPr>
              <a:t/>
            </a:r>
            <a:br>
              <a:rPr lang="es-MX" sz="4800" dirty="0" smtClean="0">
                <a:latin typeface="Berlin Sans FB" pitchFamily="34" charset="0"/>
              </a:rPr>
            </a:br>
            <a:r>
              <a:rPr lang="es-MX" sz="2000" dirty="0" smtClean="0">
                <a:latin typeface="Berlin Sans FB" pitchFamily="34" charset="0"/>
              </a:rPr>
              <a:t>Determinar la </a:t>
            </a:r>
            <a:r>
              <a:rPr lang="es-MX" sz="2400" b="1" dirty="0" smtClean="0">
                <a:solidFill>
                  <a:srgbClr val="00B050"/>
                </a:solidFill>
                <a:latin typeface="Berlin Sans FB" pitchFamily="34" charset="0"/>
              </a:rPr>
              <a:t>gravedad</a:t>
            </a:r>
            <a:r>
              <a:rPr lang="es-MX" sz="2000" dirty="0" smtClean="0">
                <a:latin typeface="Berlin Sans FB" pitchFamily="34" charset="0"/>
              </a:rPr>
              <a:t> de un evento</a:t>
            </a:r>
            <a:endParaRPr lang="es-MX" sz="4800" dirty="0" smtClean="0">
              <a:latin typeface="Berlin Sans FB"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de flecha"/>
          <p:cNvCxnSpPr/>
          <p:nvPr/>
        </p:nvCxnSpPr>
        <p:spPr>
          <a:xfrm rot="10800000">
            <a:off x="3563888" y="4077072"/>
            <a:ext cx="5328592"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5" name="4 Conector recto de flecha"/>
          <p:cNvCxnSpPr/>
          <p:nvPr/>
        </p:nvCxnSpPr>
        <p:spPr>
          <a:xfrm rot="5400000">
            <a:off x="4356770" y="4076278"/>
            <a:ext cx="3456384"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6" name="5 Conector recto de flecha"/>
          <p:cNvCxnSpPr/>
          <p:nvPr/>
        </p:nvCxnSpPr>
        <p:spPr>
          <a:xfrm rot="5400000" flipH="1" flipV="1">
            <a:off x="1728478" y="4040274"/>
            <a:ext cx="352839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6 CuadroTexto"/>
          <p:cNvSpPr txBox="1"/>
          <p:nvPr/>
        </p:nvSpPr>
        <p:spPr>
          <a:xfrm rot="225953">
            <a:off x="3568398" y="5975193"/>
            <a:ext cx="5184576" cy="307777"/>
          </a:xfrm>
          <a:prstGeom prst="rect">
            <a:avLst/>
          </a:prstGeom>
          <a:noFill/>
        </p:spPr>
        <p:txBody>
          <a:bodyPr wrap="square" rtlCol="0">
            <a:spAutoFit/>
          </a:bodyPr>
          <a:lstStyle/>
          <a:p>
            <a:r>
              <a:rPr lang="es-MX" sz="1400" b="1" dirty="0" smtClean="0"/>
              <a:t>Credibilidad y volumen de la audiencia</a:t>
            </a:r>
            <a:endParaRPr lang="es-MX" sz="1400" b="1" dirty="0"/>
          </a:p>
        </p:txBody>
      </p:sp>
      <p:sp>
        <p:nvSpPr>
          <p:cNvPr id="10" name="9 CuadroTexto"/>
          <p:cNvSpPr txBox="1"/>
          <p:nvPr/>
        </p:nvSpPr>
        <p:spPr>
          <a:xfrm rot="5400000">
            <a:off x="1557536" y="3995192"/>
            <a:ext cx="3600401" cy="307777"/>
          </a:xfrm>
          <a:prstGeom prst="rect">
            <a:avLst/>
          </a:prstGeom>
          <a:noFill/>
        </p:spPr>
        <p:txBody>
          <a:bodyPr wrap="square" rtlCol="0">
            <a:spAutoFit/>
          </a:bodyPr>
          <a:lstStyle/>
          <a:p>
            <a:r>
              <a:rPr lang="es-MX" sz="1400" b="1" dirty="0" smtClean="0"/>
              <a:t>Impacto potencial del contenido del negocio</a:t>
            </a:r>
            <a:endParaRPr lang="es-MX" sz="1400" b="1" dirty="0"/>
          </a:p>
        </p:txBody>
      </p:sp>
      <p:cxnSp>
        <p:nvCxnSpPr>
          <p:cNvPr id="11" name="10 Conector recto de flecha"/>
          <p:cNvCxnSpPr/>
          <p:nvPr/>
        </p:nvCxnSpPr>
        <p:spPr>
          <a:xfrm>
            <a:off x="3491880" y="5805264"/>
            <a:ext cx="5472608" cy="2880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1 Título"/>
          <p:cNvSpPr>
            <a:spLocks noGrp="1"/>
          </p:cNvSpPr>
          <p:nvPr>
            <p:ph type="title"/>
          </p:nvPr>
        </p:nvSpPr>
        <p:spPr>
          <a:xfrm>
            <a:off x="1115616" y="548680"/>
            <a:ext cx="6965245" cy="1202485"/>
          </a:xfrm>
          <a:solidFill>
            <a:schemeClr val="bg1"/>
          </a:solidFill>
          <a:effectLst>
            <a:softEdge rad="127000"/>
          </a:effectLst>
        </p:spPr>
        <p:txBody>
          <a:bodyPr>
            <a:noAutofit/>
          </a:bodyPr>
          <a:lstStyle/>
          <a:p>
            <a:r>
              <a:rPr lang="es-MX" sz="5400" dirty="0" smtClean="0">
                <a:solidFill>
                  <a:srgbClr val="C00000"/>
                </a:solidFill>
                <a:latin typeface="Forte" pitchFamily="66" charset="0"/>
              </a:rPr>
              <a:t>P</a:t>
            </a:r>
            <a:r>
              <a:rPr lang="es-MX" sz="3600" dirty="0" smtClean="0">
                <a:latin typeface="Berlin Sans FB" pitchFamily="34" charset="0"/>
              </a:rPr>
              <a:t>repar</a:t>
            </a:r>
            <a:r>
              <a:rPr lang="es-MX" sz="5400" dirty="0" smtClean="0">
                <a:solidFill>
                  <a:srgbClr val="C00000"/>
                </a:solidFill>
                <a:latin typeface="Forte" pitchFamily="66" charset="0"/>
              </a:rPr>
              <a:t>á</a:t>
            </a:r>
            <a:r>
              <a:rPr lang="es-MX" sz="3600" dirty="0" smtClean="0">
                <a:latin typeface="Berlin Sans FB" pitchFamily="34" charset="0"/>
              </a:rPr>
              <a:t>ndonos:</a:t>
            </a:r>
            <a:r>
              <a:rPr lang="es-MX" sz="4800" dirty="0" smtClean="0">
                <a:latin typeface="Berlin Sans FB" pitchFamily="34" charset="0"/>
              </a:rPr>
              <a:t/>
            </a:r>
            <a:br>
              <a:rPr lang="es-MX" sz="4800" dirty="0" smtClean="0">
                <a:latin typeface="Berlin Sans FB" pitchFamily="34" charset="0"/>
              </a:rPr>
            </a:br>
            <a:r>
              <a:rPr lang="es-MX" sz="2000" dirty="0" smtClean="0">
                <a:latin typeface="Berlin Sans FB" pitchFamily="34" charset="0"/>
              </a:rPr>
              <a:t>Determinar la </a:t>
            </a:r>
            <a:r>
              <a:rPr lang="es-MX" sz="2400" b="1" dirty="0" smtClean="0">
                <a:solidFill>
                  <a:srgbClr val="00B050"/>
                </a:solidFill>
                <a:latin typeface="Berlin Sans FB" pitchFamily="34" charset="0"/>
              </a:rPr>
              <a:t>gravedad</a:t>
            </a:r>
            <a:r>
              <a:rPr lang="es-MX" sz="2000" dirty="0" smtClean="0">
                <a:latin typeface="Berlin Sans FB" pitchFamily="34" charset="0"/>
              </a:rPr>
              <a:t> de un evento </a:t>
            </a:r>
            <a:endParaRPr lang="es-MX" sz="4800" dirty="0" smtClean="0">
              <a:latin typeface="Berlin Sans FB" pitchFamily="34" charset="0"/>
            </a:endParaRPr>
          </a:p>
        </p:txBody>
      </p:sp>
      <p:graphicFrame>
        <p:nvGraphicFramePr>
          <p:cNvPr id="13" name="12 Diagrama"/>
          <p:cNvGraphicFramePr/>
          <p:nvPr/>
        </p:nvGraphicFramePr>
        <p:xfrm>
          <a:off x="2951312" y="1988840"/>
          <a:ext cx="6192688"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4" name="13 Conector recto de flecha"/>
          <p:cNvCxnSpPr/>
          <p:nvPr/>
        </p:nvCxnSpPr>
        <p:spPr>
          <a:xfrm flipV="1">
            <a:off x="2843808" y="2852936"/>
            <a:ext cx="3960440" cy="100811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14 Rectángulo"/>
          <p:cNvSpPr/>
          <p:nvPr/>
        </p:nvSpPr>
        <p:spPr>
          <a:xfrm>
            <a:off x="179512" y="1844824"/>
            <a:ext cx="2664296" cy="4653136"/>
          </a:xfrm>
          <a:prstGeom prst="rect">
            <a:avLst/>
          </a:prstGeom>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rtlCol="0" anchor="ctr"/>
          <a:lstStyle/>
          <a:p>
            <a:pPr algn="ctr"/>
            <a:endParaRPr lang="es-MX" sz="1400" b="1" dirty="0" smtClean="0">
              <a:solidFill>
                <a:schemeClr val="tx1"/>
              </a:solidFill>
            </a:endParaRPr>
          </a:p>
          <a:p>
            <a:pPr algn="ctr"/>
            <a:endParaRPr lang="es-MX" sz="1400" b="1" dirty="0" smtClean="0">
              <a:solidFill>
                <a:schemeClr val="tx1"/>
              </a:solidFill>
            </a:endParaRPr>
          </a:p>
          <a:p>
            <a:pPr algn="ctr"/>
            <a:r>
              <a:rPr lang="es-MX" sz="1600" b="1" dirty="0" smtClean="0">
                <a:solidFill>
                  <a:srgbClr val="009A46"/>
                </a:solidFill>
              </a:rPr>
              <a:t>Ejemplos</a:t>
            </a:r>
            <a:endParaRPr lang="es-MX" sz="1400" dirty="0" smtClean="0">
              <a:solidFill>
                <a:schemeClr val="tx1"/>
              </a:solidFill>
            </a:endParaRPr>
          </a:p>
          <a:p>
            <a:pPr algn="ctr"/>
            <a:endParaRPr lang="es-MX" sz="1400" dirty="0" smtClean="0">
              <a:solidFill>
                <a:schemeClr val="tx1"/>
              </a:solidFill>
            </a:endParaRPr>
          </a:p>
          <a:p>
            <a:pPr algn="ctr"/>
            <a:r>
              <a:rPr lang="es-MX" sz="1400" dirty="0" smtClean="0">
                <a:solidFill>
                  <a:schemeClr val="tx1"/>
                </a:solidFill>
              </a:rPr>
              <a:t>En un periódico de circulación nacional se publican datos de un expediente clasificado que vincula a nuestro candidato con un conocido cartel. </a:t>
            </a:r>
            <a:endParaRPr lang="es-MX" sz="1400" dirty="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p:txBody>
          <a:bodyPr/>
          <a:lstStyle/>
          <a:p>
            <a:r>
              <a:rPr lang="es-MX" dirty="0" smtClean="0"/>
              <a:t>Gestión de un escenario de </a:t>
            </a:r>
            <a:r>
              <a:rPr lang="es-MX" sz="6000" b="1" dirty="0" smtClean="0">
                <a:solidFill>
                  <a:schemeClr val="accent1">
                    <a:lumMod val="50000"/>
                  </a:schemeClr>
                </a:solidFill>
                <a:latin typeface="Chiller" pitchFamily="82" charset="0"/>
              </a:rPr>
              <a:t>crisis</a:t>
            </a:r>
          </a:p>
        </p:txBody>
      </p:sp>
      <p:sp>
        <p:nvSpPr>
          <p:cNvPr id="8" name="7 Subtítulo"/>
          <p:cNvSpPr>
            <a:spLocks noGrp="1"/>
          </p:cNvSpPr>
          <p:nvPr>
            <p:ph type="subTitle" idx="1"/>
          </p:nvPr>
        </p:nvSpPr>
        <p:spPr/>
        <p:txBody>
          <a:bodyPr/>
          <a:lstStyle/>
          <a:p>
            <a:r>
              <a:rPr lang="es-MX" sz="2800" b="1" dirty="0" smtClean="0">
                <a:solidFill>
                  <a:srgbClr val="FF0000"/>
                </a:solidFill>
                <a:latin typeface="Meiryo" pitchFamily="34" charset="-128"/>
                <a:ea typeface="Meiryo" pitchFamily="34" charset="-128"/>
              </a:rPr>
              <a:t>acción</a:t>
            </a:r>
            <a:endParaRPr lang="es-MX" b="1" dirty="0" smtClean="0">
              <a:solidFill>
                <a:srgbClr val="FF0000"/>
              </a:solidFill>
              <a:latin typeface="Meiryo" pitchFamily="34" charset="-128"/>
              <a:ea typeface="Meiryo"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1115616" y="476672"/>
            <a:ext cx="6965245" cy="1202485"/>
          </a:xfrm>
        </p:spPr>
        <p:txBody>
          <a:bodyPr/>
          <a:lstStyle/>
          <a:p>
            <a:r>
              <a:rPr lang="es-MX" b="1" dirty="0" smtClean="0"/>
              <a:t>Resolviendo</a:t>
            </a:r>
            <a:r>
              <a:rPr lang="es-MX" dirty="0" smtClean="0"/>
              <a:t> la </a:t>
            </a:r>
            <a:r>
              <a:rPr lang="es-MX" sz="6000" b="1" dirty="0" smtClean="0">
                <a:solidFill>
                  <a:schemeClr val="accent1">
                    <a:lumMod val="50000"/>
                  </a:schemeClr>
                </a:solidFill>
                <a:latin typeface="Chiller" pitchFamily="82" charset="0"/>
              </a:rPr>
              <a:t>crisis</a:t>
            </a:r>
          </a:p>
        </p:txBody>
      </p:sp>
      <p:graphicFrame>
        <p:nvGraphicFramePr>
          <p:cNvPr id="6" name="5 Diagrama"/>
          <p:cNvGraphicFramePr/>
          <p:nvPr>
            <p:extLst>
              <p:ext uri="{D42A27DB-BD31-4B8C-83A1-F6EECF244321}">
                <p14:modId xmlns:p14="http://schemas.microsoft.com/office/powerpoint/2010/main" val="2760074639"/>
              </p:ext>
            </p:extLst>
          </p:nvPr>
        </p:nvGraphicFramePr>
        <p:xfrm>
          <a:off x="611560" y="1397000"/>
          <a:ext cx="7848872" cy="4984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692696"/>
            <a:ext cx="6285289" cy="667201"/>
          </a:xfrm>
        </p:spPr>
        <p:txBody>
          <a:bodyPr>
            <a:normAutofit fontScale="90000"/>
          </a:bodyPr>
          <a:lstStyle/>
          <a:p>
            <a:r>
              <a:rPr lang="es-MX" sz="3600" b="1" dirty="0" smtClean="0"/>
              <a:t>Determinar </a:t>
            </a:r>
            <a:r>
              <a:rPr lang="es-MX" sz="3600" dirty="0" smtClean="0"/>
              <a:t>posibles </a:t>
            </a:r>
            <a:r>
              <a:rPr lang="es-MX" sz="4000" dirty="0" smtClean="0">
                <a:solidFill>
                  <a:srgbClr val="009A46"/>
                </a:solidFill>
              </a:rPr>
              <a:t>acciones.</a:t>
            </a:r>
            <a:endParaRPr lang="es-MX" sz="3600" dirty="0">
              <a:solidFill>
                <a:srgbClr val="009A46"/>
              </a:solidFill>
            </a:endParaRPr>
          </a:p>
        </p:txBody>
      </p:sp>
      <p:sp>
        <p:nvSpPr>
          <p:cNvPr id="3" name="2 CuadroTexto"/>
          <p:cNvSpPr txBox="1"/>
          <p:nvPr/>
        </p:nvSpPr>
        <p:spPr>
          <a:xfrm>
            <a:off x="971600" y="1268760"/>
            <a:ext cx="6984776" cy="36933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s-MX" dirty="0" smtClean="0">
                <a:solidFill>
                  <a:schemeClr val="tx1"/>
                </a:solidFill>
                <a:latin typeface="Berlin Sans FB" pitchFamily="34" charset="0"/>
              </a:rPr>
              <a:t>Referirse al protocolo de </a:t>
            </a:r>
            <a:r>
              <a:rPr lang="es-MX" dirty="0" smtClean="0">
                <a:solidFill>
                  <a:srgbClr val="009A46"/>
                </a:solidFill>
                <a:latin typeface="Berlin Sans FB" pitchFamily="34" charset="0"/>
              </a:rPr>
              <a:t>respuestas</a:t>
            </a:r>
            <a:r>
              <a:rPr lang="es-MX" dirty="0" smtClean="0">
                <a:latin typeface="Berlin Sans FB" pitchFamily="34" charset="0"/>
              </a:rPr>
              <a:t> </a:t>
            </a:r>
            <a:r>
              <a:rPr lang="es-MX" dirty="0" smtClean="0">
                <a:solidFill>
                  <a:schemeClr val="tx1"/>
                </a:solidFill>
                <a:latin typeface="Berlin Sans FB" pitchFamily="34" charset="0"/>
              </a:rPr>
              <a:t>para la </a:t>
            </a:r>
            <a:r>
              <a:rPr lang="es-MX" dirty="0" smtClean="0">
                <a:solidFill>
                  <a:srgbClr val="00B050"/>
                </a:solidFill>
                <a:latin typeface="Berlin Sans FB" pitchFamily="34" charset="0"/>
              </a:rPr>
              <a:t>orientación</a:t>
            </a:r>
            <a:r>
              <a:rPr lang="es-MX" dirty="0" smtClean="0">
                <a:latin typeface="Berlin Sans FB" pitchFamily="34" charset="0"/>
              </a:rPr>
              <a:t>.</a:t>
            </a:r>
            <a:endParaRPr lang="es-MX" dirty="0">
              <a:latin typeface="Berlin Sans FB" pitchFamily="34" charset="0"/>
            </a:endParaRPr>
          </a:p>
        </p:txBody>
      </p:sp>
      <p:graphicFrame>
        <p:nvGraphicFramePr>
          <p:cNvPr id="4" name="3 Diagrama"/>
          <p:cNvGraphicFramePr/>
          <p:nvPr/>
        </p:nvGraphicFramePr>
        <p:xfrm>
          <a:off x="0" y="6093296"/>
          <a:ext cx="9144000"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Diagrama"/>
          <p:cNvGraphicFramePr/>
          <p:nvPr/>
        </p:nvGraphicFramePr>
        <p:xfrm>
          <a:off x="0" y="2780928"/>
          <a:ext cx="9144000" cy="4320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5 Diagrama"/>
          <p:cNvGraphicFramePr/>
          <p:nvPr/>
        </p:nvGraphicFramePr>
        <p:xfrm>
          <a:off x="0" y="3356992"/>
          <a:ext cx="9144000" cy="43204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7" name="6 Diagrama"/>
          <p:cNvGraphicFramePr/>
          <p:nvPr/>
        </p:nvGraphicFramePr>
        <p:xfrm>
          <a:off x="0" y="3933056"/>
          <a:ext cx="9144000" cy="43204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8" name="7 Diagrama"/>
          <p:cNvGraphicFramePr/>
          <p:nvPr/>
        </p:nvGraphicFramePr>
        <p:xfrm>
          <a:off x="0" y="4509120"/>
          <a:ext cx="9144000" cy="432048"/>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9" name="8 Diagrama"/>
          <p:cNvGraphicFramePr/>
          <p:nvPr/>
        </p:nvGraphicFramePr>
        <p:xfrm>
          <a:off x="0" y="5085184"/>
          <a:ext cx="9144000" cy="432048"/>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10" name="9 Diagrama"/>
          <p:cNvGraphicFramePr/>
          <p:nvPr/>
        </p:nvGraphicFramePr>
        <p:xfrm>
          <a:off x="0" y="5589240"/>
          <a:ext cx="9144000" cy="432048"/>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11" name="10 Rectángulo redondeado"/>
          <p:cNvSpPr/>
          <p:nvPr/>
        </p:nvSpPr>
        <p:spPr>
          <a:xfrm>
            <a:off x="0" y="1844824"/>
            <a:ext cx="8820472" cy="360040"/>
          </a:xfrm>
          <a:prstGeom prst="roundRect">
            <a:avLst/>
          </a:prstGeom>
          <a:ln>
            <a:noFill/>
          </a:ln>
        </p:spPr>
        <p:style>
          <a:lnRef idx="3">
            <a:schemeClr val="lt1"/>
          </a:lnRef>
          <a:fillRef idx="1">
            <a:schemeClr val="accent3"/>
          </a:fillRef>
          <a:effectRef idx="1">
            <a:schemeClr val="accent3"/>
          </a:effectRef>
          <a:fontRef idx="minor">
            <a:schemeClr val="lt1"/>
          </a:fontRef>
        </p:style>
        <p:txBody>
          <a:bodyPr rtlCol="0" anchor="ctr"/>
          <a:lstStyle/>
          <a:p>
            <a:r>
              <a:rPr lang="es-MX" b="1" dirty="0" smtClean="0">
                <a:solidFill>
                  <a:schemeClr val="tx1"/>
                </a:solidFill>
              </a:rPr>
              <a:t>Identificar Respuesta y estrategia </a:t>
            </a:r>
            <a:r>
              <a:rPr lang="es-MX" sz="1200" b="1" dirty="0" smtClean="0">
                <a:solidFill>
                  <a:schemeClr val="tx1"/>
                </a:solidFill>
              </a:rPr>
              <a:t>–Observa los diferentes tipos de fuentes y sus posibles métodos de acción</a:t>
            </a:r>
            <a:endParaRPr lang="es-MX" b="1" dirty="0">
              <a:solidFill>
                <a:schemeClr val="tx1"/>
              </a:solidFill>
            </a:endParaRPr>
          </a:p>
        </p:txBody>
      </p:sp>
      <p:sp>
        <p:nvSpPr>
          <p:cNvPr id="12" name="11 Flecha derecha"/>
          <p:cNvSpPr/>
          <p:nvPr/>
        </p:nvSpPr>
        <p:spPr>
          <a:xfrm rot="5400000">
            <a:off x="323528" y="2348880"/>
            <a:ext cx="720080"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
        <p:nvSpPr>
          <p:cNvPr id="13" name="12 CuadroTexto"/>
          <p:cNvSpPr txBox="1"/>
          <p:nvPr/>
        </p:nvSpPr>
        <p:spPr>
          <a:xfrm>
            <a:off x="899592" y="2420888"/>
            <a:ext cx="2088232" cy="307777"/>
          </a:xfrm>
          <a:prstGeom prst="rect">
            <a:avLst/>
          </a:prstGeom>
          <a:noFill/>
        </p:spPr>
        <p:txBody>
          <a:bodyPr wrap="square" rtlCol="0">
            <a:spAutoFit/>
          </a:bodyPr>
          <a:lstStyle/>
          <a:p>
            <a:r>
              <a:rPr lang="es-MX" sz="1400" dirty="0" smtClean="0"/>
              <a:t>Tipo de </a:t>
            </a:r>
            <a:r>
              <a:rPr lang="es-MX" sz="1400" b="1" dirty="0" smtClean="0">
                <a:solidFill>
                  <a:srgbClr val="0F8299"/>
                </a:solidFill>
              </a:rPr>
              <a:t>publicación</a:t>
            </a:r>
            <a:endParaRPr lang="es-MX" sz="1400" b="1" dirty="0">
              <a:solidFill>
                <a:srgbClr val="0F8299"/>
              </a:solidFill>
            </a:endParaRPr>
          </a:p>
        </p:txBody>
      </p:sp>
      <p:sp>
        <p:nvSpPr>
          <p:cNvPr id="14" name="13 CuadroTexto"/>
          <p:cNvSpPr txBox="1"/>
          <p:nvPr/>
        </p:nvSpPr>
        <p:spPr>
          <a:xfrm>
            <a:off x="3347864" y="2420888"/>
            <a:ext cx="2376264" cy="307777"/>
          </a:xfrm>
          <a:prstGeom prst="rect">
            <a:avLst/>
          </a:prstGeom>
          <a:noFill/>
        </p:spPr>
        <p:txBody>
          <a:bodyPr wrap="square" rtlCol="0">
            <a:spAutoFit/>
          </a:bodyPr>
          <a:lstStyle/>
          <a:p>
            <a:r>
              <a:rPr lang="es-MX" sz="1400" dirty="0" smtClean="0"/>
              <a:t>Cómo </a:t>
            </a:r>
            <a:r>
              <a:rPr lang="es-MX" sz="1400" b="1" dirty="0" smtClean="0">
                <a:solidFill>
                  <a:srgbClr val="0F8299"/>
                </a:solidFill>
              </a:rPr>
              <a:t>reconocerla</a:t>
            </a:r>
            <a:endParaRPr lang="es-MX" sz="1400" b="1" dirty="0">
              <a:solidFill>
                <a:srgbClr val="0F8299"/>
              </a:solidFill>
            </a:endParaRPr>
          </a:p>
        </p:txBody>
      </p:sp>
      <p:sp>
        <p:nvSpPr>
          <p:cNvPr id="15" name="14 CuadroTexto"/>
          <p:cNvSpPr txBox="1"/>
          <p:nvPr/>
        </p:nvSpPr>
        <p:spPr>
          <a:xfrm>
            <a:off x="6732240" y="2420888"/>
            <a:ext cx="2088232" cy="307777"/>
          </a:xfrm>
          <a:prstGeom prst="rect">
            <a:avLst/>
          </a:prstGeom>
          <a:noFill/>
        </p:spPr>
        <p:txBody>
          <a:bodyPr wrap="square" rtlCol="0">
            <a:spAutoFit/>
          </a:bodyPr>
          <a:lstStyle/>
          <a:p>
            <a:r>
              <a:rPr lang="es-MX" sz="1400" b="1" dirty="0" smtClean="0">
                <a:solidFill>
                  <a:srgbClr val="0F8299"/>
                </a:solidFill>
              </a:rPr>
              <a:t>Acción</a:t>
            </a:r>
            <a:r>
              <a:rPr lang="es-MX" sz="1400" dirty="0" smtClean="0"/>
              <a:t> posible</a:t>
            </a:r>
            <a:endParaRPr lang="es-MX" sz="1400" b="1" dirty="0">
              <a:solidFill>
                <a:srgbClr val="0F8299"/>
              </a:solidFill>
            </a:endParaRPr>
          </a:p>
        </p:txBody>
      </p:sp>
      <p:sp>
        <p:nvSpPr>
          <p:cNvPr id="16" name="15 Flecha derecha"/>
          <p:cNvSpPr/>
          <p:nvPr/>
        </p:nvSpPr>
        <p:spPr>
          <a:xfrm rot="5400000">
            <a:off x="971600" y="3140968"/>
            <a:ext cx="288032"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
        <p:nvSpPr>
          <p:cNvPr id="18" name="17 Flecha derecha"/>
          <p:cNvSpPr/>
          <p:nvPr/>
        </p:nvSpPr>
        <p:spPr>
          <a:xfrm rot="5400000">
            <a:off x="971600" y="3717032"/>
            <a:ext cx="288032"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
        <p:nvSpPr>
          <p:cNvPr id="19" name="18 Flecha derecha"/>
          <p:cNvSpPr/>
          <p:nvPr/>
        </p:nvSpPr>
        <p:spPr>
          <a:xfrm rot="5400000">
            <a:off x="971600" y="4293096"/>
            <a:ext cx="288032"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
        <p:nvSpPr>
          <p:cNvPr id="20" name="19 Flecha derecha"/>
          <p:cNvSpPr/>
          <p:nvPr/>
        </p:nvSpPr>
        <p:spPr>
          <a:xfrm rot="5400000">
            <a:off x="971600" y="4869160"/>
            <a:ext cx="288032"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
        <p:nvSpPr>
          <p:cNvPr id="21" name="20 Flecha derecha"/>
          <p:cNvSpPr/>
          <p:nvPr/>
        </p:nvSpPr>
        <p:spPr>
          <a:xfrm rot="5400000">
            <a:off x="971600" y="5445224"/>
            <a:ext cx="288032"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
        <p:nvSpPr>
          <p:cNvPr id="22" name="21 Flecha derecha"/>
          <p:cNvSpPr/>
          <p:nvPr/>
        </p:nvSpPr>
        <p:spPr>
          <a:xfrm rot="5400000">
            <a:off x="971600" y="5949280"/>
            <a:ext cx="288032" cy="288032"/>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MX"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5023" y="476672"/>
            <a:ext cx="6965245" cy="1202485"/>
          </a:xfrm>
        </p:spPr>
        <p:txBody>
          <a:bodyPr>
            <a:noAutofit/>
          </a:bodyPr>
          <a:lstStyle/>
          <a:p>
            <a:r>
              <a:rPr lang="es-MX" sz="2800" dirty="0" smtClean="0"/>
              <a:t>Entrar en </a:t>
            </a:r>
            <a:r>
              <a:rPr lang="es-MX" sz="3600" dirty="0" smtClean="0">
                <a:solidFill>
                  <a:srgbClr val="FF0000"/>
                </a:solidFill>
                <a:latin typeface="Chiller" pitchFamily="82" charset="0"/>
              </a:rPr>
              <a:t>A</a:t>
            </a:r>
            <a:r>
              <a:rPr lang="es-MX" sz="2800" dirty="0" smtClean="0"/>
              <a:t>cción</a:t>
            </a:r>
            <a:endParaRPr lang="es-MX" sz="2800" dirty="0"/>
          </a:p>
        </p:txBody>
      </p:sp>
      <p:sp>
        <p:nvSpPr>
          <p:cNvPr id="4" name="3 CuadroTexto"/>
          <p:cNvSpPr txBox="1"/>
          <p:nvPr/>
        </p:nvSpPr>
        <p:spPr>
          <a:xfrm>
            <a:off x="539553" y="2518445"/>
            <a:ext cx="2736303" cy="1846659"/>
          </a:xfrm>
          <a:prstGeom prst="rect">
            <a:avLst/>
          </a:prstGeom>
          <a:solidFill>
            <a:schemeClr val="bg2"/>
          </a:solidFill>
        </p:spPr>
        <p:txBody>
          <a:bodyPr wrap="square" rtlCol="0">
            <a:spAutoFit/>
          </a:bodyPr>
          <a:lstStyle/>
          <a:p>
            <a:r>
              <a:rPr lang="es-MX" sz="1600" b="1" dirty="0" smtClean="0">
                <a:latin typeface="Berlin Sans FB Demi" pitchFamily="34" charset="0"/>
              </a:rPr>
              <a:t>Vigilancia del entorno </a:t>
            </a:r>
            <a:r>
              <a:rPr lang="es-MX" sz="1400" dirty="0"/>
              <a:t/>
            </a:r>
            <a:br>
              <a:rPr lang="es-MX" sz="1400" dirty="0"/>
            </a:br>
            <a:r>
              <a:rPr lang="es-MX" sz="1400" dirty="0"/>
              <a:t>Después de que el tema ha sido abordado, no puede ser una posibilidad para que vuelva a aparecer la hormiga es vital para incorporar elementos relacionados cuestión-en un seguimiento regular. </a:t>
            </a:r>
          </a:p>
        </p:txBody>
      </p:sp>
      <p:sp>
        <p:nvSpPr>
          <p:cNvPr id="5" name="4 Elipse"/>
          <p:cNvSpPr/>
          <p:nvPr/>
        </p:nvSpPr>
        <p:spPr>
          <a:xfrm>
            <a:off x="279408" y="2420888"/>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1</a:t>
            </a:r>
            <a:endParaRPr lang="es-MX" b="1" dirty="0">
              <a:solidFill>
                <a:schemeClr val="tx1"/>
              </a:solidFill>
            </a:endParaRPr>
          </a:p>
        </p:txBody>
      </p:sp>
      <p:sp>
        <p:nvSpPr>
          <p:cNvPr id="6" name="5 CuadroTexto"/>
          <p:cNvSpPr txBox="1"/>
          <p:nvPr/>
        </p:nvSpPr>
        <p:spPr>
          <a:xfrm>
            <a:off x="3707904" y="2518445"/>
            <a:ext cx="5256584" cy="1169551"/>
          </a:xfrm>
          <a:prstGeom prst="rect">
            <a:avLst/>
          </a:prstGeom>
          <a:solidFill>
            <a:schemeClr val="bg2"/>
          </a:solidFill>
        </p:spPr>
        <p:txBody>
          <a:bodyPr wrap="square" rtlCol="0">
            <a:spAutoFit/>
          </a:bodyPr>
          <a:lstStyle/>
          <a:p>
            <a:r>
              <a:rPr lang="es-MX" sz="1400" b="1" dirty="0" smtClean="0">
                <a:latin typeface="Berlin Sans FB Demi" pitchFamily="34" charset="0"/>
              </a:rPr>
              <a:t>Correlación de elementos</a:t>
            </a:r>
            <a:r>
              <a:rPr lang="es-MX" sz="1400" dirty="0"/>
              <a:t/>
            </a:r>
            <a:br>
              <a:rPr lang="es-MX" sz="1400" dirty="0"/>
            </a:br>
            <a:r>
              <a:rPr lang="es-MX" sz="1400" dirty="0"/>
              <a:t>Permanecer en contacto con la comunidad en línea para demostrar nuestro compromiso con las personas de influencia, además de la restante preparados con un grupo de aliados en línea para hablar en nuestro nombre, en caso de surgir otro problema. </a:t>
            </a:r>
          </a:p>
        </p:txBody>
      </p:sp>
      <p:sp>
        <p:nvSpPr>
          <p:cNvPr id="7" name="6 Elipse"/>
          <p:cNvSpPr/>
          <p:nvPr/>
        </p:nvSpPr>
        <p:spPr>
          <a:xfrm>
            <a:off x="3419872" y="2420888"/>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2</a:t>
            </a:r>
            <a:endParaRPr lang="es-MX" b="1" dirty="0">
              <a:solidFill>
                <a:schemeClr val="tx1"/>
              </a:solidFill>
            </a:endParaRPr>
          </a:p>
        </p:txBody>
      </p:sp>
      <p:sp>
        <p:nvSpPr>
          <p:cNvPr id="8" name="7 CuadroTexto"/>
          <p:cNvSpPr txBox="1"/>
          <p:nvPr/>
        </p:nvSpPr>
        <p:spPr>
          <a:xfrm>
            <a:off x="1547664" y="4869160"/>
            <a:ext cx="6552728" cy="1261884"/>
          </a:xfrm>
          <a:prstGeom prst="rect">
            <a:avLst/>
          </a:prstGeom>
          <a:solidFill>
            <a:schemeClr val="bg2"/>
          </a:solidFill>
        </p:spPr>
        <p:txBody>
          <a:bodyPr wrap="square" rtlCol="0">
            <a:spAutoFit/>
          </a:bodyPr>
          <a:lstStyle/>
          <a:p>
            <a:r>
              <a:rPr lang="es-MX" b="1" dirty="0" smtClean="0">
                <a:latin typeface="Berlin Sans FB Demi" pitchFamily="34" charset="0"/>
              </a:rPr>
              <a:t>Transmisión del legado cultural </a:t>
            </a:r>
            <a:r>
              <a:rPr lang="es-MX" sz="1600" dirty="0"/>
              <a:t/>
            </a:r>
            <a:br>
              <a:rPr lang="es-MX" sz="1600" dirty="0"/>
            </a:br>
            <a:r>
              <a:rPr lang="es-MX" sz="1400" dirty="0"/>
              <a:t>Manténgase involucrado en las redes sociales para fortalecer las relaciones existentes, crear otras nuevas y en definitiva, incrementar su presencia en medio de estos canales. Esto también puede ayudarle a Indica los problemas antes de que se conviertan en problemas mayores</a:t>
            </a:r>
            <a:r>
              <a:rPr lang="es-MX" sz="1600" dirty="0"/>
              <a:t>. </a:t>
            </a:r>
            <a:endParaRPr lang="es-MX" sz="1400" dirty="0"/>
          </a:p>
        </p:txBody>
      </p:sp>
      <p:sp>
        <p:nvSpPr>
          <p:cNvPr id="9" name="8 Elipse"/>
          <p:cNvSpPr/>
          <p:nvPr/>
        </p:nvSpPr>
        <p:spPr>
          <a:xfrm>
            <a:off x="1331640" y="4708310"/>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3</a:t>
            </a:r>
            <a:endParaRPr lang="es-MX" b="1" dirty="0">
              <a:solidFill>
                <a:schemeClr val="tx1"/>
              </a:solidFill>
            </a:endParaRPr>
          </a:p>
        </p:txBody>
      </p:sp>
    </p:spTree>
    <p:extLst>
      <p:ext uri="{BB962C8B-B14F-4D97-AF65-F5344CB8AC3E}">
        <p14:creationId xmlns:p14="http://schemas.microsoft.com/office/powerpoint/2010/main" val="17749031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83569" y="862261"/>
            <a:ext cx="7920879" cy="1631216"/>
          </a:xfrm>
          <a:prstGeom prst="rect">
            <a:avLst/>
          </a:prstGeom>
          <a:solidFill>
            <a:schemeClr val="bg2"/>
          </a:solidFill>
        </p:spPr>
        <p:txBody>
          <a:bodyPr wrap="square" rtlCol="0">
            <a:spAutoFit/>
          </a:bodyPr>
          <a:lstStyle/>
          <a:p>
            <a:r>
              <a:rPr lang="es-MX" sz="1500" b="1" dirty="0">
                <a:latin typeface="Berlin Sans FB Demi" pitchFamily="34" charset="0"/>
              </a:rPr>
              <a:t>Crear nuevos contenidos para compartir con la comunidad en línea </a:t>
            </a:r>
            <a:r>
              <a:rPr lang="es-MX" sz="1500" dirty="0"/>
              <a:t/>
            </a:r>
            <a:br>
              <a:rPr lang="es-MX" sz="1500" dirty="0"/>
            </a:br>
            <a:r>
              <a:rPr lang="es-MX" sz="1400" dirty="0"/>
              <a:t>En este caso particular, la conversación fue llevado por los manifestantes, los </a:t>
            </a:r>
            <a:r>
              <a:rPr lang="es-MX" sz="1400" dirty="0" err="1"/>
              <a:t>bloggers</a:t>
            </a:r>
            <a:r>
              <a:rPr lang="es-MX" sz="1400" dirty="0"/>
              <a:t> y otras entidades en línea. Uno sido un tema abordado y difusa, que es importante para identificar maneras para ayudar a guiar la conversación para que tenga más influencia sobre él. La creación de contenido nuevo o proporcionar actualizaciones regulares es una buena manera de influir en el </a:t>
            </a:r>
            <a:r>
              <a:rPr lang="es-MX" sz="1400" dirty="0" err="1"/>
              <a:t>convsation</a:t>
            </a:r>
            <a:r>
              <a:rPr lang="es-MX" sz="1400" dirty="0"/>
              <a:t> y también ayudará a SEO influencia, reduciendo al mínimo cualquier mensaje negativo residual que aún recibiendo atención. </a:t>
            </a:r>
          </a:p>
        </p:txBody>
      </p:sp>
      <p:sp>
        <p:nvSpPr>
          <p:cNvPr id="4" name="3 Elipse"/>
          <p:cNvSpPr/>
          <p:nvPr/>
        </p:nvSpPr>
        <p:spPr>
          <a:xfrm>
            <a:off x="423424" y="764704"/>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1"/>
                </a:solidFill>
              </a:rPr>
              <a:t>4</a:t>
            </a:r>
            <a:endParaRPr lang="es-MX" b="1" dirty="0">
              <a:solidFill>
                <a:schemeClr val="tx1"/>
              </a:solidFill>
            </a:endParaRPr>
          </a:p>
        </p:txBody>
      </p:sp>
      <p:sp>
        <p:nvSpPr>
          <p:cNvPr id="5" name="4 CuadroTexto"/>
          <p:cNvSpPr txBox="1"/>
          <p:nvPr/>
        </p:nvSpPr>
        <p:spPr>
          <a:xfrm>
            <a:off x="655681" y="2590453"/>
            <a:ext cx="7920879" cy="1184940"/>
          </a:xfrm>
          <a:prstGeom prst="rect">
            <a:avLst/>
          </a:prstGeom>
          <a:solidFill>
            <a:schemeClr val="bg2"/>
          </a:solidFill>
        </p:spPr>
        <p:txBody>
          <a:bodyPr wrap="square" rtlCol="0">
            <a:spAutoFit/>
          </a:bodyPr>
          <a:lstStyle/>
          <a:p>
            <a:r>
              <a:rPr lang="es-MX" sz="1400" b="1" dirty="0" smtClean="0">
                <a:latin typeface="Berlin Sans FB Demi" pitchFamily="34" charset="0"/>
              </a:rPr>
              <a:t>Aprendizaje-perfeccionamiento del sistema</a:t>
            </a:r>
            <a:r>
              <a:rPr lang="es-MX" sz="1400" b="1" dirty="0">
                <a:latin typeface="Berlin Sans FB Demi" pitchFamily="34" charset="0"/>
              </a:rPr>
              <a:t/>
            </a:r>
            <a:br>
              <a:rPr lang="es-MX" sz="1400" b="1" dirty="0">
                <a:latin typeface="Berlin Sans FB Demi" pitchFamily="34" charset="0"/>
              </a:rPr>
            </a:br>
            <a:r>
              <a:rPr lang="es-MX" sz="1400" dirty="0"/>
              <a:t>Utilice el evento en busca de oportunidades para crear nuevas alianzas o relaciones que puedan ayudar a la empresa. En este caso particular, podría ser beneficioso para aprovechar todas las personas influyentes que trabajan con la creación de un comité asesor sobre esto que regularmente se puede enviar un mensaje acerca de todas las buenas prácticas ambientales y las metas.</a:t>
            </a:r>
            <a:endParaRPr lang="es-MX" sz="1400" dirty="0">
              <a:effectLst/>
            </a:endParaRPr>
          </a:p>
        </p:txBody>
      </p:sp>
      <p:sp>
        <p:nvSpPr>
          <p:cNvPr id="6" name="5 Elipse"/>
          <p:cNvSpPr/>
          <p:nvPr/>
        </p:nvSpPr>
        <p:spPr>
          <a:xfrm>
            <a:off x="395536" y="2492896"/>
            <a:ext cx="332152" cy="376874"/>
          </a:xfrm>
          <a:prstGeom prst="ellipse">
            <a:avLst/>
          </a:prstGeom>
          <a:solidFill>
            <a:srgbClr val="D10505"/>
          </a:solidFill>
          <a:ln>
            <a:solidFill>
              <a:srgbClr val="D1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1"/>
                </a:solidFill>
              </a:rPr>
              <a:t>5</a:t>
            </a:r>
            <a:endParaRPr lang="es-MX" b="1" dirty="0">
              <a:solidFill>
                <a:schemeClr val="tx1"/>
              </a:solidFill>
            </a:endParaRPr>
          </a:p>
        </p:txBody>
      </p:sp>
      <p:sp>
        <p:nvSpPr>
          <p:cNvPr id="8" name="7 CuadroTexto"/>
          <p:cNvSpPr txBox="1"/>
          <p:nvPr/>
        </p:nvSpPr>
        <p:spPr>
          <a:xfrm>
            <a:off x="1043608" y="4543380"/>
            <a:ext cx="3515706" cy="1261884"/>
          </a:xfrm>
          <a:prstGeom prst="rect">
            <a:avLst/>
          </a:prstGeom>
          <a:noFill/>
        </p:spPr>
        <p:txBody>
          <a:bodyPr wrap="none" rtlCol="0">
            <a:spAutoFit/>
          </a:bodyPr>
          <a:lstStyle/>
          <a:p>
            <a:r>
              <a:rPr lang="es-ES" sz="3600" b="1" dirty="0"/>
              <a:t>Próxi</a:t>
            </a:r>
            <a:r>
              <a:rPr lang="es-ES" sz="4800" b="1" dirty="0">
                <a:solidFill>
                  <a:srgbClr val="00B050"/>
                </a:solidFill>
              </a:rPr>
              <a:t>m</a:t>
            </a:r>
            <a:r>
              <a:rPr lang="es-ES" sz="3600" b="1" dirty="0"/>
              <a:t>os </a:t>
            </a:r>
            <a:r>
              <a:rPr lang="es-ES" sz="3600" b="1" dirty="0" smtClean="0"/>
              <a:t>pa</a:t>
            </a:r>
            <a:r>
              <a:rPr lang="es-ES" sz="4400" b="1" dirty="0" smtClean="0">
                <a:solidFill>
                  <a:srgbClr val="7030A0"/>
                </a:solidFill>
              </a:rPr>
              <a:t>sos</a:t>
            </a:r>
            <a:r>
              <a:rPr lang="es-ES" sz="2800" b="1" dirty="0"/>
              <a:t/>
            </a:r>
            <a:br>
              <a:rPr lang="es-ES" sz="2800" b="1" dirty="0"/>
            </a:br>
            <a:r>
              <a:rPr lang="es-ES" sz="2800" dirty="0" smtClean="0">
                <a:solidFill>
                  <a:schemeClr val="accent5"/>
                </a:solidFill>
              </a:rPr>
              <a:t>Recomendaciones</a:t>
            </a:r>
            <a:endParaRPr lang="es-MX" sz="2800" b="1" dirty="0"/>
          </a:p>
        </p:txBody>
      </p:sp>
      <p:cxnSp>
        <p:nvCxnSpPr>
          <p:cNvPr id="10" name="9 Conector recto de flecha"/>
          <p:cNvCxnSpPr/>
          <p:nvPr/>
        </p:nvCxnSpPr>
        <p:spPr>
          <a:xfrm>
            <a:off x="4919354" y="5174322"/>
            <a:ext cx="2748990" cy="0"/>
          </a:xfrm>
          <a:prstGeom prst="straightConnector1">
            <a:avLst/>
          </a:prstGeom>
          <a:ln w="190500">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07968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259632" y="963300"/>
            <a:ext cx="6624736" cy="443198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s-MX" sz="2000" b="1" dirty="0" smtClean="0">
                <a:solidFill>
                  <a:srgbClr val="00B0F0"/>
                </a:solidFill>
                <a:effectLst>
                  <a:outerShdw blurRad="38100" dist="38100" dir="2700000" algn="tl">
                    <a:srgbClr val="000000">
                      <a:alpha val="43137"/>
                    </a:srgbClr>
                  </a:outerShdw>
                </a:effectLst>
                <a:latin typeface="Berlin Sans FB Demi" pitchFamily="34" charset="0"/>
              </a:rPr>
              <a:t>1. </a:t>
            </a:r>
            <a:r>
              <a:rPr lang="es-MX" dirty="0"/>
              <a:t>C</a:t>
            </a:r>
            <a:r>
              <a:rPr lang="es-MX" sz="2000" b="1" dirty="0" smtClean="0">
                <a:solidFill>
                  <a:srgbClr val="7030A0"/>
                </a:solidFill>
              </a:rPr>
              <a:t>onstruir </a:t>
            </a:r>
            <a:r>
              <a:rPr lang="es-MX" sz="2000" b="1" dirty="0">
                <a:solidFill>
                  <a:srgbClr val="7030A0"/>
                </a:solidFill>
              </a:rPr>
              <a:t>su equipo de comunicación de crisis en </a:t>
            </a:r>
            <a:r>
              <a:rPr lang="es-MX" sz="2000" b="1" dirty="0" smtClean="0">
                <a:solidFill>
                  <a:srgbClr val="7030A0"/>
                </a:solidFill>
              </a:rPr>
              <a:t>línea.</a:t>
            </a:r>
            <a:r>
              <a:rPr lang="es-MX" dirty="0" smtClean="0"/>
              <a:t> Definir </a:t>
            </a:r>
            <a:r>
              <a:rPr lang="es-MX" dirty="0"/>
              <a:t>las funciones y responsabilidades de cada miembro del equipo.</a:t>
            </a:r>
            <a:br>
              <a:rPr lang="es-MX" dirty="0"/>
            </a:br>
            <a:r>
              <a:rPr lang="es-MX" dirty="0"/>
              <a:t/>
            </a:r>
            <a:br>
              <a:rPr lang="es-MX" dirty="0"/>
            </a:br>
            <a:r>
              <a:rPr lang="es-MX" sz="2000" b="1" dirty="0" smtClean="0">
                <a:solidFill>
                  <a:srgbClr val="00B0F0"/>
                </a:solidFill>
                <a:effectLst>
                  <a:outerShdw blurRad="38100" dist="38100" dir="2700000" algn="tl">
                    <a:srgbClr val="000000">
                      <a:alpha val="43137"/>
                    </a:srgbClr>
                  </a:outerShdw>
                </a:effectLst>
                <a:latin typeface="Berlin Sans FB Demi" pitchFamily="34" charset="0"/>
              </a:rPr>
              <a:t>2. </a:t>
            </a:r>
            <a:r>
              <a:rPr lang="es-MX" dirty="0" smtClean="0"/>
              <a:t>Establecer </a:t>
            </a:r>
            <a:r>
              <a:rPr lang="es-MX" dirty="0"/>
              <a:t>un </a:t>
            </a:r>
            <a:r>
              <a:rPr lang="es-MX" sz="2000" b="1" dirty="0">
                <a:solidFill>
                  <a:schemeClr val="accent1">
                    <a:lumMod val="75000"/>
                  </a:schemeClr>
                </a:solidFill>
              </a:rPr>
              <a:t>proceso de seguimiento de crisis en línea </a:t>
            </a:r>
            <a:r>
              <a:rPr lang="es-MX" dirty="0"/>
              <a:t>de forma interna o con un compañero agencia de relaciones públicas.</a:t>
            </a:r>
            <a:br>
              <a:rPr lang="es-MX" dirty="0"/>
            </a:br>
            <a:r>
              <a:rPr lang="es-MX" dirty="0"/>
              <a:t/>
            </a:r>
            <a:br>
              <a:rPr lang="es-MX" dirty="0"/>
            </a:br>
            <a:r>
              <a:rPr lang="es-MX" sz="2000" b="1" dirty="0" smtClean="0">
                <a:solidFill>
                  <a:srgbClr val="00B0F0"/>
                </a:solidFill>
                <a:effectLst>
                  <a:outerShdw blurRad="38100" dist="38100" dir="2700000" algn="tl">
                    <a:srgbClr val="000000">
                      <a:alpha val="43137"/>
                    </a:srgbClr>
                  </a:outerShdw>
                </a:effectLst>
                <a:latin typeface="Berlin Sans FB Demi" pitchFamily="34" charset="0"/>
              </a:rPr>
              <a:t>3. </a:t>
            </a:r>
            <a:r>
              <a:rPr lang="es-MX" dirty="0" smtClean="0"/>
              <a:t>Crear e </a:t>
            </a:r>
            <a:r>
              <a:rPr lang="es-MX" dirty="0"/>
              <a:t>incorporar una </a:t>
            </a:r>
            <a:r>
              <a:rPr lang="es-MX" sz="2000" b="1" dirty="0">
                <a:solidFill>
                  <a:srgbClr val="FF0000"/>
                </a:solidFill>
              </a:rPr>
              <a:t>taxonomía de la crisis </a:t>
            </a:r>
            <a:r>
              <a:rPr lang="es-MX" dirty="0"/>
              <a:t>en el proceso de seguimiento de crisis en línea.</a:t>
            </a:r>
            <a:br>
              <a:rPr lang="es-MX" dirty="0"/>
            </a:br>
            <a:r>
              <a:rPr lang="es-MX" dirty="0"/>
              <a:t/>
            </a:r>
            <a:br>
              <a:rPr lang="es-MX" dirty="0"/>
            </a:br>
            <a:r>
              <a:rPr lang="es-MX" sz="2000" b="1" dirty="0" smtClean="0">
                <a:solidFill>
                  <a:srgbClr val="00B0F0"/>
                </a:solidFill>
                <a:effectLst>
                  <a:outerShdw blurRad="38100" dist="38100" dir="2700000" algn="tl">
                    <a:srgbClr val="000000">
                      <a:alpha val="43137"/>
                    </a:srgbClr>
                  </a:outerShdw>
                </a:effectLst>
                <a:latin typeface="Berlin Sans FB Demi" pitchFamily="34" charset="0"/>
              </a:rPr>
              <a:t>4. </a:t>
            </a:r>
            <a:r>
              <a:rPr lang="es-MX" dirty="0" smtClean="0"/>
              <a:t>Tomar </a:t>
            </a:r>
            <a:r>
              <a:rPr lang="es-MX" dirty="0"/>
              <a:t>medidas para </a:t>
            </a:r>
            <a:r>
              <a:rPr lang="es-MX" sz="2000" b="1" dirty="0">
                <a:solidFill>
                  <a:srgbClr val="00B050"/>
                </a:solidFill>
              </a:rPr>
              <a:t>garantizar </a:t>
            </a:r>
            <a:r>
              <a:rPr lang="es-MX" sz="2000" b="1" dirty="0" smtClean="0">
                <a:solidFill>
                  <a:srgbClr val="00B050"/>
                </a:solidFill>
              </a:rPr>
              <a:t>una positiva reputación en  Internet </a:t>
            </a:r>
            <a:r>
              <a:rPr lang="es-MX" dirty="0"/>
              <a:t>a través de URL de la defensiva y nombres de usuario de los medios de comunicación social, según corresponda.</a:t>
            </a:r>
            <a:br>
              <a:rPr lang="es-MX" dirty="0"/>
            </a:br>
            <a:r>
              <a:rPr lang="es-MX" dirty="0"/>
              <a:t/>
            </a:r>
            <a:br>
              <a:rPr lang="es-MX" dirty="0"/>
            </a:br>
            <a:r>
              <a:rPr lang="es-MX" sz="2000" b="1" dirty="0" smtClean="0">
                <a:solidFill>
                  <a:srgbClr val="00B0F0"/>
                </a:solidFill>
                <a:effectLst>
                  <a:outerShdw blurRad="38100" dist="38100" dir="2700000" algn="tl">
                    <a:srgbClr val="000000">
                      <a:alpha val="43137"/>
                    </a:srgbClr>
                  </a:outerShdw>
                </a:effectLst>
                <a:latin typeface="Berlin Sans FB Demi" pitchFamily="34" charset="0"/>
              </a:rPr>
              <a:t>5. </a:t>
            </a:r>
            <a:r>
              <a:rPr lang="es-MX" sz="2000" b="1" dirty="0" smtClean="0">
                <a:solidFill>
                  <a:srgbClr val="FF0066"/>
                </a:solidFill>
              </a:rPr>
              <a:t>Escenarios </a:t>
            </a:r>
            <a:r>
              <a:rPr lang="es-MX" sz="2000" b="1" dirty="0">
                <a:solidFill>
                  <a:srgbClr val="FF0066"/>
                </a:solidFill>
              </a:rPr>
              <a:t>de práctica </a:t>
            </a:r>
            <a:r>
              <a:rPr lang="es-MX" dirty="0"/>
              <a:t> </a:t>
            </a:r>
            <a:r>
              <a:rPr lang="es-MX" dirty="0" smtClean="0"/>
              <a:t>Simular-aprender-ancipar.</a:t>
            </a:r>
            <a:endParaRPr lang="es-MX" dirty="0">
              <a:effectLst/>
            </a:endParaRPr>
          </a:p>
        </p:txBody>
      </p:sp>
    </p:spTree>
    <p:extLst>
      <p:ext uri="{BB962C8B-B14F-4D97-AF65-F5344CB8AC3E}">
        <p14:creationId xmlns:p14="http://schemas.microsoft.com/office/powerpoint/2010/main" val="116939307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82705" y="836712"/>
            <a:ext cx="7702717" cy="5256584"/>
          </a:xfrm>
          <a:prstGeom prst="rect">
            <a:avLst/>
          </a:prstGeom>
        </p:spPr>
      </p:pic>
    </p:spTree>
    <p:extLst>
      <p:ext uri="{BB962C8B-B14F-4D97-AF65-F5344CB8AC3E}">
        <p14:creationId xmlns:p14="http://schemas.microsoft.com/office/powerpoint/2010/main" val="352246814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Razón y Palabra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764704"/>
            <a:ext cx="7356493" cy="1440160"/>
          </a:xfrm>
          <a:prstGeom prst="rect">
            <a:avLst/>
          </a:prstGeom>
        </p:spPr>
      </p:pic>
      <p:sp>
        <p:nvSpPr>
          <p:cNvPr id="4" name="Rectángulo 3"/>
          <p:cNvSpPr/>
          <p:nvPr/>
        </p:nvSpPr>
        <p:spPr>
          <a:xfrm>
            <a:off x="755576" y="1844824"/>
            <a:ext cx="4572000" cy="4832093"/>
          </a:xfrm>
          <a:prstGeom prst="rect">
            <a:avLst/>
          </a:prstGeom>
        </p:spPr>
        <p:txBody>
          <a:bodyPr>
            <a:spAutoFit/>
          </a:bodyPr>
          <a:lstStyle/>
          <a:p>
            <a:endParaRPr lang="es-MX" sz="2800" dirty="0" smtClean="0"/>
          </a:p>
          <a:p>
            <a:r>
              <a:rPr lang="es-MX" sz="2800" dirty="0" smtClean="0"/>
              <a:t>Amaia Arribas</a:t>
            </a:r>
          </a:p>
          <a:p>
            <a:r>
              <a:rPr lang="es-MX" sz="2800" dirty="0" smtClean="0"/>
              <a:t>Alejandro Ocampo</a:t>
            </a:r>
          </a:p>
          <a:p>
            <a:r>
              <a:rPr lang="es-MX" sz="2800" dirty="0" smtClean="0"/>
              <a:t>Fernando Gutiérrez</a:t>
            </a:r>
          </a:p>
          <a:p>
            <a:r>
              <a:rPr lang="es-MX" sz="2800" dirty="0" smtClean="0"/>
              <a:t>Genoveva Flores</a:t>
            </a:r>
          </a:p>
          <a:p>
            <a:r>
              <a:rPr lang="es-MX" sz="2800" dirty="0" smtClean="0"/>
              <a:t>Mauricio Huitrón</a:t>
            </a:r>
          </a:p>
          <a:p>
            <a:r>
              <a:rPr lang="es-MX" sz="2800" dirty="0" smtClean="0"/>
              <a:t>Norma Campo Garrido</a:t>
            </a:r>
          </a:p>
          <a:p>
            <a:r>
              <a:rPr lang="es-MX" sz="2800" dirty="0" smtClean="0"/>
              <a:t>Sayuri Villanueva</a:t>
            </a:r>
          </a:p>
          <a:p>
            <a:endParaRPr lang="es-MX" sz="2800" dirty="0"/>
          </a:p>
          <a:p>
            <a:r>
              <a:rPr lang="es-MX" sz="2800" dirty="0" smtClean="0"/>
              <a:t>Octavio Islas</a:t>
            </a:r>
            <a:r>
              <a:rPr lang="es-MX" sz="2800" dirty="0"/>
              <a:t/>
            </a:r>
            <a:br>
              <a:rPr lang="es-MX" sz="2800" dirty="0"/>
            </a:br>
            <a:endParaRPr lang="es-ES" sz="2800" dirty="0"/>
          </a:p>
        </p:txBody>
      </p:sp>
    </p:spTree>
    <p:extLst>
      <p:ext uri="{BB962C8B-B14F-4D97-AF65-F5344CB8AC3E}">
        <p14:creationId xmlns:p14="http://schemas.microsoft.com/office/powerpoint/2010/main" val="280893441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1120</TotalTime>
  <Words>1545</Words>
  <Application>Microsoft Macintosh PowerPoint</Application>
  <PresentationFormat>Presentación en pantalla (4:3)</PresentationFormat>
  <Paragraphs>394</Paragraphs>
  <Slides>41</Slides>
  <Notes>0</Notes>
  <HiddenSlides>0</HiddenSlides>
  <MMClips>0</MMClips>
  <ScaleCrop>false</ScaleCrop>
  <HeadingPairs>
    <vt:vector size="6" baseType="variant">
      <vt:variant>
        <vt:lpstr>Tema</vt:lpstr>
      </vt:variant>
      <vt:variant>
        <vt:i4>1</vt:i4>
      </vt:variant>
      <vt:variant>
        <vt:lpstr>Vínculos</vt:lpstr>
      </vt:variant>
      <vt:variant>
        <vt:i4>3</vt:i4>
      </vt:variant>
      <vt:variant>
        <vt:lpstr>Títulos de diapositiva</vt:lpstr>
      </vt:variant>
      <vt:variant>
        <vt:i4>41</vt:i4>
      </vt:variant>
    </vt:vector>
  </HeadingPairs>
  <TitlesOfParts>
    <vt:vector size="45" baseType="lpstr">
      <vt:lpstr>Chincheta</vt:lpstr>
      <vt:lpstr>\\localhost\Users\octavio\Desktop\Macintosh HD:Users:octavio:Desktop:Crisis:Crisis_Octavio.docx!OLE_LINK3</vt:lpstr>
      <vt:lpstr>\\localhost\Users\octavio\Desktop\Macintosh HD:Users:octavio:Desktop:Crisis:Crisis_Octavio.docx!OLE_LINK4</vt:lpstr>
      <vt:lpstr>\\localhost\Users\octavio\Desktop\Macintosh HD:Users:octavio:Desktop:Crisis:Crisis_Octavio.docx!OLE_LINK5</vt:lpstr>
      <vt:lpstr>Presentación de PowerPoint</vt:lpstr>
      <vt:lpstr>Presentación de PowerPoint</vt:lpstr>
      <vt:lpstr>1.  Tendencias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La propaganda negra contra AMLO, que de acuerdo con Morris y Solá admitía ser considerado “un peligro para México”, bien pudo establecer la diferencia en los votos “legales”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Complejidad de Internet 2.0</vt:lpstr>
      <vt:lpstr>Presentación de PowerPoint</vt:lpstr>
      <vt:lpstr>Presentación de PowerPoint</vt:lpstr>
      <vt:lpstr>La importancia de reconocer y administrar situaciones críticas </vt:lpstr>
      <vt:lpstr>         Obtener fondos Obtener votos Organización  Formación de comunidades de base participativas Información directa Vinculación y enlace ciudadano Descalificación del adversario Amenazas, riesgos, crisis </vt:lpstr>
      <vt:lpstr>La importancia de reconocer y administrar situaciones críticas </vt:lpstr>
      <vt:lpstr>ya enfrentamos  escenarios   críticos</vt:lpstr>
      <vt:lpstr>Viralheat</vt:lpstr>
      <vt:lpstr>Preparándonos: Determinar la gravedad de una evento </vt:lpstr>
      <vt:lpstr>Preparándonos: Determinar la gravedad de un evento</vt:lpstr>
      <vt:lpstr>Preparándonos: Determinar la gravedad de un evento </vt:lpstr>
      <vt:lpstr>Gestión de un escenario de crisis</vt:lpstr>
      <vt:lpstr>Resolviendo la crisis</vt:lpstr>
      <vt:lpstr>Determinar posibles acciones.</vt:lpstr>
      <vt:lpstr>Entrar en Acción</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Tendencias</dc:title>
  <dc:creator>Jose Octavio Islas</dc:creator>
  <cp:lastModifiedBy>Octavio Islas</cp:lastModifiedBy>
  <cp:revision>239</cp:revision>
  <dcterms:created xsi:type="dcterms:W3CDTF">2011-03-24T18:30:23Z</dcterms:created>
  <dcterms:modified xsi:type="dcterms:W3CDTF">2011-12-03T07:26:05Z</dcterms:modified>
</cp:coreProperties>
</file>