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322" r:id="rId2"/>
    <p:sldId id="335" r:id="rId3"/>
    <p:sldId id="321" r:id="rId4"/>
    <p:sldId id="294" r:id="rId5"/>
    <p:sldId id="336" r:id="rId6"/>
    <p:sldId id="297" r:id="rId7"/>
    <p:sldId id="298" r:id="rId8"/>
    <p:sldId id="299" r:id="rId9"/>
    <p:sldId id="324" r:id="rId10"/>
    <p:sldId id="325" r:id="rId11"/>
    <p:sldId id="326" r:id="rId12"/>
    <p:sldId id="337" r:id="rId13"/>
    <p:sldId id="331" r:id="rId14"/>
    <p:sldId id="332" r:id="rId15"/>
    <p:sldId id="338" r:id="rId16"/>
  </p:sldIdLst>
  <p:sldSz cx="9144000" cy="6858000" type="screen4x3"/>
  <p:notesSz cx="6858000" cy="9296400"/>
  <p:custDataLst>
    <p:tags r:id="rId19"/>
  </p:custDataLst>
  <p:defaultTextStyle>
    <a:defPPr>
      <a:defRPr lang="es-ES"/>
    </a:defPPr>
    <a:lvl1pPr algn="l"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sz="1400" kern="1200">
        <a:solidFill>
          <a:schemeClr val="tx1"/>
        </a:solidFill>
        <a:latin typeface="Arial" charset="0"/>
        <a:ea typeface="+mn-ea"/>
        <a:cs typeface="+mn-cs"/>
      </a:defRPr>
    </a:lvl2pPr>
    <a:lvl3pPr marL="914400" algn="l" rtl="0" fontAlgn="base">
      <a:spcBef>
        <a:spcPct val="0"/>
      </a:spcBef>
      <a:spcAft>
        <a:spcPct val="0"/>
      </a:spcAft>
      <a:defRPr sz="1400" kern="1200">
        <a:solidFill>
          <a:schemeClr val="tx1"/>
        </a:solidFill>
        <a:latin typeface="Arial" charset="0"/>
        <a:ea typeface="+mn-ea"/>
        <a:cs typeface="+mn-cs"/>
      </a:defRPr>
    </a:lvl3pPr>
    <a:lvl4pPr marL="1371600" algn="l" rtl="0" fontAlgn="base">
      <a:spcBef>
        <a:spcPct val="0"/>
      </a:spcBef>
      <a:spcAft>
        <a:spcPct val="0"/>
      </a:spcAft>
      <a:defRPr sz="1400" kern="1200">
        <a:solidFill>
          <a:schemeClr val="tx1"/>
        </a:solidFill>
        <a:latin typeface="Arial" charset="0"/>
        <a:ea typeface="+mn-ea"/>
        <a:cs typeface="+mn-cs"/>
      </a:defRPr>
    </a:lvl4pPr>
    <a:lvl5pPr marL="1828800" algn="l" rtl="0" fontAlgn="base">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1DA4FF"/>
    <a:srgbClr val="DF5BC3"/>
    <a:srgbClr val="BC8C14"/>
    <a:srgbClr val="000066"/>
    <a:srgbClr val="AA9099"/>
    <a:srgbClr val="0193C7"/>
    <a:srgbClr val="0066CC"/>
    <a:srgbClr val="F9BA3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8546" autoAdjust="0"/>
    <p:restoredTop sz="93418" autoAdjust="0"/>
  </p:normalViewPr>
  <p:slideViewPr>
    <p:cSldViewPr>
      <p:cViewPr varScale="1">
        <p:scale>
          <a:sx n="69" d="100"/>
          <a:sy n="69" d="100"/>
        </p:scale>
        <p:origin x="-73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u="none">
                <a:latin typeface="Arial" charset="0"/>
              </a:defRPr>
            </a:lvl1pPr>
          </a:lstStyle>
          <a:p>
            <a:pPr>
              <a:defRPr/>
            </a:pPr>
            <a:endParaRPr lang="es-MX"/>
          </a:p>
        </p:txBody>
      </p:sp>
      <p:sp>
        <p:nvSpPr>
          <p:cNvPr id="3" name="2 Marcador de fecha"/>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u="none">
                <a:latin typeface="Arial" charset="0"/>
              </a:defRPr>
            </a:lvl1pPr>
          </a:lstStyle>
          <a:p>
            <a:pPr>
              <a:defRPr/>
            </a:pPr>
            <a:fld id="{FCB6A249-7E2D-4F54-8343-7C05793F173C}" type="datetimeFigureOut">
              <a:rPr lang="es-MX"/>
              <a:pPr>
                <a:defRPr/>
              </a:pPr>
              <a:t>24/10/2011</a:t>
            </a:fld>
            <a:endParaRPr lang="es-MX"/>
          </a:p>
        </p:txBody>
      </p:sp>
      <p:sp>
        <p:nvSpPr>
          <p:cNvPr id="4" name="3 Marcador de pie de página"/>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u="none">
                <a:latin typeface="Arial" charset="0"/>
              </a:defRPr>
            </a:lvl1pPr>
          </a:lstStyle>
          <a:p>
            <a:pPr>
              <a:defRPr/>
            </a:pPr>
            <a:endParaRPr lang="es-MX"/>
          </a:p>
        </p:txBody>
      </p:sp>
      <p:sp>
        <p:nvSpPr>
          <p:cNvPr id="5" name="4 Marcador de número de diapositiva"/>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a:defRPr sz="1200" u="none">
                <a:latin typeface="Arial" charset="0"/>
              </a:defRPr>
            </a:lvl1pPr>
          </a:lstStyle>
          <a:p>
            <a:pPr>
              <a:defRPr/>
            </a:pPr>
            <a:fld id="{B6C14800-1C60-423F-AB2A-50BB779FB7A7}" type="slidenum">
              <a:rPr lang="es-MX"/>
              <a:pPr>
                <a:defRPr/>
              </a:pPr>
              <a:t>‹Nº›</a:t>
            </a:fld>
            <a:endParaRPr lang="es-MX"/>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u="none">
                <a:latin typeface="Arial" charset="0"/>
              </a:defRPr>
            </a:lvl1pPr>
          </a:lstStyle>
          <a:p>
            <a:pPr>
              <a:defRPr/>
            </a:pPr>
            <a:endParaRPr lang="es-ES"/>
          </a:p>
        </p:txBody>
      </p:sp>
      <p:sp>
        <p:nvSpPr>
          <p:cNvPr id="23555" name="Rectangle 3"/>
          <p:cNvSpPr>
            <a:spLocks noGrp="1" noChangeArrowheads="1"/>
          </p:cNvSpPr>
          <p:nvPr>
            <p:ph type="dt"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u="none">
                <a:latin typeface="Arial" charset="0"/>
              </a:defRPr>
            </a:lvl1pPr>
          </a:lstStyle>
          <a:p>
            <a:pPr>
              <a:defRPr/>
            </a:pPr>
            <a:endParaRPr lang="es-ES"/>
          </a:p>
        </p:txBody>
      </p:sp>
      <p:sp>
        <p:nvSpPr>
          <p:cNvPr id="17412"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p:spPr>
      </p:sp>
      <p:sp>
        <p:nvSpPr>
          <p:cNvPr id="23557" name="Rectangle 5"/>
          <p:cNvSpPr>
            <a:spLocks noGrp="1" noChangeArrowheads="1"/>
          </p:cNvSpPr>
          <p:nvPr>
            <p:ph type="body" sz="quarter" idx="3"/>
          </p:nvPr>
        </p:nvSpPr>
        <p:spPr bwMode="auto">
          <a:xfrm>
            <a:off x="685800" y="4416425"/>
            <a:ext cx="548640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23558" name="Rectangle 6"/>
          <p:cNvSpPr>
            <a:spLocks noGrp="1" noChangeArrowheads="1"/>
          </p:cNvSpPr>
          <p:nvPr>
            <p:ph type="ftr" sz="quarter" idx="4"/>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u="none">
                <a:latin typeface="Arial" charset="0"/>
              </a:defRPr>
            </a:lvl1pPr>
          </a:lstStyle>
          <a:p>
            <a:pPr>
              <a:defRPr/>
            </a:pPr>
            <a:endParaRPr lang="es-ES"/>
          </a:p>
        </p:txBody>
      </p:sp>
      <p:sp>
        <p:nvSpPr>
          <p:cNvPr id="23559" name="Rectangle 7"/>
          <p:cNvSpPr>
            <a:spLocks noGrp="1" noChangeArrowheads="1"/>
          </p:cNvSpPr>
          <p:nvPr>
            <p:ph type="sldNum" sz="quarter" idx="5"/>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u="none">
                <a:latin typeface="Arial" charset="0"/>
              </a:defRPr>
            </a:lvl1pPr>
          </a:lstStyle>
          <a:p>
            <a:pPr>
              <a:defRPr/>
            </a:pPr>
            <a:fld id="{8DAE9A61-90E2-40FE-BEB3-9F2EBA461C6C}" type="slidenum">
              <a:rPr lang="es-ES"/>
              <a:pPr>
                <a:defRPr/>
              </a:pPr>
              <a:t>‹Nº›</a:t>
            </a:fld>
            <a:endParaRPr lang="es-ES"/>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Marcador de imagen de diapositiva"/>
          <p:cNvSpPr>
            <a:spLocks noGrp="1" noRot="1" noChangeAspect="1" noTextEdit="1"/>
          </p:cNvSpPr>
          <p:nvPr>
            <p:ph type="sldImg"/>
          </p:nvPr>
        </p:nvSpPr>
        <p:spPr>
          <a:ln/>
        </p:spPr>
      </p:sp>
      <p:sp>
        <p:nvSpPr>
          <p:cNvPr id="18435" name="2 Marcador de notas"/>
          <p:cNvSpPr>
            <a:spLocks noGrp="1"/>
          </p:cNvSpPr>
          <p:nvPr>
            <p:ph type="body" idx="1"/>
          </p:nvPr>
        </p:nvSpPr>
        <p:spPr>
          <a:noFill/>
          <a:ln/>
        </p:spPr>
        <p:txBody>
          <a:bodyPr/>
          <a:lstStyle/>
          <a:p>
            <a:endParaRPr lang="es-MX"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a:xfrm>
            <a:off x="457200" y="1600200"/>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smtClean="0"/>
          </a:p>
        </p:txBody>
      </p:sp>
      <p:sp>
        <p:nvSpPr>
          <p:cNvPr id="4" name="3 Marcador de texto"/>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1600200"/>
            <a:ext cx="8229600" cy="4525963"/>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a:prstGeom prst="rect">
            <a:avLst/>
          </a:prstGeo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Box 8"/>
          <p:cNvSpPr txBox="1">
            <a:spLocks noChangeArrowheads="1"/>
          </p:cNvSpPr>
          <p:nvPr/>
        </p:nvSpPr>
        <p:spPr bwMode="auto">
          <a:xfrm>
            <a:off x="8496300" y="6548438"/>
            <a:ext cx="684213" cy="336550"/>
          </a:xfrm>
          <a:prstGeom prst="rect">
            <a:avLst/>
          </a:prstGeom>
          <a:noFill/>
          <a:ln>
            <a:noFill/>
          </a:ln>
          <a:extLst/>
        </p:spPr>
        <p:txBody>
          <a:bodyPr>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r" eaLnBrk="1" hangingPunct="1">
              <a:spcBef>
                <a:spcPct val="50000"/>
              </a:spcBef>
              <a:defRPr/>
            </a:pPr>
            <a:fld id="{1096CDC7-9414-4AB4-A06F-D16B0EBFC20F}" type="slidenum">
              <a:rPr lang="es-ES" sz="1600" b="1" smtClean="0">
                <a:solidFill>
                  <a:srgbClr val="FFFF37"/>
                </a:solidFill>
              </a:rPr>
              <a:pPr algn="r" eaLnBrk="1" hangingPunct="1">
                <a:spcBef>
                  <a:spcPct val="50000"/>
                </a:spcBef>
                <a:defRPr/>
              </a:pPr>
              <a:t>‹Nº›</a:t>
            </a:fld>
            <a:endParaRPr lang="es-ES" sz="1600" b="1" smtClean="0">
              <a:solidFill>
                <a:srgbClr val="FFFF37"/>
              </a:solidFill>
            </a:endParaRPr>
          </a:p>
        </p:txBody>
      </p:sp>
      <p:sp>
        <p:nvSpPr>
          <p:cNvPr id="1027" name="2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endParaRPr lang="es-MX"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mailto:leticialegorretalongoria@yahoo.com.m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6 Imagen" descr="cafe.jpg"/>
          <p:cNvPicPr>
            <a:picLocks noChangeAspect="1"/>
          </p:cNvPicPr>
          <p:nvPr/>
        </p:nvPicPr>
        <p:blipFill>
          <a:blip r:embed="rId2" cstate="print">
            <a:duotone>
              <a:schemeClr val="accent2">
                <a:shade val="45000"/>
                <a:satMod val="135000"/>
              </a:schemeClr>
              <a:prstClr val="white"/>
            </a:duotone>
            <a:extLst>
              <a:ext uri="{BEBA8EAE-BF5A-486C-A8C5-ECC9F3942E4B}"/>
            </a:extLst>
          </a:blip>
          <a:srcRect/>
          <a:stretch>
            <a:fillRect/>
          </a:stretch>
        </p:blipFill>
        <p:spPr bwMode="auto">
          <a:xfrm>
            <a:off x="0" y="0"/>
            <a:ext cx="9144000" cy="6858000"/>
          </a:xfrm>
          <a:prstGeom prst="rect">
            <a:avLst/>
          </a:prstGeom>
          <a:ln/>
        </p:spPr>
        <p:style>
          <a:lnRef idx="2">
            <a:schemeClr val="accent1">
              <a:shade val="50000"/>
            </a:schemeClr>
          </a:lnRef>
          <a:fillRef idx="1">
            <a:schemeClr val="accent1"/>
          </a:fillRef>
          <a:effectRef idx="0">
            <a:schemeClr val="accent1"/>
          </a:effectRef>
          <a:fontRef idx="minor">
            <a:schemeClr val="lt1"/>
          </a:fontRef>
        </p:style>
      </p:pic>
      <p:sp>
        <p:nvSpPr>
          <p:cNvPr id="9" name="WordArt 8"/>
          <p:cNvSpPr>
            <a:spLocks noChangeArrowheads="1" noChangeShapeType="1" noTextEdit="1"/>
          </p:cNvSpPr>
          <p:nvPr/>
        </p:nvSpPr>
        <p:spPr bwMode="auto">
          <a:xfrm>
            <a:off x="1331640" y="1772816"/>
            <a:ext cx="6048672" cy="2232248"/>
          </a:xfrm>
          <a:prstGeom prst="rect">
            <a:avLst/>
          </a:prstGeom>
        </p:spPr>
        <p:txBody>
          <a:bodyPr wrap="none" fromWordArt="1">
            <a:prstTxWarp prst="textPlain">
              <a:avLst>
                <a:gd name="adj" fmla="val 50000"/>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s-MX" sz="3600" b="1" kern="10" dirty="0">
                <a:ln w="12700">
                  <a:solidFill>
                    <a:schemeClr val="tx2">
                      <a:satMod val="155000"/>
                    </a:schemeClr>
                  </a:solidFill>
                  <a:prstDash val="solid"/>
                </a:ln>
                <a:solidFill>
                  <a:schemeClr val="accent2">
                    <a:lumMod val="50000"/>
                  </a:schemeClr>
                </a:solidFill>
                <a:effectLst>
                  <a:outerShdw blurRad="41275" dist="20320" dir="1800000" algn="tl" rotWithShape="0">
                    <a:srgbClr val="000000">
                      <a:alpha val="40000"/>
                    </a:srgbClr>
                  </a:outerShdw>
                </a:effectLst>
                <a:latin typeface="Impact"/>
              </a:rPr>
              <a:t>México</a:t>
            </a:r>
          </a:p>
          <a:p>
            <a:pPr algn="ctr">
              <a:defRPr/>
            </a:pPr>
            <a:r>
              <a:rPr lang="es-MX" sz="3600" b="1" kern="10" dirty="0">
                <a:ln w="12700">
                  <a:solidFill>
                    <a:schemeClr val="tx2">
                      <a:satMod val="155000"/>
                    </a:schemeClr>
                  </a:solidFill>
                  <a:prstDash val="solid"/>
                </a:ln>
                <a:solidFill>
                  <a:schemeClr val="accent2">
                    <a:lumMod val="50000"/>
                  </a:schemeClr>
                </a:solidFill>
                <a:effectLst>
                  <a:outerShdw blurRad="41275" dist="20320" dir="1800000" algn="tl" rotWithShape="0">
                    <a:srgbClr val="000000">
                      <a:alpha val="40000"/>
                    </a:srgbClr>
                  </a:outerShdw>
                </a:effectLst>
                <a:latin typeface="Impact"/>
              </a:rPr>
              <a:t>VOTO 2012</a:t>
            </a:r>
            <a:r>
              <a:rPr lang="es-MX" sz="3600" b="1" kern="10" spc="50" dirty="0">
                <a:ln w="11430"/>
                <a:solidFill>
                  <a:schemeClr val="accent2">
                    <a:lumMod val="50000"/>
                  </a:schemeClr>
                </a:solidFill>
                <a:effectLst>
                  <a:outerShdw blurRad="76200" dist="50800" dir="5400000" algn="tl" rotWithShape="0">
                    <a:srgbClr val="000000">
                      <a:alpha val="65000"/>
                    </a:srgbClr>
                  </a:outerShdw>
                </a:effectLst>
                <a:latin typeface="Impact"/>
              </a:rPr>
              <a:t> </a:t>
            </a:r>
            <a:endParaRPr lang="es-MX" sz="3600" b="1" kern="10" spc="50" dirty="0">
              <a:ln w="11430"/>
              <a:solidFill>
                <a:schemeClr val="accent2">
                  <a:lumMod val="50000"/>
                </a:schemeClr>
              </a:solidFill>
              <a:effectLst>
                <a:outerShdw blurRad="76200" dist="50800" dir="5400000" algn="tl" rotWithShape="0">
                  <a:srgbClr val="000000">
                    <a:alpha val="65000"/>
                  </a:srgbClr>
                </a:outerShdw>
              </a:effectLst>
              <a:latin typeface="Impact"/>
            </a:endParaRPr>
          </a:p>
        </p:txBody>
      </p:sp>
      <p:sp>
        <p:nvSpPr>
          <p:cNvPr id="8" name="Rectangle 21"/>
          <p:cNvSpPr>
            <a:spLocks noChangeArrowheads="1"/>
          </p:cNvSpPr>
          <p:nvPr/>
        </p:nvSpPr>
        <p:spPr bwMode="auto">
          <a:xfrm>
            <a:off x="1187450" y="4221088"/>
            <a:ext cx="7418388" cy="2016201"/>
          </a:xfrm>
          <a:prstGeom prst="rect">
            <a:avLst/>
          </a:prstGeom>
          <a:noFill/>
          <a:ln>
            <a:noFill/>
          </a:ln>
          <a:extLst/>
        </p:spPr>
        <p:txBody>
          <a:bodyPr anchor="ctr"/>
          <a:lstStyle/>
          <a:p>
            <a:pPr eaLnBrk="0" hangingPunct="0">
              <a:defRPr/>
            </a:pPr>
            <a:r>
              <a:rPr lang="es-MX" sz="2400" b="1" dirty="0">
                <a:solidFill>
                  <a:schemeClr val="accent2">
                    <a:lumMod val="75000"/>
                  </a:schemeClr>
                </a:solidFill>
                <a:latin typeface="Times New Roman" pitchFamily="18" charset="0"/>
                <a:cs typeface="Times New Roman" pitchFamily="18" charset="0"/>
              </a:rPr>
              <a:t>                      </a:t>
            </a:r>
            <a:r>
              <a:rPr lang="es-MX" sz="2800" dirty="0">
                <a:ln w="12700">
                  <a:solidFill>
                    <a:schemeClr val="tx2">
                      <a:satMod val="155000"/>
                    </a:schemeClr>
                  </a:solidFill>
                  <a:prstDash val="solid"/>
                </a:ln>
                <a:solidFill>
                  <a:srgbClr val="1DA4FF"/>
                </a:solidFill>
                <a:effectLst>
                  <a:outerShdw blurRad="41275" dist="20320" dir="1800000" algn="tl" rotWithShape="0">
                    <a:srgbClr val="000000">
                      <a:alpha val="40000"/>
                    </a:srgbClr>
                  </a:outerShdw>
                </a:effectLst>
                <a:latin typeface="Times New Roman" pitchFamily="18" charset="0"/>
                <a:cs typeface="Times New Roman" pitchFamily="18" charset="0"/>
              </a:rPr>
              <a:t>Elección Presidencial</a:t>
            </a:r>
          </a:p>
          <a:p>
            <a:pPr eaLnBrk="0" hangingPunct="0">
              <a:defRPr/>
            </a:pPr>
            <a:r>
              <a:rPr lang="es-MX" dirty="0">
                <a:ln w="12700">
                  <a:solidFill>
                    <a:schemeClr val="tx2">
                      <a:satMod val="155000"/>
                    </a:schemeClr>
                  </a:solidFill>
                  <a:prstDash val="solid"/>
                </a:ln>
                <a:solidFill>
                  <a:srgbClr val="1DA4FF"/>
                </a:solidFill>
                <a:latin typeface="Times New Roman" pitchFamily="18" charset="0"/>
                <a:cs typeface="Times New Roman" pitchFamily="18" charset="0"/>
              </a:rPr>
              <a:t>                                                                                                                                  </a:t>
            </a:r>
          </a:p>
          <a:p>
            <a:pPr eaLnBrk="0" hangingPunct="0">
              <a:defRPr/>
            </a:pPr>
            <a:endParaRPr lang="es-MX" dirty="0">
              <a:ln w="12700">
                <a:solidFill>
                  <a:schemeClr val="tx2">
                    <a:satMod val="155000"/>
                  </a:schemeClr>
                </a:solidFill>
                <a:prstDash val="solid"/>
              </a:ln>
              <a:solidFill>
                <a:srgbClr val="1DA4FF"/>
              </a:solidFill>
              <a:latin typeface="Times New Roman" pitchFamily="18" charset="0"/>
              <a:cs typeface="Times New Roman" pitchFamily="18" charset="0"/>
            </a:endParaRPr>
          </a:p>
          <a:p>
            <a:pPr eaLnBrk="0" hangingPunct="0">
              <a:defRPr/>
            </a:pPr>
            <a:r>
              <a:rPr lang="es-MX" dirty="0">
                <a:ln w="12700">
                  <a:solidFill>
                    <a:schemeClr val="tx2">
                      <a:satMod val="155000"/>
                    </a:schemeClr>
                  </a:solidFill>
                  <a:prstDash val="solid"/>
                </a:ln>
                <a:solidFill>
                  <a:srgbClr val="1DA4FF"/>
                </a:solidFill>
                <a:latin typeface="Times New Roman" pitchFamily="18" charset="0"/>
                <a:cs typeface="Times New Roman" pitchFamily="18" charset="0"/>
              </a:rPr>
              <a:t>                                                                                                                                  </a:t>
            </a:r>
          </a:p>
          <a:p>
            <a:pPr eaLnBrk="0" hangingPunct="0">
              <a:defRPr/>
            </a:pPr>
            <a:r>
              <a:rPr lang="es-MX" dirty="0">
                <a:ln w="12700">
                  <a:solidFill>
                    <a:schemeClr val="tx2">
                      <a:satMod val="155000"/>
                    </a:schemeClr>
                  </a:solidFill>
                  <a:prstDash val="solid"/>
                </a:ln>
                <a:solidFill>
                  <a:srgbClr val="1DA4FF"/>
                </a:solidFill>
                <a:latin typeface="Times New Roman" pitchFamily="18" charset="0"/>
                <a:cs typeface="Times New Roman" pitchFamily="18" charset="0"/>
              </a:rPr>
              <a:t>                                                                                                                       Octubre </a:t>
            </a:r>
            <a:r>
              <a:rPr lang="es-MX" dirty="0">
                <a:ln w="12700">
                  <a:solidFill>
                    <a:schemeClr val="tx2">
                      <a:satMod val="155000"/>
                    </a:schemeClr>
                  </a:solidFill>
                  <a:prstDash val="solid"/>
                </a:ln>
                <a:solidFill>
                  <a:srgbClr val="1DA4FF"/>
                </a:solidFill>
                <a:latin typeface="Times New Roman" pitchFamily="18" charset="0"/>
                <a:cs typeface="Times New Roman" pitchFamily="18" charset="0"/>
              </a:rPr>
              <a:t>24</a:t>
            </a:r>
            <a:r>
              <a:rPr lang="es-MX" sz="1600" dirty="0">
                <a:ln w="12700">
                  <a:solidFill>
                    <a:schemeClr val="tx2">
                      <a:satMod val="155000"/>
                    </a:schemeClr>
                  </a:solidFill>
                  <a:prstDash val="solid"/>
                </a:ln>
                <a:solidFill>
                  <a:srgbClr val="1DA4FF"/>
                </a:solidFill>
                <a:latin typeface="Times New Roman" pitchFamily="18" charset="0"/>
                <a:cs typeface="Times New Roman" pitchFamily="18" charset="0"/>
              </a:rPr>
              <a:t> </a:t>
            </a:r>
            <a:r>
              <a:rPr lang="es-MX" sz="1600" dirty="0">
                <a:ln w="12700">
                  <a:solidFill>
                    <a:schemeClr val="tx2">
                      <a:satMod val="155000"/>
                    </a:schemeClr>
                  </a:solidFill>
                  <a:prstDash val="solid"/>
                </a:ln>
                <a:solidFill>
                  <a:srgbClr val="1DA4FF"/>
                </a:solidFill>
                <a:latin typeface="Times New Roman" pitchFamily="18" charset="0"/>
                <a:cs typeface="Times New Roman" pitchFamily="18" charset="0"/>
              </a:rPr>
              <a:t>de 2011</a:t>
            </a:r>
          </a:p>
        </p:txBody>
      </p:sp>
      <p:sp>
        <p:nvSpPr>
          <p:cNvPr id="2053" name="6 Rectángulo"/>
          <p:cNvSpPr>
            <a:spLocks noChangeArrowheads="1"/>
          </p:cNvSpPr>
          <p:nvPr/>
        </p:nvSpPr>
        <p:spPr bwMode="auto">
          <a:xfrm>
            <a:off x="8605838" y="5767388"/>
            <a:ext cx="719137" cy="1046162"/>
          </a:xfrm>
          <a:prstGeom prst="rect">
            <a:avLst/>
          </a:prstGeom>
          <a:noFill/>
          <a:ln w="9525">
            <a:noFill/>
            <a:miter lim="800000"/>
            <a:headEnd/>
            <a:tailEnd/>
          </a:ln>
        </p:spPr>
        <p:txBody>
          <a:bodyPr>
            <a:spAutoFit/>
          </a:bodyPr>
          <a:lstStyle/>
          <a:p>
            <a:endParaRPr lang="es-MX">
              <a:solidFill>
                <a:schemeClr val="bg1"/>
              </a:solidFill>
              <a:latin typeface="Arial Black" pitchFamily="34" charset="0"/>
            </a:endParaRPr>
          </a:p>
          <a:p>
            <a:endParaRPr lang="es-MX">
              <a:solidFill>
                <a:schemeClr val="bg1"/>
              </a:solidFill>
              <a:latin typeface="Arial Black" pitchFamily="34" charset="0"/>
            </a:endParaRPr>
          </a:p>
          <a:p>
            <a:endParaRPr lang="es-MX">
              <a:solidFill>
                <a:schemeClr val="bg1"/>
              </a:solidFill>
              <a:latin typeface="Arial Black" pitchFamily="34" charset="0"/>
            </a:endParaRPr>
          </a:p>
          <a:p>
            <a:r>
              <a:rPr lang="es-MX" sz="2000">
                <a:solidFill>
                  <a:schemeClr val="bg1"/>
                </a:solidFill>
                <a:latin typeface="Arial Black" pitchFamily="34" charset="0"/>
              </a:rPr>
              <a:t> </a:t>
            </a:r>
          </a:p>
        </p:txBody>
      </p:sp>
      <p:pic>
        <p:nvPicPr>
          <p:cNvPr id="2054" name="18 Imagen" descr="logo01.jpg"/>
          <p:cNvPicPr>
            <a:picLocks noChangeAspect="1"/>
          </p:cNvPicPr>
          <p:nvPr/>
        </p:nvPicPr>
        <p:blipFill>
          <a:blip r:embed="rId3">
            <a:grayscl/>
          </a:blip>
          <a:srcRect/>
          <a:stretch>
            <a:fillRect/>
          </a:stretch>
        </p:blipFill>
        <p:spPr bwMode="auto">
          <a:xfrm>
            <a:off x="250825" y="115888"/>
            <a:ext cx="1512888" cy="504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3 Imagen" descr="cafe.jpg"/>
          <p:cNvPicPr>
            <a:picLocks noChangeAspect="1"/>
          </p:cNvPicPr>
          <p:nvPr/>
        </p:nvPicPr>
        <p:blipFill>
          <a:blip r:embed="rId2" cstate="print">
            <a:duotone>
              <a:schemeClr val="accent2">
                <a:shade val="45000"/>
                <a:satMod val="135000"/>
              </a:schemeClr>
              <a:prstClr val="white"/>
            </a:duotone>
          </a:blip>
          <a:srcRect/>
          <a:stretch>
            <a:fillRect/>
          </a:stretch>
        </p:blipFill>
        <p:spPr bwMode="auto">
          <a:xfrm>
            <a:off x="0" y="0"/>
            <a:ext cx="9144000" cy="6921500"/>
          </a:xfrm>
          <a:prstGeom prst="rect">
            <a:avLst/>
          </a:prstGeom>
          <a:noFill/>
          <a:ln w="9525">
            <a:noFill/>
            <a:miter lim="800000"/>
            <a:headEnd/>
            <a:tailEnd/>
          </a:ln>
        </p:spPr>
      </p:pic>
      <p:sp>
        <p:nvSpPr>
          <p:cNvPr id="3075" name="4 Rectángulo"/>
          <p:cNvSpPr>
            <a:spLocks noChangeArrowheads="1"/>
          </p:cNvSpPr>
          <p:nvPr/>
        </p:nvSpPr>
        <p:spPr bwMode="auto">
          <a:xfrm>
            <a:off x="684213" y="765175"/>
            <a:ext cx="7775575" cy="6216650"/>
          </a:xfrm>
          <a:prstGeom prst="rect">
            <a:avLst/>
          </a:prstGeom>
          <a:noFill/>
          <a:ln w="9525">
            <a:noFill/>
            <a:miter lim="800000"/>
            <a:headEnd/>
            <a:tailEnd/>
          </a:ln>
        </p:spPr>
        <p:txBody>
          <a:bodyPr>
            <a:spAutoFit/>
          </a:bodyPr>
          <a:lstStyle/>
          <a:p>
            <a:endParaRPr lang="es-MX" sz="1200" b="1">
              <a:latin typeface="Arial Narrow" pitchFamily="34" charset="0"/>
            </a:endParaRPr>
          </a:p>
          <a:p>
            <a:r>
              <a:rPr lang="es-MX" sz="1800" b="1">
                <a:latin typeface="Arial Narrow" pitchFamily="34" charset="0"/>
              </a:rPr>
              <a:t>México Voto 2012</a:t>
            </a:r>
          </a:p>
          <a:p>
            <a:r>
              <a:rPr lang="es-MX" sz="1800" b="1">
                <a:latin typeface="Arial Narrow" pitchFamily="34" charset="0"/>
              </a:rPr>
              <a:t>Elección Presidencial</a:t>
            </a:r>
          </a:p>
          <a:p>
            <a:endParaRPr lang="es-MX" sz="1800" b="1">
              <a:latin typeface="Arial Narrow" pitchFamily="34" charset="0"/>
            </a:endParaRPr>
          </a:p>
          <a:p>
            <a:r>
              <a:rPr lang="es-MX" sz="1800" b="1">
                <a:latin typeface="Arial Narrow" pitchFamily="34" charset="0"/>
              </a:rPr>
              <a:t>Presentación</a:t>
            </a:r>
          </a:p>
          <a:p>
            <a:endParaRPr lang="es-MX" sz="1200" b="1">
              <a:latin typeface="Arial Narrow" pitchFamily="34" charset="0"/>
            </a:endParaRPr>
          </a:p>
          <a:p>
            <a:pPr algn="just"/>
            <a:r>
              <a:rPr lang="es-MX">
                <a:latin typeface="Arial Narrow" pitchFamily="34" charset="0"/>
              </a:rPr>
              <a:t>Siguiendo el método aleatorio simple combinado, se llevaron a cabo entrevistas telefónicas personales en vivienda, realizadas del 14 al 22 de octubre de 2011,  a hombres y mujeres indistintamente de 18 años o más, en 300 distritos electorales de la República Mexicana, utilizando los directorios telefónicos de Telmex y seleccionando los números en forma aleatoria de cincuenta en cincuenta, con un margen de error del 5% y rango de confianza del 95%. Se realizaron 4,851 llamadas efectivas, descartándose las que se marcaron y no contestaron. El grupo de trabajo se integró por 20 entrevistadoras y dos supervisoras. Los resultados son válidos para la fecha del estudio y de ninguna manera tratan de formar supuestos sobre una prospectiva para el día de la elección. </a:t>
            </a:r>
          </a:p>
          <a:p>
            <a:pPr algn="just"/>
            <a:r>
              <a:rPr lang="es-MX">
                <a:latin typeface="Arial Narrow" pitchFamily="34" charset="0"/>
              </a:rPr>
              <a:t>Responsable: People's Opinion, S.A. de C.V.  filial de una organización internacional, legalmente establecida en México y constituida como sociedad mercantil, con una experiencia de más de diez años en el mercado, que ofrece y realiza estudios con nuevas ideas, estrategias, elementos y ventajas comparativas. Diseña y lleva a cabo estudios relacionados a los diversos temas sociales, en los diferentes ámbitos y esferas de la sociedad, proporcionando información fidedigna y oportuna, con rigor  metodológico y ético.</a:t>
            </a:r>
            <a:endParaRPr lang="es-MX" sz="1200">
              <a:latin typeface="Arial Narrow" pitchFamily="34" charset="0"/>
            </a:endParaRPr>
          </a:p>
          <a:p>
            <a:r>
              <a:rPr lang="es-MX" sz="1200">
                <a:latin typeface="Arial Narrow" pitchFamily="34" charset="0"/>
              </a:rPr>
              <a:t>Directorio:</a:t>
            </a:r>
          </a:p>
          <a:p>
            <a:r>
              <a:rPr lang="es-MX" sz="1200">
                <a:latin typeface="Arial Narrow" pitchFamily="34" charset="0"/>
              </a:rPr>
              <a:t>Presidente: Lauro Nolazco Ceballos</a:t>
            </a:r>
          </a:p>
          <a:p>
            <a:r>
              <a:rPr lang="es-MX" sz="1200">
                <a:latin typeface="Arial Narrow" pitchFamily="34" charset="0"/>
              </a:rPr>
              <a:t>Director General: Raymundo Velázquez Arcos</a:t>
            </a:r>
          </a:p>
          <a:p>
            <a:r>
              <a:rPr lang="es-MX" sz="1200">
                <a:latin typeface="Arial Narrow" pitchFamily="34" charset="0"/>
              </a:rPr>
              <a:t>Directora de Operaciones: Laura Martínez Aguilar </a:t>
            </a:r>
          </a:p>
          <a:p>
            <a:r>
              <a:rPr lang="es-MX" sz="1200">
                <a:latin typeface="Arial Narrow" pitchFamily="34" charset="0"/>
              </a:rPr>
              <a:t>Auditor que certifica: Escobedo y Asociados Contadores Públicos, S.C.</a:t>
            </a:r>
          </a:p>
          <a:p>
            <a:r>
              <a:rPr lang="es-MX" sz="1200">
                <a:latin typeface="Arial Narrow" pitchFamily="34" charset="0"/>
              </a:rPr>
              <a:t>Contacto: www.peoplesopinion.mx   direcciongeneral@peoplesopinion.mx    direccionpeoplesopinion@gmail.com</a:t>
            </a:r>
          </a:p>
          <a:p>
            <a:r>
              <a:rPr lang="es-MX" sz="1200">
                <a:latin typeface="Arial Narrow" pitchFamily="34" charset="0"/>
              </a:rPr>
              <a:t>Oficinas generales: Monterrey, N. L. México. Publicación: libre citando la fuente.</a:t>
            </a:r>
          </a:p>
          <a:p>
            <a:endParaRPr lang="es-MX" sz="1200">
              <a:latin typeface="Arial Narrow" pitchFamily="34" charset="0"/>
            </a:endParaRPr>
          </a:p>
          <a:p>
            <a:endParaRPr lang="es-MX" sz="1200" b="1">
              <a:latin typeface="Arial Narrow" pitchFamily="34" charset="0"/>
            </a:endParaRPr>
          </a:p>
          <a:p>
            <a:endParaRPr lang="es-MX" sz="1200" b="1">
              <a:latin typeface="Arial Narrow" pitchFamily="34" charset="0"/>
            </a:endParaRPr>
          </a:p>
        </p:txBody>
      </p:sp>
      <p:pic>
        <p:nvPicPr>
          <p:cNvPr id="3076" name="18 Imagen" descr="logo01.jpg"/>
          <p:cNvPicPr>
            <a:picLocks noChangeAspect="1"/>
          </p:cNvPicPr>
          <p:nvPr/>
        </p:nvPicPr>
        <p:blipFill>
          <a:blip r:embed="rId3">
            <a:grayscl/>
          </a:blip>
          <a:srcRect/>
          <a:stretch>
            <a:fillRect/>
          </a:stretch>
        </p:blipFill>
        <p:spPr bwMode="auto">
          <a:xfrm>
            <a:off x="323850" y="115888"/>
            <a:ext cx="1511300" cy="504825"/>
          </a:xfrm>
          <a:prstGeom prst="rect">
            <a:avLst/>
          </a:prstGeom>
          <a:noFill/>
          <a:ln w="9525">
            <a:noFill/>
            <a:miter lim="800000"/>
            <a:headEnd/>
            <a:tailEnd/>
          </a:ln>
        </p:spPr>
      </p:pic>
      <p:sp>
        <p:nvSpPr>
          <p:cNvPr id="3077" name="4 Rectángulo"/>
          <p:cNvSpPr>
            <a:spLocks noChangeArrowheads="1"/>
          </p:cNvSpPr>
          <p:nvPr/>
        </p:nvSpPr>
        <p:spPr bwMode="auto">
          <a:xfrm flipH="1">
            <a:off x="5143500" y="6550025"/>
            <a:ext cx="4419600" cy="307975"/>
          </a:xfrm>
          <a:prstGeom prst="rect">
            <a:avLst/>
          </a:prstGeom>
          <a:noFill/>
          <a:ln w="9525">
            <a:noFill/>
            <a:miter lim="800000"/>
            <a:headEnd/>
            <a:tailEnd/>
          </a:ln>
        </p:spPr>
        <p:txBody>
          <a:bodyPr>
            <a:spAutoFit/>
          </a:bodyPr>
          <a:lstStyle/>
          <a:p>
            <a:r>
              <a:rPr lang="es-MX">
                <a:solidFill>
                  <a:schemeClr val="bg1"/>
                </a:solidFill>
                <a:latin typeface="Arial Black" pitchFamily="34" charset="0"/>
              </a:rPr>
              <a:t>                                                            2</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5 Imagen" descr="cafe.jpg"/>
          <p:cNvPicPr>
            <a:picLocks noChangeAspect="1"/>
          </p:cNvPicPr>
          <p:nvPr/>
        </p:nvPicPr>
        <p:blipFill>
          <a:blip r:embed="rId2" cstate="print">
            <a:duotone>
              <a:schemeClr val="accent2">
                <a:shade val="45000"/>
                <a:satMod val="135000"/>
              </a:schemeClr>
              <a:prstClr val="white"/>
            </a:duotone>
          </a:blip>
          <a:srcRect/>
          <a:stretch>
            <a:fillRect/>
          </a:stretch>
        </p:blipFill>
        <p:spPr bwMode="auto">
          <a:xfrm>
            <a:off x="0" y="0"/>
            <a:ext cx="9144000" cy="6858000"/>
          </a:xfrm>
          <a:prstGeom prst="rect">
            <a:avLst/>
          </a:prstGeom>
          <a:noFill/>
          <a:ln w="9525">
            <a:noFill/>
            <a:miter lim="800000"/>
            <a:headEnd/>
            <a:tailEnd/>
          </a:ln>
        </p:spPr>
      </p:pic>
      <p:sp>
        <p:nvSpPr>
          <p:cNvPr id="5" name="4 Rectángulo"/>
          <p:cNvSpPr/>
          <p:nvPr/>
        </p:nvSpPr>
        <p:spPr>
          <a:xfrm>
            <a:off x="684213" y="692150"/>
            <a:ext cx="7775575" cy="4770438"/>
          </a:xfrm>
          <a:prstGeom prst="rect">
            <a:avLst/>
          </a:prstGeom>
        </p:spPr>
        <p:txBody>
          <a:bodyPr>
            <a:spAutoFit/>
          </a:bodyPr>
          <a:lstStyle/>
          <a:p>
            <a:pPr>
              <a:defRPr/>
            </a:pPr>
            <a:endParaRPr lang="es-MX" sz="1800" b="1" dirty="0">
              <a:latin typeface="Arial Narrow" pitchFamily="34" charset="0"/>
            </a:endParaRPr>
          </a:p>
          <a:p>
            <a:pPr>
              <a:defRPr/>
            </a:pPr>
            <a:r>
              <a:rPr lang="es-MX" sz="1800" b="1" dirty="0">
                <a:latin typeface="Arial Narrow" pitchFamily="34" charset="0"/>
              </a:rPr>
              <a:t>México Voto </a:t>
            </a:r>
            <a:r>
              <a:rPr lang="es-MX" sz="1800" b="1" dirty="0">
                <a:latin typeface="Arial Narrow" pitchFamily="34" charset="0"/>
              </a:rPr>
              <a:t>2012</a:t>
            </a:r>
          </a:p>
          <a:p>
            <a:pPr>
              <a:defRPr/>
            </a:pPr>
            <a:r>
              <a:rPr lang="es-MX" sz="1800" b="1" dirty="0">
                <a:latin typeface="Arial Narrow" pitchFamily="34" charset="0"/>
              </a:rPr>
              <a:t>Elección Presidencial</a:t>
            </a:r>
          </a:p>
          <a:p>
            <a:pPr>
              <a:defRPr/>
            </a:pPr>
            <a:r>
              <a:rPr lang="es-MX" sz="1800" b="1" dirty="0">
                <a:latin typeface="Arial Narrow" pitchFamily="34" charset="0"/>
              </a:rPr>
              <a:t>Aspirantes</a:t>
            </a:r>
          </a:p>
          <a:p>
            <a:pPr>
              <a:defRPr/>
            </a:pPr>
            <a:endParaRPr lang="es-MX" sz="1600" b="1" dirty="0">
              <a:latin typeface="Arial Narrow" pitchFamily="34" charset="0"/>
            </a:endParaRPr>
          </a:p>
          <a:p>
            <a:pPr>
              <a:defRPr/>
            </a:pPr>
            <a:r>
              <a:rPr lang="es-MX" sz="1800" b="1" dirty="0">
                <a:latin typeface="Arial Narrow" pitchFamily="34" charset="0"/>
              </a:rPr>
              <a:t>Partido Acción Nacional (PAN):</a:t>
            </a:r>
          </a:p>
          <a:p>
            <a:pPr marL="285750" indent="-285750">
              <a:buFont typeface="Arial" pitchFamily="34" charset="0"/>
              <a:buChar char="•"/>
              <a:defRPr/>
            </a:pPr>
            <a:r>
              <a:rPr lang="es-MX" sz="1800" dirty="0">
                <a:latin typeface="Arial Narrow" pitchFamily="34" charset="0"/>
              </a:rPr>
              <a:t>Ernesto Cordero Arroyo. Ex Secretario de Hacienda.</a:t>
            </a:r>
          </a:p>
          <a:p>
            <a:pPr marL="285750" indent="-285750">
              <a:buFont typeface="Arial" pitchFamily="34" charset="0"/>
              <a:buChar char="•"/>
              <a:defRPr/>
            </a:pPr>
            <a:r>
              <a:rPr lang="es-MX" sz="1800" dirty="0">
                <a:latin typeface="Arial Narrow" pitchFamily="34" charset="0"/>
              </a:rPr>
              <a:t>Santiago Creel Miranda. Senador de la República</a:t>
            </a:r>
            <a:r>
              <a:rPr lang="es-MX" sz="1800" dirty="0">
                <a:latin typeface="Arial Narrow" pitchFamily="34" charset="0"/>
              </a:rPr>
              <a:t>.</a:t>
            </a:r>
            <a:endParaRPr lang="es-MX" sz="1800" dirty="0">
              <a:latin typeface="Arial Narrow" pitchFamily="34" charset="0"/>
            </a:endParaRPr>
          </a:p>
          <a:p>
            <a:pPr marL="285750" indent="-285750">
              <a:buFont typeface="Arial" pitchFamily="34" charset="0"/>
              <a:buChar char="•"/>
              <a:defRPr/>
            </a:pPr>
            <a:r>
              <a:rPr lang="es-MX" sz="1800" dirty="0">
                <a:latin typeface="Arial Narrow" pitchFamily="34" charset="0"/>
              </a:rPr>
              <a:t>Josefina Vázquez Mota. Diputada Federal.</a:t>
            </a:r>
          </a:p>
          <a:p>
            <a:pPr>
              <a:defRPr/>
            </a:pPr>
            <a:endParaRPr lang="es-MX" sz="1800" dirty="0">
              <a:latin typeface="Arial Narrow" pitchFamily="34" charset="0"/>
            </a:endParaRPr>
          </a:p>
          <a:p>
            <a:pPr>
              <a:defRPr/>
            </a:pPr>
            <a:r>
              <a:rPr lang="es-MX" sz="1800" b="1" dirty="0">
                <a:solidFill>
                  <a:srgbClr val="000000"/>
                </a:solidFill>
                <a:latin typeface="Arial Narrow" pitchFamily="34" charset="0"/>
              </a:rPr>
              <a:t>Partido Revolucionario Institucional (PRI):</a:t>
            </a:r>
            <a:endParaRPr lang="es-MX" sz="1800" dirty="0">
              <a:solidFill>
                <a:srgbClr val="000000"/>
              </a:solidFill>
              <a:latin typeface="Arial Narrow" pitchFamily="34" charset="0"/>
            </a:endParaRPr>
          </a:p>
          <a:p>
            <a:pPr marL="285750" indent="-285750">
              <a:buFont typeface="Arial" pitchFamily="34" charset="0"/>
              <a:buChar char="•"/>
              <a:defRPr/>
            </a:pPr>
            <a:r>
              <a:rPr lang="es-MX" sz="1800" dirty="0">
                <a:solidFill>
                  <a:srgbClr val="000000"/>
                </a:solidFill>
                <a:latin typeface="Arial Narrow" pitchFamily="34" charset="0"/>
              </a:rPr>
              <a:t>Manlio Fabio </a:t>
            </a:r>
            <a:r>
              <a:rPr lang="es-MX" sz="1800" dirty="0" err="1">
                <a:solidFill>
                  <a:srgbClr val="000000"/>
                </a:solidFill>
                <a:latin typeface="Arial Narrow" pitchFamily="34" charset="0"/>
              </a:rPr>
              <a:t>Beltrones</a:t>
            </a:r>
            <a:r>
              <a:rPr lang="es-MX" sz="1800" dirty="0">
                <a:solidFill>
                  <a:srgbClr val="000000"/>
                </a:solidFill>
                <a:latin typeface="Arial Narrow" pitchFamily="34" charset="0"/>
              </a:rPr>
              <a:t> Rivera. Presidente de la JUCOPO del Senado de la República.</a:t>
            </a:r>
          </a:p>
          <a:p>
            <a:pPr marL="285750" indent="-285750" algn="just">
              <a:buFont typeface="Arial" pitchFamily="34" charset="0"/>
              <a:buChar char="•"/>
              <a:defRPr/>
            </a:pPr>
            <a:r>
              <a:rPr lang="es-MX" sz="1800" dirty="0">
                <a:solidFill>
                  <a:srgbClr val="000000"/>
                </a:solidFill>
                <a:latin typeface="Arial Narrow" pitchFamily="34" charset="0"/>
              </a:rPr>
              <a:t>Enrique Peña Nieto. Ex Gobernador del Estado de México</a:t>
            </a:r>
            <a:endParaRPr lang="es-MX" sz="1800" dirty="0">
              <a:latin typeface="Arial Narrow" pitchFamily="34" charset="0"/>
            </a:endParaRPr>
          </a:p>
          <a:p>
            <a:pPr marL="285750" indent="-285750">
              <a:buFont typeface="Arial" pitchFamily="34" charset="0"/>
              <a:buChar char="•"/>
              <a:defRPr/>
            </a:pPr>
            <a:endParaRPr lang="es-MX" sz="1800" dirty="0">
              <a:latin typeface="Arial Narrow" pitchFamily="34" charset="0"/>
            </a:endParaRPr>
          </a:p>
          <a:p>
            <a:pPr>
              <a:defRPr/>
            </a:pPr>
            <a:r>
              <a:rPr lang="es-MX" sz="1800" b="1" dirty="0">
                <a:latin typeface="Arial Narrow" pitchFamily="34" charset="0"/>
              </a:rPr>
              <a:t>Partido de la Revolución Democrática (PRD</a:t>
            </a:r>
            <a:r>
              <a:rPr lang="es-MX" sz="1800" b="1" dirty="0">
                <a:latin typeface="Arial Narrow" pitchFamily="34" charset="0"/>
              </a:rPr>
              <a:t>) y DIA: </a:t>
            </a:r>
            <a:endParaRPr lang="es-MX" sz="1800" b="1" dirty="0">
              <a:latin typeface="Arial Narrow" pitchFamily="34" charset="0"/>
            </a:endParaRPr>
          </a:p>
          <a:p>
            <a:pPr marL="285750" indent="-285750">
              <a:buFont typeface="Arial" pitchFamily="34" charset="0"/>
              <a:buChar char="•"/>
              <a:defRPr/>
            </a:pPr>
            <a:r>
              <a:rPr lang="es-MX" sz="1800" dirty="0">
                <a:latin typeface="Arial Narrow" pitchFamily="34" charset="0"/>
              </a:rPr>
              <a:t>Marcelo Ebrard </a:t>
            </a:r>
            <a:r>
              <a:rPr lang="es-MX" sz="1800" dirty="0" err="1">
                <a:latin typeface="Arial Narrow" pitchFamily="34" charset="0"/>
              </a:rPr>
              <a:t>Casaubón</a:t>
            </a:r>
            <a:r>
              <a:rPr lang="es-MX" sz="1800" dirty="0">
                <a:latin typeface="Arial Narrow" pitchFamily="34" charset="0"/>
              </a:rPr>
              <a:t>. Jefe de Gobierno del Distrito Federal</a:t>
            </a:r>
          </a:p>
          <a:p>
            <a:pPr marL="285750" indent="-285750">
              <a:buFont typeface="Arial" pitchFamily="34" charset="0"/>
              <a:buChar char="•"/>
              <a:defRPr/>
            </a:pPr>
            <a:r>
              <a:rPr lang="es-MX" sz="1800" dirty="0">
                <a:latin typeface="Arial Narrow" pitchFamily="34" charset="0"/>
              </a:rPr>
              <a:t>Andrés Manuel López Obrador. Ex Candidato Presidencial</a:t>
            </a:r>
            <a:endParaRPr lang="es-MX" sz="1800" dirty="0"/>
          </a:p>
        </p:txBody>
      </p:sp>
      <p:sp>
        <p:nvSpPr>
          <p:cNvPr id="4100" name="6 Rectángulo"/>
          <p:cNvSpPr>
            <a:spLocks noChangeArrowheads="1"/>
          </p:cNvSpPr>
          <p:nvPr/>
        </p:nvSpPr>
        <p:spPr bwMode="auto">
          <a:xfrm>
            <a:off x="8605838" y="5767388"/>
            <a:ext cx="719137" cy="1046162"/>
          </a:xfrm>
          <a:prstGeom prst="rect">
            <a:avLst/>
          </a:prstGeom>
          <a:noFill/>
          <a:ln w="9525">
            <a:noFill/>
            <a:miter lim="800000"/>
            <a:headEnd/>
            <a:tailEnd/>
          </a:ln>
        </p:spPr>
        <p:txBody>
          <a:bodyPr>
            <a:spAutoFit/>
          </a:bodyPr>
          <a:lstStyle/>
          <a:p>
            <a:endParaRPr lang="es-MX">
              <a:solidFill>
                <a:schemeClr val="bg1"/>
              </a:solidFill>
              <a:latin typeface="Arial Black" pitchFamily="34" charset="0"/>
            </a:endParaRPr>
          </a:p>
          <a:p>
            <a:endParaRPr lang="es-MX">
              <a:solidFill>
                <a:schemeClr val="bg1"/>
              </a:solidFill>
              <a:latin typeface="Arial Black" pitchFamily="34" charset="0"/>
            </a:endParaRPr>
          </a:p>
          <a:p>
            <a:endParaRPr lang="es-MX">
              <a:solidFill>
                <a:schemeClr val="bg1"/>
              </a:solidFill>
              <a:latin typeface="Arial Black" pitchFamily="34" charset="0"/>
            </a:endParaRPr>
          </a:p>
          <a:p>
            <a:r>
              <a:rPr lang="es-MX" sz="2000">
                <a:solidFill>
                  <a:schemeClr val="bg1"/>
                </a:solidFill>
                <a:latin typeface="Arial Black" pitchFamily="34" charset="0"/>
              </a:rPr>
              <a:t> 3</a:t>
            </a:r>
          </a:p>
        </p:txBody>
      </p:sp>
      <p:pic>
        <p:nvPicPr>
          <p:cNvPr id="4101" name="18 Imagen" descr="logo01.jpg"/>
          <p:cNvPicPr>
            <a:picLocks noChangeAspect="1"/>
          </p:cNvPicPr>
          <p:nvPr/>
        </p:nvPicPr>
        <p:blipFill>
          <a:blip r:embed="rId3">
            <a:grayscl/>
          </a:blip>
          <a:srcRect/>
          <a:stretch>
            <a:fillRect/>
          </a:stretch>
        </p:blipFill>
        <p:spPr bwMode="auto">
          <a:xfrm>
            <a:off x="179388" y="90488"/>
            <a:ext cx="1512887" cy="504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17 Imagen" descr="cafe.jpg"/>
          <p:cNvPicPr>
            <a:picLocks noChangeAspect="1"/>
          </p:cNvPicPr>
          <p:nvPr/>
        </p:nvPicPr>
        <p:blipFill>
          <a:blip r:embed="rId2" cstate="print">
            <a:duotone>
              <a:schemeClr val="accent2">
                <a:shade val="45000"/>
                <a:satMod val="135000"/>
              </a:schemeClr>
              <a:prstClr val="white"/>
            </a:duotone>
          </a:blip>
          <a:srcRect/>
          <a:stretch>
            <a:fillRect/>
          </a:stretch>
        </p:blipFill>
        <p:spPr bwMode="auto">
          <a:xfrm>
            <a:off x="0" y="0"/>
            <a:ext cx="9144000" cy="6858000"/>
          </a:xfrm>
          <a:prstGeom prst="rect">
            <a:avLst/>
          </a:prstGeom>
          <a:noFill/>
          <a:ln w="9525">
            <a:noFill/>
            <a:miter lim="800000"/>
            <a:headEnd/>
            <a:tailEnd/>
          </a:ln>
        </p:spPr>
      </p:pic>
      <p:sp>
        <p:nvSpPr>
          <p:cNvPr id="5123" name="Rectangle 4"/>
          <p:cNvSpPr>
            <a:spLocks noGrp="1" noChangeArrowheads="1"/>
          </p:cNvSpPr>
          <p:nvPr>
            <p:ph type="title"/>
          </p:nvPr>
        </p:nvSpPr>
        <p:spPr>
          <a:xfrm>
            <a:off x="7164388" y="26988"/>
            <a:ext cx="336550" cy="954087"/>
          </a:xfrm>
        </p:spPr>
        <p:txBody>
          <a:bodyPr/>
          <a:lstStyle/>
          <a:p>
            <a:r>
              <a:rPr lang="es-MX" sz="2000" b="1" smtClean="0">
                <a:solidFill>
                  <a:schemeClr val="bg1"/>
                </a:solidFill>
                <a:latin typeface="Britannic Bold" pitchFamily="34" charset="0"/>
              </a:rPr>
              <a:t>        </a:t>
            </a:r>
            <a:br>
              <a:rPr lang="es-MX" sz="2000" b="1" smtClean="0">
                <a:solidFill>
                  <a:schemeClr val="bg1"/>
                </a:solidFill>
                <a:latin typeface="Britannic Bold" pitchFamily="34" charset="0"/>
              </a:rPr>
            </a:br>
            <a:endParaRPr lang="es-MX" sz="2000" b="1" smtClean="0">
              <a:solidFill>
                <a:schemeClr val="bg1"/>
              </a:solidFill>
              <a:latin typeface="Britannic Bold" pitchFamily="34" charset="0"/>
            </a:endParaRPr>
          </a:p>
        </p:txBody>
      </p:sp>
      <p:sp>
        <p:nvSpPr>
          <p:cNvPr id="5124" name="Text Box 11"/>
          <p:cNvSpPr txBox="1">
            <a:spLocks noChangeArrowheads="1"/>
          </p:cNvSpPr>
          <p:nvPr/>
        </p:nvSpPr>
        <p:spPr bwMode="auto">
          <a:xfrm>
            <a:off x="8680450" y="6381750"/>
            <a:ext cx="355600" cy="369888"/>
          </a:xfrm>
          <a:prstGeom prst="rect">
            <a:avLst/>
          </a:prstGeom>
          <a:noFill/>
          <a:ln w="9525">
            <a:noFill/>
            <a:miter lim="800000"/>
            <a:headEnd/>
            <a:tailEnd/>
          </a:ln>
        </p:spPr>
        <p:txBody>
          <a:bodyPr wrap="none">
            <a:spAutoFit/>
          </a:bodyPr>
          <a:lstStyle/>
          <a:p>
            <a:pPr algn="ctr">
              <a:lnSpc>
                <a:spcPct val="90000"/>
              </a:lnSpc>
              <a:spcBef>
                <a:spcPct val="20000"/>
              </a:spcBef>
            </a:pPr>
            <a:r>
              <a:rPr lang="es-MX" sz="2000">
                <a:solidFill>
                  <a:schemeClr val="bg1"/>
                </a:solidFill>
                <a:latin typeface="Arial Black" pitchFamily="34" charset="0"/>
              </a:rPr>
              <a:t>4</a:t>
            </a:r>
          </a:p>
        </p:txBody>
      </p:sp>
      <p:sp>
        <p:nvSpPr>
          <p:cNvPr id="5125" name="Rectangle 7"/>
          <p:cNvSpPr>
            <a:spLocks noChangeArrowheads="1"/>
          </p:cNvSpPr>
          <p:nvPr/>
        </p:nvSpPr>
        <p:spPr bwMode="auto">
          <a:xfrm>
            <a:off x="539750" y="981075"/>
            <a:ext cx="3889375" cy="2016125"/>
          </a:xfrm>
          <a:prstGeom prst="rect">
            <a:avLst/>
          </a:prstGeom>
          <a:noFill/>
          <a:ln w="9525">
            <a:noFill/>
            <a:miter lim="800000"/>
            <a:headEnd/>
            <a:tailEnd/>
          </a:ln>
        </p:spPr>
        <p:txBody>
          <a:bodyPr/>
          <a:lstStyle/>
          <a:p>
            <a:r>
              <a:rPr lang="es-MX" sz="1800" b="1">
                <a:latin typeface="Arial Narrow" pitchFamily="34" charset="0"/>
              </a:rPr>
              <a:t>México Voto 2012</a:t>
            </a:r>
          </a:p>
          <a:p>
            <a:r>
              <a:rPr lang="es-MX" sz="1800" b="1">
                <a:latin typeface="Arial Narrow" pitchFamily="34" charset="0"/>
              </a:rPr>
              <a:t>Elección Presidencial</a:t>
            </a:r>
          </a:p>
          <a:p>
            <a:endParaRPr lang="es-MX" sz="1800" b="1">
              <a:latin typeface="Arial Narrow" pitchFamily="34" charset="0"/>
            </a:endParaRPr>
          </a:p>
          <a:p>
            <a:r>
              <a:rPr lang="es-MX" sz="1800" b="1">
                <a:latin typeface="Arial Narrow" pitchFamily="34" charset="0"/>
              </a:rPr>
              <a:t>Entrevistas</a:t>
            </a:r>
            <a:endParaRPr lang="es-MX" sz="1800">
              <a:solidFill>
                <a:srgbClr val="FF0000"/>
              </a:solidFill>
              <a:latin typeface="Arial Narrow" pitchFamily="34" charset="0"/>
              <a:cs typeface="Times New Roman" pitchFamily="18" charset="0"/>
            </a:endParaRPr>
          </a:p>
          <a:p>
            <a:pPr>
              <a:lnSpc>
                <a:spcPct val="90000"/>
              </a:lnSpc>
              <a:spcBef>
                <a:spcPct val="20000"/>
              </a:spcBef>
            </a:pPr>
            <a:r>
              <a:rPr lang="es-MX" sz="1800">
                <a:latin typeface="Arial Narrow" pitchFamily="34" charset="0"/>
                <a:cs typeface="Times New Roman" pitchFamily="18" charset="0"/>
              </a:rPr>
              <a:t>¿Cuenta usted con credencial del IFE?</a:t>
            </a:r>
          </a:p>
        </p:txBody>
      </p:sp>
      <p:sp>
        <p:nvSpPr>
          <p:cNvPr id="5126" name="Rectangle 7"/>
          <p:cNvSpPr>
            <a:spLocks noChangeArrowheads="1"/>
          </p:cNvSpPr>
          <p:nvPr/>
        </p:nvSpPr>
        <p:spPr bwMode="auto">
          <a:xfrm>
            <a:off x="5265738" y="2636838"/>
            <a:ext cx="4275137" cy="1819275"/>
          </a:xfrm>
          <a:prstGeom prst="rect">
            <a:avLst/>
          </a:prstGeom>
          <a:noFill/>
          <a:ln w="9525">
            <a:noFill/>
            <a:miter lim="800000"/>
            <a:headEnd/>
            <a:tailEnd/>
          </a:ln>
        </p:spPr>
        <p:txBody>
          <a:bodyPr/>
          <a:lstStyle/>
          <a:p>
            <a:pPr>
              <a:lnSpc>
                <a:spcPct val="90000"/>
              </a:lnSpc>
              <a:spcBef>
                <a:spcPct val="20000"/>
              </a:spcBef>
            </a:pPr>
            <a:r>
              <a:rPr lang="es-MX" sz="1800">
                <a:latin typeface="Arial Narrow" pitchFamily="34" charset="0"/>
                <a:cs typeface="Times New Roman" pitchFamily="18" charset="0"/>
              </a:rPr>
              <a:t>¿ Piensa usted  votar en la</a:t>
            </a:r>
          </a:p>
          <a:p>
            <a:pPr>
              <a:lnSpc>
                <a:spcPct val="90000"/>
              </a:lnSpc>
              <a:spcBef>
                <a:spcPct val="20000"/>
              </a:spcBef>
            </a:pPr>
            <a:r>
              <a:rPr lang="es-MX" sz="1800">
                <a:latin typeface="Arial Narrow" pitchFamily="34" charset="0"/>
                <a:cs typeface="Times New Roman" pitchFamily="18" charset="0"/>
              </a:rPr>
              <a:t>Elección  Presidencial de 2012?</a:t>
            </a:r>
          </a:p>
        </p:txBody>
      </p:sp>
      <p:sp>
        <p:nvSpPr>
          <p:cNvPr id="22" name="21 Rectángulo"/>
          <p:cNvSpPr/>
          <p:nvPr/>
        </p:nvSpPr>
        <p:spPr>
          <a:xfrm>
            <a:off x="5219700" y="2492375"/>
            <a:ext cx="144463" cy="1657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4" name="3 Rectángulo"/>
          <p:cNvSpPr/>
          <p:nvPr/>
        </p:nvSpPr>
        <p:spPr>
          <a:xfrm flipH="1">
            <a:off x="6975475" y="8108950"/>
            <a:ext cx="58738" cy="6986588"/>
          </a:xfrm>
          <a:prstGeom prst="rect">
            <a:avLst/>
          </a:prstGeom>
        </p:spPr>
        <p:txBody>
          <a:bodyPr>
            <a:spAutoFit/>
          </a:bodyPr>
          <a:lstStyle/>
          <a:p>
            <a:pPr>
              <a:defRPr/>
            </a:pPr>
            <a:r>
              <a:rPr lang="es-MX" b="1" dirty="0">
                <a:solidFill>
                  <a:schemeClr val="bg1">
                    <a:lumMod val="95000"/>
                  </a:schemeClr>
                </a:solidFill>
                <a:latin typeface="Arial Narrow" pitchFamily="34" charset="0"/>
              </a:rPr>
              <a:t>México 2012</a:t>
            </a:r>
          </a:p>
          <a:p>
            <a:pPr>
              <a:defRPr/>
            </a:pPr>
            <a:r>
              <a:rPr lang="es-MX" b="1" dirty="0">
                <a:solidFill>
                  <a:schemeClr val="bg1">
                    <a:lumMod val="95000"/>
                  </a:schemeClr>
                </a:solidFill>
                <a:latin typeface="Arial Narrow" pitchFamily="34" charset="0"/>
              </a:rPr>
              <a:t>Elección Presidencial</a:t>
            </a:r>
          </a:p>
        </p:txBody>
      </p:sp>
      <p:pic>
        <p:nvPicPr>
          <p:cNvPr id="5129" name="18 Imagen" descr="logo01.jpg"/>
          <p:cNvPicPr>
            <a:picLocks noChangeAspect="1"/>
          </p:cNvPicPr>
          <p:nvPr/>
        </p:nvPicPr>
        <p:blipFill>
          <a:blip r:embed="rId3">
            <a:grayscl/>
          </a:blip>
          <a:srcRect/>
          <a:stretch>
            <a:fillRect/>
          </a:stretch>
        </p:blipFill>
        <p:spPr bwMode="auto">
          <a:xfrm>
            <a:off x="179388" y="115888"/>
            <a:ext cx="1512887" cy="504825"/>
          </a:xfrm>
          <a:prstGeom prst="rect">
            <a:avLst/>
          </a:prstGeom>
          <a:noFill/>
          <a:ln w="9525">
            <a:noFill/>
            <a:miter lim="800000"/>
            <a:headEnd/>
            <a:tailEnd/>
          </a:ln>
        </p:spPr>
      </p:pic>
      <p:pic>
        <p:nvPicPr>
          <p:cNvPr id="5130" name="11 Imagen" descr="GRAFICA 01.jpg"/>
          <p:cNvPicPr>
            <a:picLocks noChangeAspect="1"/>
          </p:cNvPicPr>
          <p:nvPr/>
        </p:nvPicPr>
        <p:blipFill>
          <a:blip r:embed="rId4"/>
          <a:srcRect/>
          <a:stretch>
            <a:fillRect/>
          </a:stretch>
        </p:blipFill>
        <p:spPr bwMode="auto">
          <a:xfrm>
            <a:off x="755650" y="2852738"/>
            <a:ext cx="4032250" cy="1609725"/>
          </a:xfrm>
          <a:prstGeom prst="rect">
            <a:avLst/>
          </a:prstGeom>
          <a:noFill/>
          <a:ln w="9525">
            <a:noFill/>
            <a:miter lim="800000"/>
            <a:headEnd/>
            <a:tailEnd/>
          </a:ln>
        </p:spPr>
      </p:pic>
      <p:pic>
        <p:nvPicPr>
          <p:cNvPr id="5131" name="12 Imagen" descr="GRAFICA 02.jpg"/>
          <p:cNvPicPr>
            <a:picLocks noChangeAspect="1"/>
          </p:cNvPicPr>
          <p:nvPr/>
        </p:nvPicPr>
        <p:blipFill>
          <a:blip r:embed="rId5"/>
          <a:srcRect/>
          <a:stretch>
            <a:fillRect/>
          </a:stretch>
        </p:blipFill>
        <p:spPr bwMode="auto">
          <a:xfrm>
            <a:off x="4211638" y="3933825"/>
            <a:ext cx="4194175" cy="2012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10 Imagen" descr="cafe.jpg"/>
          <p:cNvPicPr>
            <a:picLocks noChangeAspect="1"/>
          </p:cNvPicPr>
          <p:nvPr/>
        </p:nvPicPr>
        <p:blipFill>
          <a:blip r:embed="rId2" cstate="print">
            <a:duotone>
              <a:schemeClr val="accent2">
                <a:shade val="45000"/>
                <a:satMod val="135000"/>
              </a:schemeClr>
              <a:prstClr val="white"/>
            </a:duotone>
          </a:blip>
          <a:srcRect/>
          <a:stretch>
            <a:fillRect/>
          </a:stretch>
        </p:blipFill>
        <p:spPr bwMode="auto">
          <a:xfrm>
            <a:off x="0" y="0"/>
            <a:ext cx="9144000" cy="6858000"/>
          </a:xfrm>
          <a:prstGeom prst="rect">
            <a:avLst/>
          </a:prstGeom>
          <a:noFill/>
          <a:ln w="9525">
            <a:noFill/>
            <a:miter lim="800000"/>
            <a:headEnd/>
            <a:tailEnd/>
          </a:ln>
        </p:spPr>
      </p:pic>
      <p:sp>
        <p:nvSpPr>
          <p:cNvPr id="6147" name="5 Rectángulo"/>
          <p:cNvSpPr>
            <a:spLocks noChangeArrowheads="1"/>
          </p:cNvSpPr>
          <p:nvPr/>
        </p:nvSpPr>
        <p:spPr bwMode="auto">
          <a:xfrm>
            <a:off x="611188" y="981075"/>
            <a:ext cx="6553200" cy="2409825"/>
          </a:xfrm>
          <a:prstGeom prst="rect">
            <a:avLst/>
          </a:prstGeom>
          <a:noFill/>
          <a:ln w="9525">
            <a:noFill/>
            <a:miter lim="800000"/>
            <a:headEnd/>
            <a:tailEnd/>
          </a:ln>
        </p:spPr>
        <p:txBody>
          <a:bodyPr>
            <a:spAutoFit/>
          </a:bodyPr>
          <a:lstStyle/>
          <a:p>
            <a:r>
              <a:rPr lang="es-MX" sz="1800" b="1">
                <a:latin typeface="Arial Narrow" pitchFamily="34" charset="0"/>
              </a:rPr>
              <a:t>México Voto 2012</a:t>
            </a:r>
          </a:p>
          <a:p>
            <a:r>
              <a:rPr lang="es-MX" sz="1800" b="1">
                <a:latin typeface="Arial Narrow" pitchFamily="34" charset="0"/>
              </a:rPr>
              <a:t>Elección Presidencial</a:t>
            </a:r>
          </a:p>
          <a:p>
            <a:endParaRPr lang="es-MX" sz="1800" b="1">
              <a:latin typeface="Arial Narrow" pitchFamily="34" charset="0"/>
            </a:endParaRPr>
          </a:p>
          <a:p>
            <a:r>
              <a:rPr lang="es-MX" sz="1800" b="1">
                <a:latin typeface="Arial Narrow" pitchFamily="34" charset="0"/>
              </a:rPr>
              <a:t>Entrevistas   </a:t>
            </a:r>
          </a:p>
          <a:p>
            <a:endParaRPr lang="es-MX" sz="1800" b="1">
              <a:latin typeface="Arial Narrow" pitchFamily="34" charset="0"/>
            </a:endParaRPr>
          </a:p>
          <a:p>
            <a:r>
              <a:rPr lang="es-MX" sz="1800">
                <a:latin typeface="Arial Narrow" pitchFamily="34" charset="0"/>
              </a:rPr>
              <a:t>Si hoy fuera la elección presidencial de julio de 2012  ¿cuál es el Partido  Político  al que daría su voto? </a:t>
            </a:r>
            <a:endParaRPr lang="es-MX" sz="1800">
              <a:solidFill>
                <a:srgbClr val="FF0000"/>
              </a:solidFill>
              <a:latin typeface="Arial Narrow" pitchFamily="34" charset="0"/>
            </a:endParaRPr>
          </a:p>
          <a:p>
            <a:endParaRPr lang="es-MX">
              <a:solidFill>
                <a:srgbClr val="DF5BC3"/>
              </a:solidFill>
              <a:latin typeface="Arial Narrow" pitchFamily="34" charset="0"/>
              <a:cs typeface="Times New Roman" pitchFamily="18" charset="0"/>
            </a:endParaRPr>
          </a:p>
          <a:p>
            <a:endParaRPr lang="es-MX" sz="1200">
              <a:solidFill>
                <a:srgbClr val="FF0000"/>
              </a:solidFill>
              <a:latin typeface="Times New Roman" pitchFamily="18" charset="0"/>
              <a:cs typeface="Times New Roman" pitchFamily="18" charset="0"/>
            </a:endParaRPr>
          </a:p>
        </p:txBody>
      </p:sp>
      <p:sp>
        <p:nvSpPr>
          <p:cNvPr id="6148" name="Text Box 11"/>
          <p:cNvSpPr txBox="1">
            <a:spLocks noChangeArrowheads="1"/>
          </p:cNvSpPr>
          <p:nvPr/>
        </p:nvSpPr>
        <p:spPr bwMode="auto">
          <a:xfrm>
            <a:off x="8680450" y="6381750"/>
            <a:ext cx="355600" cy="369888"/>
          </a:xfrm>
          <a:prstGeom prst="rect">
            <a:avLst/>
          </a:prstGeom>
          <a:noFill/>
          <a:ln w="9525">
            <a:noFill/>
            <a:miter lim="800000"/>
            <a:headEnd/>
            <a:tailEnd/>
          </a:ln>
        </p:spPr>
        <p:txBody>
          <a:bodyPr wrap="none">
            <a:spAutoFit/>
          </a:bodyPr>
          <a:lstStyle/>
          <a:p>
            <a:pPr algn="ctr">
              <a:lnSpc>
                <a:spcPct val="90000"/>
              </a:lnSpc>
              <a:spcBef>
                <a:spcPct val="20000"/>
              </a:spcBef>
            </a:pPr>
            <a:r>
              <a:rPr lang="es-MX" sz="2000">
                <a:solidFill>
                  <a:schemeClr val="bg1"/>
                </a:solidFill>
                <a:latin typeface="Arial Black" pitchFamily="34" charset="0"/>
              </a:rPr>
              <a:t>5</a:t>
            </a:r>
          </a:p>
        </p:txBody>
      </p:sp>
      <p:pic>
        <p:nvPicPr>
          <p:cNvPr id="6149" name="18 Imagen" descr="logo01.jpg"/>
          <p:cNvPicPr>
            <a:picLocks noChangeAspect="1"/>
          </p:cNvPicPr>
          <p:nvPr/>
        </p:nvPicPr>
        <p:blipFill>
          <a:blip r:embed="rId3">
            <a:grayscl/>
          </a:blip>
          <a:srcRect/>
          <a:stretch>
            <a:fillRect/>
          </a:stretch>
        </p:blipFill>
        <p:spPr bwMode="auto">
          <a:xfrm>
            <a:off x="179388" y="115888"/>
            <a:ext cx="1512887" cy="504825"/>
          </a:xfrm>
          <a:prstGeom prst="rect">
            <a:avLst/>
          </a:prstGeom>
          <a:noFill/>
          <a:ln w="9525">
            <a:noFill/>
            <a:miter lim="800000"/>
            <a:headEnd/>
            <a:tailEnd/>
          </a:ln>
        </p:spPr>
      </p:pic>
      <p:sp>
        <p:nvSpPr>
          <p:cNvPr id="11" name="10 Rectángulo"/>
          <p:cNvSpPr/>
          <p:nvPr/>
        </p:nvSpPr>
        <p:spPr>
          <a:xfrm>
            <a:off x="7596188" y="3429000"/>
            <a:ext cx="144462" cy="23764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pic>
        <p:nvPicPr>
          <p:cNvPr id="6151" name="7 Imagen" descr="GRAFICA 03.jpg"/>
          <p:cNvPicPr>
            <a:picLocks noChangeAspect="1"/>
          </p:cNvPicPr>
          <p:nvPr/>
        </p:nvPicPr>
        <p:blipFill>
          <a:blip r:embed="rId4"/>
          <a:srcRect/>
          <a:stretch>
            <a:fillRect/>
          </a:stretch>
        </p:blipFill>
        <p:spPr bwMode="auto">
          <a:xfrm>
            <a:off x="1619250" y="2928938"/>
            <a:ext cx="6381750" cy="29479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10 Imagen" descr="cafe.jpg"/>
          <p:cNvPicPr>
            <a:picLocks noChangeAspect="1"/>
          </p:cNvPicPr>
          <p:nvPr/>
        </p:nvPicPr>
        <p:blipFill>
          <a:blip r:embed="rId2" cstate="print">
            <a:duotone>
              <a:schemeClr val="accent2">
                <a:shade val="45000"/>
                <a:satMod val="135000"/>
              </a:schemeClr>
              <a:prstClr val="white"/>
            </a:duotone>
          </a:blip>
          <a:srcRect/>
          <a:stretch>
            <a:fillRect/>
          </a:stretch>
        </p:blipFill>
        <p:spPr bwMode="auto">
          <a:xfrm>
            <a:off x="0" y="0"/>
            <a:ext cx="9144000" cy="6858000"/>
          </a:xfrm>
          <a:prstGeom prst="rect">
            <a:avLst/>
          </a:prstGeom>
          <a:noFill/>
          <a:ln w="9525">
            <a:noFill/>
            <a:miter lim="800000"/>
            <a:headEnd/>
            <a:tailEnd/>
          </a:ln>
        </p:spPr>
      </p:pic>
      <p:sp>
        <p:nvSpPr>
          <p:cNvPr id="7171" name="Rectangle 5"/>
          <p:cNvSpPr>
            <a:spLocks noChangeArrowheads="1"/>
          </p:cNvSpPr>
          <p:nvPr/>
        </p:nvSpPr>
        <p:spPr bwMode="auto">
          <a:xfrm>
            <a:off x="571500" y="836613"/>
            <a:ext cx="2214563" cy="4895850"/>
          </a:xfrm>
          <a:prstGeom prst="rect">
            <a:avLst/>
          </a:prstGeom>
          <a:noFill/>
          <a:ln w="9525">
            <a:noFill/>
            <a:miter lim="800000"/>
            <a:headEnd/>
            <a:tailEnd/>
          </a:ln>
        </p:spPr>
        <p:txBody>
          <a:bodyPr/>
          <a:lstStyle/>
          <a:p>
            <a:pPr>
              <a:lnSpc>
                <a:spcPct val="90000"/>
              </a:lnSpc>
              <a:spcBef>
                <a:spcPct val="20000"/>
              </a:spcBef>
            </a:pPr>
            <a:endParaRPr lang="es-MX" sz="1600" b="1">
              <a:solidFill>
                <a:srgbClr val="000066"/>
              </a:solidFill>
            </a:endParaRPr>
          </a:p>
          <a:p>
            <a:r>
              <a:rPr lang="es-MX" sz="1800" b="1">
                <a:latin typeface="Arial Narrow" pitchFamily="34" charset="0"/>
              </a:rPr>
              <a:t>México Voto 2012</a:t>
            </a:r>
          </a:p>
          <a:p>
            <a:r>
              <a:rPr lang="es-MX" sz="1800" b="1">
                <a:latin typeface="Arial Narrow" pitchFamily="34" charset="0"/>
              </a:rPr>
              <a:t>Elección Presidencial</a:t>
            </a:r>
          </a:p>
          <a:p>
            <a:endParaRPr lang="es-MX" sz="1800" b="1">
              <a:latin typeface="Arial Narrow" pitchFamily="34" charset="0"/>
            </a:endParaRPr>
          </a:p>
          <a:p>
            <a:r>
              <a:rPr lang="es-MX" sz="1800" b="1">
                <a:latin typeface="Arial Narrow" pitchFamily="34" charset="0"/>
              </a:rPr>
              <a:t>Entrevistas</a:t>
            </a:r>
          </a:p>
          <a:p>
            <a:pPr algn="just">
              <a:lnSpc>
                <a:spcPct val="90000"/>
              </a:lnSpc>
              <a:spcBef>
                <a:spcPct val="20000"/>
              </a:spcBef>
            </a:pPr>
            <a:endParaRPr lang="es-MX" sz="1600">
              <a:latin typeface="Times New Roman" pitchFamily="18" charset="0"/>
              <a:cs typeface="Times New Roman" pitchFamily="18" charset="0"/>
            </a:endParaRPr>
          </a:p>
          <a:p>
            <a:pPr>
              <a:lnSpc>
                <a:spcPct val="90000"/>
              </a:lnSpc>
              <a:spcBef>
                <a:spcPct val="20000"/>
              </a:spcBef>
            </a:pPr>
            <a:r>
              <a:rPr lang="es-MX" sz="1800">
                <a:latin typeface="Arial Narrow" pitchFamily="34" charset="0"/>
                <a:cs typeface="Times New Roman" pitchFamily="18" charset="0"/>
              </a:rPr>
              <a:t>De los aspirantes</a:t>
            </a:r>
          </a:p>
          <a:p>
            <a:pPr>
              <a:lnSpc>
                <a:spcPct val="90000"/>
              </a:lnSpc>
              <a:spcBef>
                <a:spcPct val="20000"/>
              </a:spcBef>
            </a:pPr>
            <a:r>
              <a:rPr lang="es-MX" sz="1800">
                <a:latin typeface="Arial Narrow" pitchFamily="34" charset="0"/>
                <a:cs typeface="Times New Roman" pitchFamily="18" charset="0"/>
              </a:rPr>
              <a:t> a la Presidencia de</a:t>
            </a:r>
          </a:p>
          <a:p>
            <a:pPr>
              <a:lnSpc>
                <a:spcPct val="90000"/>
              </a:lnSpc>
              <a:spcBef>
                <a:spcPct val="20000"/>
              </a:spcBef>
            </a:pPr>
            <a:r>
              <a:rPr lang="es-MX" sz="1800">
                <a:latin typeface="Arial Narrow" pitchFamily="34" charset="0"/>
                <a:cs typeface="Times New Roman" pitchFamily="18" charset="0"/>
              </a:rPr>
              <a:t> la República del Partido Acción Nacional (PAN), por favor dígame, en su opinión </a:t>
            </a:r>
          </a:p>
          <a:p>
            <a:pPr>
              <a:lnSpc>
                <a:spcPct val="90000"/>
              </a:lnSpc>
              <a:spcBef>
                <a:spcPct val="20000"/>
              </a:spcBef>
            </a:pPr>
            <a:r>
              <a:rPr lang="es-MX" sz="1800">
                <a:latin typeface="Arial Narrow" pitchFamily="34" charset="0"/>
                <a:cs typeface="Times New Roman" pitchFamily="18" charset="0"/>
              </a:rPr>
              <a:t>¿Con cuál aspirante ganaría el PAN? </a:t>
            </a:r>
            <a:endParaRPr lang="es-MX" sz="1800" b="1">
              <a:solidFill>
                <a:srgbClr val="FF0000"/>
              </a:solidFill>
              <a:latin typeface="Arial Narrow" pitchFamily="34" charset="0"/>
            </a:endParaRPr>
          </a:p>
        </p:txBody>
      </p:sp>
      <p:sp>
        <p:nvSpPr>
          <p:cNvPr id="7172" name="Text Box 11"/>
          <p:cNvSpPr txBox="1">
            <a:spLocks noChangeArrowheads="1"/>
          </p:cNvSpPr>
          <p:nvPr/>
        </p:nvSpPr>
        <p:spPr bwMode="auto">
          <a:xfrm>
            <a:off x="8680450" y="6381750"/>
            <a:ext cx="355600" cy="369888"/>
          </a:xfrm>
          <a:prstGeom prst="rect">
            <a:avLst/>
          </a:prstGeom>
          <a:noFill/>
          <a:ln w="9525">
            <a:noFill/>
            <a:miter lim="800000"/>
            <a:headEnd/>
            <a:tailEnd/>
          </a:ln>
        </p:spPr>
        <p:txBody>
          <a:bodyPr wrap="none">
            <a:spAutoFit/>
          </a:bodyPr>
          <a:lstStyle/>
          <a:p>
            <a:pPr algn="ctr">
              <a:lnSpc>
                <a:spcPct val="90000"/>
              </a:lnSpc>
              <a:spcBef>
                <a:spcPct val="20000"/>
              </a:spcBef>
            </a:pPr>
            <a:r>
              <a:rPr lang="es-MX" sz="2000">
                <a:solidFill>
                  <a:schemeClr val="bg1"/>
                </a:solidFill>
                <a:latin typeface="Arial Black" pitchFamily="34" charset="0"/>
              </a:rPr>
              <a:t>6</a:t>
            </a:r>
          </a:p>
        </p:txBody>
      </p:sp>
      <p:sp>
        <p:nvSpPr>
          <p:cNvPr id="12" name="11 Rectángulo"/>
          <p:cNvSpPr/>
          <p:nvPr/>
        </p:nvSpPr>
        <p:spPr>
          <a:xfrm>
            <a:off x="7308850" y="2781300"/>
            <a:ext cx="142875" cy="35274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6" name="15 Rectángulo"/>
          <p:cNvSpPr/>
          <p:nvPr/>
        </p:nvSpPr>
        <p:spPr>
          <a:xfrm>
            <a:off x="7164388" y="2636838"/>
            <a:ext cx="144462" cy="9366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7" name="16 Rectángulo"/>
          <p:cNvSpPr/>
          <p:nvPr/>
        </p:nvSpPr>
        <p:spPr>
          <a:xfrm>
            <a:off x="7164388" y="3716338"/>
            <a:ext cx="144462" cy="2520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9" name="18 Rectángulo"/>
          <p:cNvSpPr/>
          <p:nvPr/>
        </p:nvSpPr>
        <p:spPr>
          <a:xfrm>
            <a:off x="7308850" y="2565400"/>
            <a:ext cx="142875"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21" name="20 Rectángulo"/>
          <p:cNvSpPr/>
          <p:nvPr/>
        </p:nvSpPr>
        <p:spPr>
          <a:xfrm>
            <a:off x="7451725" y="2349500"/>
            <a:ext cx="144463" cy="11509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pic>
        <p:nvPicPr>
          <p:cNvPr id="7178" name="18 Imagen" descr="logo01.jpg"/>
          <p:cNvPicPr>
            <a:picLocks noChangeAspect="1"/>
          </p:cNvPicPr>
          <p:nvPr/>
        </p:nvPicPr>
        <p:blipFill>
          <a:blip r:embed="rId3">
            <a:grayscl/>
          </a:blip>
          <a:srcRect/>
          <a:stretch>
            <a:fillRect/>
          </a:stretch>
        </p:blipFill>
        <p:spPr bwMode="auto">
          <a:xfrm>
            <a:off x="19050" y="115888"/>
            <a:ext cx="1511300" cy="504825"/>
          </a:xfrm>
          <a:prstGeom prst="rect">
            <a:avLst/>
          </a:prstGeom>
          <a:noFill/>
          <a:ln w="9525">
            <a:noFill/>
            <a:miter lim="800000"/>
            <a:headEnd/>
            <a:tailEnd/>
          </a:ln>
        </p:spPr>
      </p:pic>
      <p:pic>
        <p:nvPicPr>
          <p:cNvPr id="7179" name="12 Imagen" descr="GRAFICA 04.jpg"/>
          <p:cNvPicPr>
            <a:picLocks noChangeAspect="1"/>
          </p:cNvPicPr>
          <p:nvPr/>
        </p:nvPicPr>
        <p:blipFill>
          <a:blip r:embed="rId4"/>
          <a:srcRect/>
          <a:stretch>
            <a:fillRect/>
          </a:stretch>
        </p:blipFill>
        <p:spPr bwMode="auto">
          <a:xfrm>
            <a:off x="2652713" y="2357438"/>
            <a:ext cx="5751512" cy="2714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9 Imagen" descr="cafe.jpg"/>
          <p:cNvPicPr>
            <a:picLocks noChangeAspect="1"/>
          </p:cNvPicPr>
          <p:nvPr/>
        </p:nvPicPr>
        <p:blipFill>
          <a:blip r:embed="rId2" cstate="print">
            <a:duotone>
              <a:schemeClr val="accent2">
                <a:shade val="45000"/>
                <a:satMod val="135000"/>
              </a:schemeClr>
              <a:prstClr val="white"/>
            </a:duotone>
          </a:blip>
          <a:srcRect/>
          <a:stretch>
            <a:fillRect/>
          </a:stretch>
        </p:blipFill>
        <p:spPr bwMode="auto">
          <a:xfrm>
            <a:off x="6350" y="6350"/>
            <a:ext cx="9144000" cy="6858000"/>
          </a:xfrm>
          <a:prstGeom prst="rect">
            <a:avLst/>
          </a:prstGeom>
          <a:noFill/>
          <a:ln w="9525">
            <a:noFill/>
            <a:miter lim="800000"/>
            <a:headEnd/>
            <a:tailEnd/>
          </a:ln>
        </p:spPr>
      </p:pic>
      <p:sp>
        <p:nvSpPr>
          <p:cNvPr id="8195" name="Rectangle 5"/>
          <p:cNvSpPr>
            <a:spLocks noChangeArrowheads="1"/>
          </p:cNvSpPr>
          <p:nvPr/>
        </p:nvSpPr>
        <p:spPr bwMode="auto">
          <a:xfrm>
            <a:off x="539750" y="692150"/>
            <a:ext cx="2174875" cy="5329238"/>
          </a:xfrm>
          <a:prstGeom prst="rect">
            <a:avLst/>
          </a:prstGeom>
          <a:noFill/>
          <a:ln w="9525">
            <a:noFill/>
            <a:miter lim="800000"/>
            <a:headEnd/>
            <a:tailEnd/>
          </a:ln>
        </p:spPr>
        <p:txBody>
          <a:bodyPr/>
          <a:lstStyle/>
          <a:p>
            <a:pPr>
              <a:lnSpc>
                <a:spcPct val="90000"/>
              </a:lnSpc>
              <a:spcBef>
                <a:spcPct val="20000"/>
              </a:spcBef>
            </a:pPr>
            <a:endParaRPr lang="es-MX" sz="1600" b="1">
              <a:solidFill>
                <a:srgbClr val="000066"/>
              </a:solidFill>
            </a:endParaRPr>
          </a:p>
          <a:p>
            <a:r>
              <a:rPr lang="es-MX" sz="1800" b="1">
                <a:latin typeface="Arial Narrow" pitchFamily="34" charset="0"/>
              </a:rPr>
              <a:t>México Voto 2012</a:t>
            </a:r>
          </a:p>
          <a:p>
            <a:r>
              <a:rPr lang="es-MX" sz="1800" b="1">
                <a:latin typeface="Arial Narrow" pitchFamily="34" charset="0"/>
              </a:rPr>
              <a:t>Elección  Presidencial</a:t>
            </a:r>
          </a:p>
          <a:p>
            <a:endParaRPr lang="es-MX" sz="1800" b="1">
              <a:latin typeface="Arial Narrow" pitchFamily="34" charset="0"/>
            </a:endParaRPr>
          </a:p>
          <a:p>
            <a:r>
              <a:rPr lang="es-MX" sz="1800" b="1">
                <a:latin typeface="Arial Narrow" pitchFamily="34" charset="0"/>
              </a:rPr>
              <a:t>Entrevistas</a:t>
            </a:r>
          </a:p>
          <a:p>
            <a:pPr algn="just">
              <a:lnSpc>
                <a:spcPct val="90000"/>
              </a:lnSpc>
              <a:spcBef>
                <a:spcPct val="20000"/>
              </a:spcBef>
            </a:pPr>
            <a:endParaRPr lang="es-MX" sz="1800">
              <a:latin typeface="Times New Roman" pitchFamily="18" charset="0"/>
              <a:cs typeface="Times New Roman" pitchFamily="18" charset="0"/>
            </a:endParaRPr>
          </a:p>
          <a:p>
            <a:pPr>
              <a:lnSpc>
                <a:spcPct val="90000"/>
              </a:lnSpc>
              <a:spcBef>
                <a:spcPct val="20000"/>
              </a:spcBef>
            </a:pPr>
            <a:r>
              <a:rPr lang="es-MX" sz="1800">
                <a:latin typeface="Arial Narrow" pitchFamily="34" charset="0"/>
                <a:cs typeface="Times New Roman" pitchFamily="18" charset="0"/>
              </a:rPr>
              <a:t>De los aspirantes a la Presidencia de la República  del Partido Revolucionario Institucional (PRI),</a:t>
            </a:r>
          </a:p>
          <a:p>
            <a:pPr>
              <a:lnSpc>
                <a:spcPct val="90000"/>
              </a:lnSpc>
              <a:spcBef>
                <a:spcPct val="20000"/>
              </a:spcBef>
            </a:pPr>
            <a:r>
              <a:rPr lang="es-MX" sz="1800">
                <a:latin typeface="Arial Narrow" pitchFamily="34" charset="0"/>
                <a:cs typeface="Times New Roman" pitchFamily="18" charset="0"/>
              </a:rPr>
              <a:t> por favor dígame, en su opinión </a:t>
            </a:r>
          </a:p>
          <a:p>
            <a:pPr>
              <a:lnSpc>
                <a:spcPct val="90000"/>
              </a:lnSpc>
              <a:spcBef>
                <a:spcPct val="20000"/>
              </a:spcBef>
            </a:pPr>
            <a:r>
              <a:rPr lang="es-MX" sz="1800">
                <a:latin typeface="Arial Narrow" pitchFamily="34" charset="0"/>
                <a:cs typeface="Times New Roman" pitchFamily="18" charset="0"/>
              </a:rPr>
              <a:t>¿Con cuál  aspirante ganaría el PRI? </a:t>
            </a:r>
            <a:endParaRPr lang="es-MX" sz="1600">
              <a:solidFill>
                <a:srgbClr val="DF5BC3"/>
              </a:solidFill>
              <a:latin typeface="Times New Roman" pitchFamily="18" charset="0"/>
              <a:cs typeface="Times New Roman" pitchFamily="18" charset="0"/>
            </a:endParaRPr>
          </a:p>
          <a:p>
            <a:pPr algn="just">
              <a:lnSpc>
                <a:spcPct val="90000"/>
              </a:lnSpc>
              <a:spcBef>
                <a:spcPct val="20000"/>
              </a:spcBef>
            </a:pPr>
            <a:r>
              <a:rPr lang="es-MX" sz="1800" b="1">
                <a:solidFill>
                  <a:srgbClr val="000066"/>
                </a:solidFill>
              </a:rPr>
              <a:t> </a:t>
            </a:r>
            <a:endParaRPr lang="es-MX" sz="1800" b="1">
              <a:solidFill>
                <a:srgbClr val="FF0000"/>
              </a:solidFill>
            </a:endParaRPr>
          </a:p>
          <a:p>
            <a:pPr>
              <a:lnSpc>
                <a:spcPct val="90000"/>
              </a:lnSpc>
              <a:spcBef>
                <a:spcPct val="20000"/>
              </a:spcBef>
            </a:pPr>
            <a:endParaRPr lang="es-MX" b="1">
              <a:solidFill>
                <a:srgbClr val="FF0000"/>
              </a:solidFill>
            </a:endParaRPr>
          </a:p>
        </p:txBody>
      </p:sp>
      <p:sp>
        <p:nvSpPr>
          <p:cNvPr id="8196" name="Rectangle 13"/>
          <p:cNvSpPr>
            <a:spLocks noChangeArrowheads="1"/>
          </p:cNvSpPr>
          <p:nvPr/>
        </p:nvSpPr>
        <p:spPr bwMode="auto">
          <a:xfrm>
            <a:off x="7380288" y="3213100"/>
            <a:ext cx="144462" cy="1079500"/>
          </a:xfrm>
          <a:prstGeom prst="rect">
            <a:avLst/>
          </a:prstGeom>
          <a:solidFill>
            <a:schemeClr val="bg1"/>
          </a:solidFill>
          <a:ln w="9525">
            <a:noFill/>
            <a:miter lim="800000"/>
            <a:headEnd/>
            <a:tailEnd/>
          </a:ln>
        </p:spPr>
        <p:txBody>
          <a:bodyPr wrap="none" anchor="ctr"/>
          <a:lstStyle/>
          <a:p>
            <a:endParaRPr lang="es-MX" sz="3600"/>
          </a:p>
        </p:txBody>
      </p:sp>
      <p:sp>
        <p:nvSpPr>
          <p:cNvPr id="8197" name="Rectangle 14"/>
          <p:cNvSpPr>
            <a:spLocks noChangeArrowheads="1"/>
          </p:cNvSpPr>
          <p:nvPr/>
        </p:nvSpPr>
        <p:spPr bwMode="auto">
          <a:xfrm>
            <a:off x="7380288" y="4437063"/>
            <a:ext cx="144462" cy="1008062"/>
          </a:xfrm>
          <a:prstGeom prst="rect">
            <a:avLst/>
          </a:prstGeom>
          <a:solidFill>
            <a:schemeClr val="bg1"/>
          </a:solidFill>
          <a:ln w="9525">
            <a:noFill/>
            <a:miter lim="800000"/>
            <a:headEnd/>
            <a:tailEnd/>
          </a:ln>
        </p:spPr>
        <p:txBody>
          <a:bodyPr wrap="none" anchor="ctr"/>
          <a:lstStyle/>
          <a:p>
            <a:endParaRPr lang="es-MX" sz="3600"/>
          </a:p>
        </p:txBody>
      </p:sp>
      <p:sp>
        <p:nvSpPr>
          <p:cNvPr id="8198" name="6 Rectángulo"/>
          <p:cNvSpPr>
            <a:spLocks noChangeArrowheads="1"/>
          </p:cNvSpPr>
          <p:nvPr/>
        </p:nvSpPr>
        <p:spPr bwMode="auto">
          <a:xfrm>
            <a:off x="8532813" y="5767388"/>
            <a:ext cx="719137" cy="1046162"/>
          </a:xfrm>
          <a:prstGeom prst="rect">
            <a:avLst/>
          </a:prstGeom>
          <a:noFill/>
          <a:ln w="9525">
            <a:noFill/>
            <a:miter lim="800000"/>
            <a:headEnd/>
            <a:tailEnd/>
          </a:ln>
        </p:spPr>
        <p:txBody>
          <a:bodyPr>
            <a:spAutoFit/>
          </a:bodyPr>
          <a:lstStyle/>
          <a:p>
            <a:endParaRPr lang="es-MX">
              <a:solidFill>
                <a:schemeClr val="bg1"/>
              </a:solidFill>
              <a:latin typeface="Arial Black" pitchFamily="34" charset="0"/>
            </a:endParaRPr>
          </a:p>
          <a:p>
            <a:endParaRPr lang="es-MX">
              <a:solidFill>
                <a:schemeClr val="bg1"/>
              </a:solidFill>
              <a:latin typeface="Arial Black" pitchFamily="34" charset="0"/>
            </a:endParaRPr>
          </a:p>
          <a:p>
            <a:endParaRPr lang="es-MX">
              <a:solidFill>
                <a:schemeClr val="bg1"/>
              </a:solidFill>
              <a:latin typeface="Arial Black" pitchFamily="34" charset="0"/>
            </a:endParaRPr>
          </a:p>
          <a:p>
            <a:r>
              <a:rPr lang="es-MX" sz="2000">
                <a:solidFill>
                  <a:schemeClr val="bg1"/>
                </a:solidFill>
                <a:latin typeface="Arial Black" pitchFamily="34" charset="0"/>
              </a:rPr>
              <a:t> 7</a:t>
            </a:r>
          </a:p>
        </p:txBody>
      </p:sp>
      <p:sp>
        <p:nvSpPr>
          <p:cNvPr id="9" name="8 Rectángulo"/>
          <p:cNvSpPr/>
          <p:nvPr/>
        </p:nvSpPr>
        <p:spPr>
          <a:xfrm>
            <a:off x="8388350" y="2708275"/>
            <a:ext cx="144463" cy="649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1" name="10 Rectángulo"/>
          <p:cNvSpPr/>
          <p:nvPr/>
        </p:nvSpPr>
        <p:spPr>
          <a:xfrm>
            <a:off x="8388350" y="3573463"/>
            <a:ext cx="144463" cy="1295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pic>
        <p:nvPicPr>
          <p:cNvPr id="8201" name="18 Imagen" descr="logo01.jpg"/>
          <p:cNvPicPr>
            <a:picLocks noChangeAspect="1"/>
          </p:cNvPicPr>
          <p:nvPr/>
        </p:nvPicPr>
        <p:blipFill>
          <a:blip r:embed="rId3">
            <a:grayscl/>
          </a:blip>
          <a:srcRect/>
          <a:stretch>
            <a:fillRect/>
          </a:stretch>
        </p:blipFill>
        <p:spPr bwMode="auto">
          <a:xfrm>
            <a:off x="215900" y="177800"/>
            <a:ext cx="1511300" cy="504825"/>
          </a:xfrm>
          <a:prstGeom prst="rect">
            <a:avLst/>
          </a:prstGeom>
          <a:noFill/>
          <a:ln w="9525">
            <a:noFill/>
            <a:miter lim="800000"/>
            <a:headEnd/>
            <a:tailEnd/>
          </a:ln>
        </p:spPr>
      </p:pic>
      <p:sp>
        <p:nvSpPr>
          <p:cNvPr id="14" name="13 Rectángulo"/>
          <p:cNvSpPr/>
          <p:nvPr/>
        </p:nvSpPr>
        <p:spPr>
          <a:xfrm>
            <a:off x="8316913" y="2708275"/>
            <a:ext cx="142875" cy="504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5" name="14 Rectángulo"/>
          <p:cNvSpPr/>
          <p:nvPr/>
        </p:nvSpPr>
        <p:spPr>
          <a:xfrm>
            <a:off x="8316913" y="3429000"/>
            <a:ext cx="71437" cy="12239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pic>
        <p:nvPicPr>
          <p:cNvPr id="8204" name="12 Imagen" descr="GRAFICA 05.jpg"/>
          <p:cNvPicPr>
            <a:picLocks noChangeAspect="1"/>
          </p:cNvPicPr>
          <p:nvPr/>
        </p:nvPicPr>
        <p:blipFill>
          <a:blip r:embed="rId4"/>
          <a:srcRect/>
          <a:stretch>
            <a:fillRect/>
          </a:stretch>
        </p:blipFill>
        <p:spPr bwMode="auto">
          <a:xfrm>
            <a:off x="2627313" y="2286000"/>
            <a:ext cx="5808662" cy="27860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20 Imagen" descr="cafe.jpg"/>
          <p:cNvPicPr>
            <a:picLocks noChangeAspect="1"/>
          </p:cNvPicPr>
          <p:nvPr/>
        </p:nvPicPr>
        <p:blipFill>
          <a:blip r:embed="rId2" cstate="print">
            <a:duotone>
              <a:schemeClr val="accent2">
                <a:shade val="45000"/>
                <a:satMod val="135000"/>
              </a:schemeClr>
              <a:prstClr val="white"/>
            </a:duotone>
          </a:blip>
          <a:srcRect/>
          <a:stretch>
            <a:fillRect/>
          </a:stretch>
        </p:blipFill>
        <p:spPr bwMode="auto">
          <a:xfrm>
            <a:off x="0" y="0"/>
            <a:ext cx="9144000" cy="6858000"/>
          </a:xfrm>
          <a:prstGeom prst="rect">
            <a:avLst/>
          </a:prstGeom>
          <a:noFill/>
          <a:ln w="9525">
            <a:noFill/>
            <a:miter lim="800000"/>
            <a:headEnd/>
            <a:tailEnd/>
          </a:ln>
        </p:spPr>
      </p:pic>
      <p:sp>
        <p:nvSpPr>
          <p:cNvPr id="9219" name="Text Box 7"/>
          <p:cNvSpPr txBox="1">
            <a:spLocks noChangeArrowheads="1"/>
          </p:cNvSpPr>
          <p:nvPr/>
        </p:nvSpPr>
        <p:spPr bwMode="auto">
          <a:xfrm>
            <a:off x="8594725" y="6381750"/>
            <a:ext cx="355600" cy="369888"/>
          </a:xfrm>
          <a:prstGeom prst="rect">
            <a:avLst/>
          </a:prstGeom>
          <a:noFill/>
          <a:ln w="9525">
            <a:noFill/>
            <a:miter lim="800000"/>
            <a:headEnd/>
            <a:tailEnd/>
          </a:ln>
        </p:spPr>
        <p:txBody>
          <a:bodyPr wrap="none">
            <a:spAutoFit/>
          </a:bodyPr>
          <a:lstStyle/>
          <a:p>
            <a:pPr algn="ctr">
              <a:lnSpc>
                <a:spcPct val="90000"/>
              </a:lnSpc>
              <a:spcBef>
                <a:spcPct val="20000"/>
              </a:spcBef>
            </a:pPr>
            <a:r>
              <a:rPr lang="es-MX" sz="2000">
                <a:solidFill>
                  <a:schemeClr val="bg1"/>
                </a:solidFill>
                <a:latin typeface="Arial Black" pitchFamily="34" charset="0"/>
              </a:rPr>
              <a:t>8</a:t>
            </a:r>
          </a:p>
        </p:txBody>
      </p:sp>
      <p:sp>
        <p:nvSpPr>
          <p:cNvPr id="9220" name="Rectangle 5"/>
          <p:cNvSpPr>
            <a:spLocks noChangeArrowheads="1"/>
          </p:cNvSpPr>
          <p:nvPr/>
        </p:nvSpPr>
        <p:spPr bwMode="auto">
          <a:xfrm>
            <a:off x="539750" y="1068388"/>
            <a:ext cx="2246313" cy="5432425"/>
          </a:xfrm>
          <a:prstGeom prst="rect">
            <a:avLst/>
          </a:prstGeom>
          <a:noFill/>
          <a:ln w="9525">
            <a:noFill/>
            <a:miter lim="800000"/>
            <a:headEnd/>
            <a:tailEnd/>
          </a:ln>
        </p:spPr>
        <p:txBody>
          <a:bodyPr/>
          <a:lstStyle/>
          <a:p>
            <a:r>
              <a:rPr lang="es-MX" sz="1800" b="1">
                <a:latin typeface="Arial Narrow" pitchFamily="34" charset="0"/>
              </a:rPr>
              <a:t>México 2012</a:t>
            </a:r>
          </a:p>
          <a:p>
            <a:r>
              <a:rPr lang="es-MX" sz="1800" b="1">
                <a:latin typeface="Arial Narrow" pitchFamily="34" charset="0"/>
              </a:rPr>
              <a:t>Elección  Presidencial</a:t>
            </a:r>
          </a:p>
          <a:p>
            <a:endParaRPr lang="es-MX" sz="1800" b="1">
              <a:latin typeface="Arial Narrow" pitchFamily="34" charset="0"/>
            </a:endParaRPr>
          </a:p>
          <a:p>
            <a:r>
              <a:rPr lang="es-MX" sz="1800" b="1">
                <a:latin typeface="Arial Narrow" pitchFamily="34" charset="0"/>
              </a:rPr>
              <a:t>Entrevistas</a:t>
            </a:r>
          </a:p>
          <a:p>
            <a:pPr algn="just">
              <a:lnSpc>
                <a:spcPct val="90000"/>
              </a:lnSpc>
              <a:spcBef>
                <a:spcPct val="20000"/>
              </a:spcBef>
            </a:pPr>
            <a:endParaRPr lang="es-MX" sz="1600">
              <a:latin typeface="Times New Roman" pitchFamily="18" charset="0"/>
              <a:cs typeface="Times New Roman" pitchFamily="18" charset="0"/>
            </a:endParaRPr>
          </a:p>
          <a:p>
            <a:pPr>
              <a:lnSpc>
                <a:spcPct val="90000"/>
              </a:lnSpc>
              <a:spcBef>
                <a:spcPct val="20000"/>
              </a:spcBef>
            </a:pPr>
            <a:r>
              <a:rPr lang="es-MX" sz="1800">
                <a:latin typeface="Arial Narrow" pitchFamily="34" charset="0"/>
                <a:cs typeface="Times New Roman" pitchFamily="18" charset="0"/>
              </a:rPr>
              <a:t>De los aspirantes</a:t>
            </a:r>
          </a:p>
          <a:p>
            <a:pPr>
              <a:lnSpc>
                <a:spcPct val="90000"/>
              </a:lnSpc>
              <a:spcBef>
                <a:spcPct val="20000"/>
              </a:spcBef>
            </a:pPr>
            <a:r>
              <a:rPr lang="es-MX" sz="1800">
                <a:latin typeface="Arial Narrow" pitchFamily="34" charset="0"/>
                <a:cs typeface="Times New Roman" pitchFamily="18" charset="0"/>
              </a:rPr>
              <a:t> a la Presidencia de la República del Partido  de la Revolución Democrática  (PRD)</a:t>
            </a:r>
          </a:p>
          <a:p>
            <a:pPr>
              <a:lnSpc>
                <a:spcPct val="90000"/>
              </a:lnSpc>
              <a:spcBef>
                <a:spcPct val="20000"/>
              </a:spcBef>
            </a:pPr>
            <a:r>
              <a:rPr lang="es-MX" sz="1800">
                <a:latin typeface="Arial Narrow" pitchFamily="34" charset="0"/>
                <a:cs typeface="Times New Roman" pitchFamily="18" charset="0"/>
              </a:rPr>
              <a:t>y DIA</a:t>
            </a:r>
          </a:p>
          <a:p>
            <a:pPr>
              <a:lnSpc>
                <a:spcPct val="90000"/>
              </a:lnSpc>
              <a:spcBef>
                <a:spcPct val="20000"/>
              </a:spcBef>
            </a:pPr>
            <a:r>
              <a:rPr lang="es-MX" sz="1800">
                <a:latin typeface="Arial Narrow" pitchFamily="34" charset="0"/>
                <a:cs typeface="Times New Roman" pitchFamily="18" charset="0"/>
              </a:rPr>
              <a:t>por favor dígame, en su opinión </a:t>
            </a:r>
          </a:p>
          <a:p>
            <a:pPr>
              <a:lnSpc>
                <a:spcPct val="90000"/>
              </a:lnSpc>
              <a:spcBef>
                <a:spcPct val="20000"/>
              </a:spcBef>
            </a:pPr>
            <a:r>
              <a:rPr lang="es-MX" sz="1800">
                <a:latin typeface="Arial Narrow" pitchFamily="34" charset="0"/>
                <a:cs typeface="Times New Roman" pitchFamily="18" charset="0"/>
              </a:rPr>
              <a:t>¿Con cuál aspirante  ganarían el PRD y DIA? </a:t>
            </a:r>
            <a:endParaRPr lang="es-MX" sz="1600" b="1">
              <a:solidFill>
                <a:srgbClr val="DF5BC3"/>
              </a:solidFill>
            </a:endParaRPr>
          </a:p>
        </p:txBody>
      </p:sp>
      <p:sp>
        <p:nvSpPr>
          <p:cNvPr id="11" name="10 Rectángulo"/>
          <p:cNvSpPr/>
          <p:nvPr/>
        </p:nvSpPr>
        <p:spPr>
          <a:xfrm flipH="1">
            <a:off x="7261225" y="3429000"/>
            <a:ext cx="96838" cy="17859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0" name="9 Rectángulo"/>
          <p:cNvSpPr/>
          <p:nvPr/>
        </p:nvSpPr>
        <p:spPr>
          <a:xfrm>
            <a:off x="7358063" y="3571875"/>
            <a:ext cx="142875" cy="1857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3" name="12 Rectángulo"/>
          <p:cNvSpPr/>
          <p:nvPr/>
        </p:nvSpPr>
        <p:spPr>
          <a:xfrm>
            <a:off x="7429500" y="3429000"/>
            <a:ext cx="142875" cy="1857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4" name="13 Rectángulo"/>
          <p:cNvSpPr/>
          <p:nvPr/>
        </p:nvSpPr>
        <p:spPr>
          <a:xfrm>
            <a:off x="7572375" y="3643313"/>
            <a:ext cx="71438" cy="1857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5" name="14 Rectángulo"/>
          <p:cNvSpPr/>
          <p:nvPr/>
        </p:nvSpPr>
        <p:spPr>
          <a:xfrm>
            <a:off x="7451725" y="3284538"/>
            <a:ext cx="73025" cy="1873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7" name="16 Rectángulo"/>
          <p:cNvSpPr/>
          <p:nvPr/>
        </p:nvSpPr>
        <p:spPr>
          <a:xfrm>
            <a:off x="7380288" y="3357563"/>
            <a:ext cx="71437" cy="25193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9" name="18 Rectángulo"/>
          <p:cNvSpPr/>
          <p:nvPr/>
        </p:nvSpPr>
        <p:spPr>
          <a:xfrm>
            <a:off x="7524750" y="3789363"/>
            <a:ext cx="142875" cy="1584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8" name="17 Rectángulo"/>
          <p:cNvSpPr/>
          <p:nvPr/>
        </p:nvSpPr>
        <p:spPr>
          <a:xfrm>
            <a:off x="8459788" y="2708275"/>
            <a:ext cx="144462" cy="7921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20" name="19 Rectángulo"/>
          <p:cNvSpPr/>
          <p:nvPr/>
        </p:nvSpPr>
        <p:spPr>
          <a:xfrm>
            <a:off x="8532813" y="3644900"/>
            <a:ext cx="71437" cy="1008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24" name="23 Rectángulo"/>
          <p:cNvSpPr/>
          <p:nvPr/>
        </p:nvSpPr>
        <p:spPr>
          <a:xfrm>
            <a:off x="8388350" y="2708275"/>
            <a:ext cx="144463" cy="5762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26" name="25 Rectángulo"/>
          <p:cNvSpPr/>
          <p:nvPr/>
        </p:nvSpPr>
        <p:spPr>
          <a:xfrm>
            <a:off x="8388350" y="3573463"/>
            <a:ext cx="144463" cy="1150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22" name="21 Rectángulo"/>
          <p:cNvSpPr/>
          <p:nvPr/>
        </p:nvSpPr>
        <p:spPr>
          <a:xfrm>
            <a:off x="8388350" y="2565400"/>
            <a:ext cx="71438" cy="5762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23" name="22 Rectángulo"/>
          <p:cNvSpPr/>
          <p:nvPr/>
        </p:nvSpPr>
        <p:spPr>
          <a:xfrm>
            <a:off x="8388350" y="3284538"/>
            <a:ext cx="71438" cy="1223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pic>
        <p:nvPicPr>
          <p:cNvPr id="9234" name="18 Imagen" descr="logo01.jpg"/>
          <p:cNvPicPr>
            <a:picLocks noChangeAspect="1"/>
          </p:cNvPicPr>
          <p:nvPr/>
        </p:nvPicPr>
        <p:blipFill>
          <a:blip r:embed="rId3">
            <a:grayscl/>
          </a:blip>
          <a:srcRect/>
          <a:stretch>
            <a:fillRect/>
          </a:stretch>
        </p:blipFill>
        <p:spPr bwMode="auto">
          <a:xfrm>
            <a:off x="179388" y="115888"/>
            <a:ext cx="1511300" cy="504825"/>
          </a:xfrm>
          <a:prstGeom prst="rect">
            <a:avLst/>
          </a:prstGeom>
          <a:noFill/>
          <a:ln w="9525">
            <a:noFill/>
            <a:miter lim="800000"/>
            <a:headEnd/>
            <a:tailEnd/>
          </a:ln>
        </p:spPr>
      </p:pic>
      <p:sp>
        <p:nvSpPr>
          <p:cNvPr id="28" name="27 Rectángulo"/>
          <p:cNvSpPr/>
          <p:nvPr/>
        </p:nvSpPr>
        <p:spPr>
          <a:xfrm>
            <a:off x="8316913" y="2565400"/>
            <a:ext cx="71437" cy="5762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29" name="28 Rectángulo"/>
          <p:cNvSpPr/>
          <p:nvPr/>
        </p:nvSpPr>
        <p:spPr>
          <a:xfrm>
            <a:off x="8316913" y="3357563"/>
            <a:ext cx="71437" cy="1150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pic>
        <p:nvPicPr>
          <p:cNvPr id="9237" name="24 Imagen" descr="GRAFICA 06.jpg"/>
          <p:cNvPicPr>
            <a:picLocks noChangeAspect="1"/>
          </p:cNvPicPr>
          <p:nvPr/>
        </p:nvPicPr>
        <p:blipFill>
          <a:blip r:embed="rId4"/>
          <a:srcRect/>
          <a:stretch>
            <a:fillRect/>
          </a:stretch>
        </p:blipFill>
        <p:spPr bwMode="auto">
          <a:xfrm>
            <a:off x="2771775" y="2286000"/>
            <a:ext cx="5689600" cy="2928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6 Imagen" descr="cafe.jpg"/>
          <p:cNvPicPr>
            <a:picLocks noChangeAspect="1"/>
          </p:cNvPicPr>
          <p:nvPr/>
        </p:nvPicPr>
        <p:blipFill>
          <a:blip r:embed="rId2" cstate="print">
            <a:duotone>
              <a:schemeClr val="accent2">
                <a:shade val="45000"/>
                <a:satMod val="135000"/>
              </a:schemeClr>
              <a:prstClr val="white"/>
            </a:duotone>
          </a:blip>
          <a:srcRect/>
          <a:stretch>
            <a:fillRect/>
          </a:stretch>
        </p:blipFill>
        <p:spPr bwMode="auto">
          <a:xfrm>
            <a:off x="0" y="0"/>
            <a:ext cx="9144000" cy="6858000"/>
          </a:xfrm>
          <a:prstGeom prst="rect">
            <a:avLst/>
          </a:prstGeom>
          <a:noFill/>
          <a:ln w="9525">
            <a:noFill/>
            <a:miter lim="800000"/>
            <a:headEnd/>
            <a:tailEnd/>
          </a:ln>
        </p:spPr>
      </p:pic>
      <p:sp>
        <p:nvSpPr>
          <p:cNvPr id="10243" name="5 Rectángulo"/>
          <p:cNvSpPr>
            <a:spLocks noChangeArrowheads="1"/>
          </p:cNvSpPr>
          <p:nvPr/>
        </p:nvSpPr>
        <p:spPr bwMode="auto">
          <a:xfrm>
            <a:off x="539750" y="981075"/>
            <a:ext cx="2174875" cy="3881438"/>
          </a:xfrm>
          <a:prstGeom prst="rect">
            <a:avLst/>
          </a:prstGeom>
          <a:noFill/>
          <a:ln w="9525">
            <a:noFill/>
            <a:miter lim="800000"/>
            <a:headEnd/>
            <a:tailEnd/>
          </a:ln>
        </p:spPr>
        <p:txBody>
          <a:bodyPr>
            <a:spAutoFit/>
          </a:bodyPr>
          <a:lstStyle/>
          <a:p>
            <a:r>
              <a:rPr lang="es-MX" sz="1800" b="1">
                <a:latin typeface="Arial Narrow" pitchFamily="34" charset="0"/>
              </a:rPr>
              <a:t>México Voto 2012</a:t>
            </a:r>
          </a:p>
          <a:p>
            <a:r>
              <a:rPr lang="es-MX" sz="1800" b="1">
                <a:latin typeface="Arial Narrow" pitchFamily="34" charset="0"/>
              </a:rPr>
              <a:t>Elección  Presidencial</a:t>
            </a:r>
          </a:p>
          <a:p>
            <a:endParaRPr lang="es-MX" sz="1800" b="1">
              <a:latin typeface="Arial Narrow" pitchFamily="34" charset="0"/>
            </a:endParaRPr>
          </a:p>
          <a:p>
            <a:r>
              <a:rPr lang="es-MX" sz="1800" b="1">
                <a:latin typeface="Arial Narrow" pitchFamily="34" charset="0"/>
              </a:rPr>
              <a:t>Entrevistas</a:t>
            </a:r>
          </a:p>
          <a:p>
            <a:pPr>
              <a:lnSpc>
                <a:spcPct val="90000"/>
              </a:lnSpc>
              <a:spcBef>
                <a:spcPct val="20000"/>
              </a:spcBef>
            </a:pPr>
            <a:endParaRPr lang="es-MX" sz="1600">
              <a:latin typeface="Arial Narrow" pitchFamily="34" charset="0"/>
              <a:cs typeface="Times New Roman" pitchFamily="18" charset="0"/>
            </a:endParaRPr>
          </a:p>
          <a:p>
            <a:pPr>
              <a:lnSpc>
                <a:spcPct val="90000"/>
              </a:lnSpc>
              <a:spcBef>
                <a:spcPct val="20000"/>
              </a:spcBef>
            </a:pPr>
            <a:r>
              <a:rPr lang="es-MX" sz="1800">
                <a:latin typeface="Arial Narrow" pitchFamily="34" charset="0"/>
                <a:cs typeface="Times New Roman" pitchFamily="18" charset="0"/>
              </a:rPr>
              <a:t>De los aspirantes</a:t>
            </a:r>
          </a:p>
          <a:p>
            <a:pPr>
              <a:lnSpc>
                <a:spcPct val="90000"/>
              </a:lnSpc>
              <a:spcBef>
                <a:spcPct val="20000"/>
              </a:spcBef>
            </a:pPr>
            <a:r>
              <a:rPr lang="es-MX" sz="1800">
                <a:latin typeface="Arial Narrow" pitchFamily="34" charset="0"/>
                <a:cs typeface="Times New Roman" pitchFamily="18" charset="0"/>
              </a:rPr>
              <a:t>a la Presidencia de la República  que a continuación le voy a mencionar, por favor dígame</a:t>
            </a:r>
          </a:p>
          <a:p>
            <a:pPr>
              <a:lnSpc>
                <a:spcPct val="90000"/>
              </a:lnSpc>
              <a:spcBef>
                <a:spcPct val="20000"/>
              </a:spcBef>
            </a:pPr>
            <a:r>
              <a:rPr lang="es-MX" sz="1800">
                <a:latin typeface="Arial Narrow" pitchFamily="34" charset="0"/>
                <a:cs typeface="Times New Roman" pitchFamily="18" charset="0"/>
              </a:rPr>
              <a:t>¿por cuál votaría si hoy fuera la elección presidencial?</a:t>
            </a:r>
          </a:p>
        </p:txBody>
      </p:sp>
      <p:sp>
        <p:nvSpPr>
          <p:cNvPr id="10244" name="6 Rectángulo"/>
          <p:cNvSpPr>
            <a:spLocks noChangeArrowheads="1"/>
          </p:cNvSpPr>
          <p:nvPr/>
        </p:nvSpPr>
        <p:spPr bwMode="auto">
          <a:xfrm>
            <a:off x="8605838" y="5767388"/>
            <a:ext cx="719137" cy="1046162"/>
          </a:xfrm>
          <a:prstGeom prst="rect">
            <a:avLst/>
          </a:prstGeom>
          <a:noFill/>
          <a:ln w="9525">
            <a:noFill/>
            <a:miter lim="800000"/>
            <a:headEnd/>
            <a:tailEnd/>
          </a:ln>
        </p:spPr>
        <p:txBody>
          <a:bodyPr>
            <a:spAutoFit/>
          </a:bodyPr>
          <a:lstStyle/>
          <a:p>
            <a:endParaRPr lang="es-MX">
              <a:solidFill>
                <a:schemeClr val="bg1"/>
              </a:solidFill>
              <a:latin typeface="Arial Black" pitchFamily="34" charset="0"/>
            </a:endParaRPr>
          </a:p>
          <a:p>
            <a:endParaRPr lang="es-MX">
              <a:solidFill>
                <a:schemeClr val="bg1"/>
              </a:solidFill>
              <a:latin typeface="Arial Black" pitchFamily="34" charset="0"/>
            </a:endParaRPr>
          </a:p>
          <a:p>
            <a:endParaRPr lang="es-MX">
              <a:solidFill>
                <a:schemeClr val="bg1"/>
              </a:solidFill>
              <a:latin typeface="Arial Black" pitchFamily="34" charset="0"/>
            </a:endParaRPr>
          </a:p>
          <a:p>
            <a:r>
              <a:rPr lang="es-MX" sz="2000">
                <a:solidFill>
                  <a:schemeClr val="bg1"/>
                </a:solidFill>
                <a:latin typeface="Arial Black" pitchFamily="34" charset="0"/>
              </a:rPr>
              <a:t>9</a:t>
            </a:r>
          </a:p>
        </p:txBody>
      </p:sp>
      <p:pic>
        <p:nvPicPr>
          <p:cNvPr id="10245" name="18 Imagen" descr="logo01.jpg"/>
          <p:cNvPicPr>
            <a:picLocks noChangeAspect="1"/>
          </p:cNvPicPr>
          <p:nvPr/>
        </p:nvPicPr>
        <p:blipFill>
          <a:blip r:embed="rId3">
            <a:grayscl/>
          </a:blip>
          <a:srcRect/>
          <a:stretch>
            <a:fillRect/>
          </a:stretch>
        </p:blipFill>
        <p:spPr bwMode="auto">
          <a:xfrm>
            <a:off x="287338" y="115888"/>
            <a:ext cx="1512887" cy="504825"/>
          </a:xfrm>
          <a:prstGeom prst="rect">
            <a:avLst/>
          </a:prstGeom>
          <a:noFill/>
          <a:ln w="9525">
            <a:noFill/>
            <a:miter lim="800000"/>
            <a:headEnd/>
            <a:tailEnd/>
          </a:ln>
        </p:spPr>
      </p:pic>
      <p:pic>
        <p:nvPicPr>
          <p:cNvPr id="10246" name="7 Imagen" descr="GRAFICA 07.jpg"/>
          <p:cNvPicPr>
            <a:picLocks noChangeAspect="1"/>
          </p:cNvPicPr>
          <p:nvPr/>
        </p:nvPicPr>
        <p:blipFill>
          <a:blip r:embed="rId4"/>
          <a:srcRect/>
          <a:stretch>
            <a:fillRect/>
          </a:stretch>
        </p:blipFill>
        <p:spPr bwMode="auto">
          <a:xfrm>
            <a:off x="2916238" y="1628775"/>
            <a:ext cx="5408612" cy="1647825"/>
          </a:xfrm>
          <a:prstGeom prst="rect">
            <a:avLst/>
          </a:prstGeom>
          <a:noFill/>
          <a:ln w="9525">
            <a:noFill/>
            <a:miter lim="800000"/>
            <a:headEnd/>
            <a:tailEnd/>
          </a:ln>
        </p:spPr>
      </p:pic>
      <p:pic>
        <p:nvPicPr>
          <p:cNvPr id="10247" name="8 Imagen" descr="GRAFICA 08.jpg"/>
          <p:cNvPicPr>
            <a:picLocks noChangeAspect="1"/>
          </p:cNvPicPr>
          <p:nvPr/>
        </p:nvPicPr>
        <p:blipFill>
          <a:blip r:embed="rId5"/>
          <a:srcRect/>
          <a:stretch>
            <a:fillRect/>
          </a:stretch>
        </p:blipFill>
        <p:spPr bwMode="auto">
          <a:xfrm>
            <a:off x="2916238" y="4173538"/>
            <a:ext cx="5522912" cy="159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15 Imagen" descr="cafe.jpg"/>
          <p:cNvPicPr>
            <a:picLocks noChangeAspect="1"/>
          </p:cNvPicPr>
          <p:nvPr/>
        </p:nvPicPr>
        <p:blipFill>
          <a:blip r:embed="rId2" cstate="print">
            <a:duotone>
              <a:schemeClr val="accent2">
                <a:shade val="45000"/>
                <a:satMod val="135000"/>
              </a:schemeClr>
              <a:prstClr val="white"/>
            </a:duotone>
          </a:blip>
          <a:srcRect/>
          <a:stretch>
            <a:fillRect/>
          </a:stretch>
        </p:blipFill>
        <p:spPr bwMode="auto">
          <a:xfrm>
            <a:off x="-671" y="0"/>
            <a:ext cx="9144000" cy="6858000"/>
          </a:xfrm>
          <a:prstGeom prst="rect">
            <a:avLst/>
          </a:prstGeom>
          <a:noFill/>
          <a:ln w="9525">
            <a:noFill/>
            <a:miter lim="800000"/>
            <a:headEnd/>
            <a:tailEnd/>
          </a:ln>
        </p:spPr>
      </p:pic>
      <p:sp>
        <p:nvSpPr>
          <p:cNvPr id="11267" name="4 Rectángulo"/>
          <p:cNvSpPr>
            <a:spLocks noChangeArrowheads="1"/>
          </p:cNvSpPr>
          <p:nvPr/>
        </p:nvSpPr>
        <p:spPr bwMode="auto">
          <a:xfrm>
            <a:off x="612775" y="1052513"/>
            <a:ext cx="2173288" cy="3662362"/>
          </a:xfrm>
          <a:prstGeom prst="rect">
            <a:avLst/>
          </a:prstGeom>
          <a:noFill/>
          <a:ln w="9525">
            <a:noFill/>
            <a:miter lim="800000"/>
            <a:headEnd/>
            <a:tailEnd/>
          </a:ln>
        </p:spPr>
        <p:txBody>
          <a:bodyPr>
            <a:spAutoFit/>
          </a:bodyPr>
          <a:lstStyle/>
          <a:p>
            <a:r>
              <a:rPr lang="es-MX" sz="1800" b="1">
                <a:latin typeface="Arial Narrow" pitchFamily="34" charset="0"/>
              </a:rPr>
              <a:t>México Voto 2012</a:t>
            </a:r>
          </a:p>
          <a:p>
            <a:r>
              <a:rPr lang="es-MX" sz="1800" b="1">
                <a:latin typeface="Arial Narrow" pitchFamily="34" charset="0"/>
              </a:rPr>
              <a:t>Elección  Presidencial</a:t>
            </a:r>
          </a:p>
          <a:p>
            <a:endParaRPr lang="es-MX" sz="1800" b="1">
              <a:latin typeface="Arial Narrow" pitchFamily="34" charset="0"/>
            </a:endParaRPr>
          </a:p>
          <a:p>
            <a:r>
              <a:rPr lang="es-MX" sz="1800" b="1">
                <a:latin typeface="Arial Narrow" pitchFamily="34" charset="0"/>
              </a:rPr>
              <a:t>Entrevistas</a:t>
            </a:r>
          </a:p>
          <a:p>
            <a:endParaRPr lang="es-MX" sz="1600">
              <a:latin typeface="Times New Roman" pitchFamily="18" charset="0"/>
              <a:cs typeface="Times New Roman" pitchFamily="18" charset="0"/>
            </a:endParaRPr>
          </a:p>
          <a:p>
            <a:r>
              <a:rPr lang="es-MX" sz="1800">
                <a:latin typeface="Arial Narrow" pitchFamily="34" charset="0"/>
                <a:cs typeface="Times New Roman" pitchFamily="18" charset="0"/>
              </a:rPr>
              <a:t>De los aspirantes a la Presidencia de la República que a continuación le voy a mencionar por favor dígame ¿por cuál votaría si hoy fuera la elección presidencial?</a:t>
            </a:r>
          </a:p>
        </p:txBody>
      </p:sp>
      <p:sp>
        <p:nvSpPr>
          <p:cNvPr id="11268" name="6 Rectángulo"/>
          <p:cNvSpPr>
            <a:spLocks noChangeArrowheads="1"/>
          </p:cNvSpPr>
          <p:nvPr/>
        </p:nvSpPr>
        <p:spPr bwMode="auto">
          <a:xfrm>
            <a:off x="8605838" y="6000750"/>
            <a:ext cx="719137" cy="738188"/>
          </a:xfrm>
          <a:prstGeom prst="rect">
            <a:avLst/>
          </a:prstGeom>
          <a:noFill/>
          <a:ln w="9525">
            <a:noFill/>
            <a:miter lim="800000"/>
            <a:headEnd/>
            <a:tailEnd/>
          </a:ln>
        </p:spPr>
        <p:txBody>
          <a:bodyPr>
            <a:spAutoFit/>
          </a:bodyPr>
          <a:lstStyle/>
          <a:p>
            <a:endParaRPr lang="es-MX">
              <a:solidFill>
                <a:schemeClr val="bg1"/>
              </a:solidFill>
              <a:latin typeface="Arial Black" pitchFamily="34" charset="0"/>
            </a:endParaRPr>
          </a:p>
          <a:p>
            <a:endParaRPr lang="es-MX">
              <a:solidFill>
                <a:schemeClr val="bg1"/>
              </a:solidFill>
              <a:latin typeface="Arial Black" pitchFamily="34" charset="0"/>
            </a:endParaRPr>
          </a:p>
          <a:p>
            <a:r>
              <a:rPr lang="es-MX">
                <a:solidFill>
                  <a:schemeClr val="bg1"/>
                </a:solidFill>
                <a:latin typeface="Arial Black" pitchFamily="34" charset="0"/>
              </a:rPr>
              <a:t>10</a:t>
            </a:r>
          </a:p>
        </p:txBody>
      </p:sp>
      <p:sp>
        <p:nvSpPr>
          <p:cNvPr id="12" name="11 Rectángulo"/>
          <p:cNvSpPr/>
          <p:nvPr/>
        </p:nvSpPr>
        <p:spPr>
          <a:xfrm>
            <a:off x="8388350" y="2565400"/>
            <a:ext cx="144463" cy="2303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0" name="9 Rectángulo"/>
          <p:cNvSpPr/>
          <p:nvPr/>
        </p:nvSpPr>
        <p:spPr>
          <a:xfrm>
            <a:off x="8388350" y="2924175"/>
            <a:ext cx="71438" cy="360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3" name="12 Rectángulo"/>
          <p:cNvSpPr/>
          <p:nvPr/>
        </p:nvSpPr>
        <p:spPr>
          <a:xfrm>
            <a:off x="8316913" y="3573463"/>
            <a:ext cx="142875" cy="1150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4" name="13 Rectángulo"/>
          <p:cNvSpPr/>
          <p:nvPr/>
        </p:nvSpPr>
        <p:spPr>
          <a:xfrm>
            <a:off x="8388350" y="2924175"/>
            <a:ext cx="144463" cy="4333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5" name="14 Rectángulo"/>
          <p:cNvSpPr/>
          <p:nvPr/>
        </p:nvSpPr>
        <p:spPr>
          <a:xfrm>
            <a:off x="8388350" y="3573463"/>
            <a:ext cx="144463" cy="1223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6" name="15 Rectángulo"/>
          <p:cNvSpPr/>
          <p:nvPr/>
        </p:nvSpPr>
        <p:spPr>
          <a:xfrm>
            <a:off x="8459788" y="2492375"/>
            <a:ext cx="73025" cy="720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7" name="16 Rectángulo"/>
          <p:cNvSpPr/>
          <p:nvPr/>
        </p:nvSpPr>
        <p:spPr>
          <a:xfrm>
            <a:off x="8459788" y="3429000"/>
            <a:ext cx="73025" cy="1152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pic>
        <p:nvPicPr>
          <p:cNvPr id="11276" name="18 Imagen" descr="logo01.jpg"/>
          <p:cNvPicPr>
            <a:picLocks noChangeAspect="1"/>
          </p:cNvPicPr>
          <p:nvPr/>
        </p:nvPicPr>
        <p:blipFill>
          <a:blip r:embed="rId3">
            <a:grayscl/>
          </a:blip>
          <a:srcRect/>
          <a:stretch>
            <a:fillRect/>
          </a:stretch>
        </p:blipFill>
        <p:spPr bwMode="auto">
          <a:xfrm>
            <a:off x="179388" y="103188"/>
            <a:ext cx="1512887" cy="504825"/>
          </a:xfrm>
          <a:prstGeom prst="rect">
            <a:avLst/>
          </a:prstGeom>
          <a:noFill/>
          <a:ln w="9525">
            <a:noFill/>
            <a:miter lim="800000"/>
            <a:headEnd/>
            <a:tailEnd/>
          </a:ln>
        </p:spPr>
      </p:pic>
      <p:pic>
        <p:nvPicPr>
          <p:cNvPr id="11277" name="17 Imagen" descr="GRAFICA 09.jpg"/>
          <p:cNvPicPr>
            <a:picLocks noChangeAspect="1"/>
          </p:cNvPicPr>
          <p:nvPr/>
        </p:nvPicPr>
        <p:blipFill>
          <a:blip r:embed="rId4"/>
          <a:srcRect/>
          <a:stretch>
            <a:fillRect/>
          </a:stretch>
        </p:blipFill>
        <p:spPr bwMode="auto">
          <a:xfrm>
            <a:off x="2444750" y="1700213"/>
            <a:ext cx="5908675" cy="1695450"/>
          </a:xfrm>
          <a:prstGeom prst="rect">
            <a:avLst/>
          </a:prstGeom>
          <a:noFill/>
          <a:ln w="9525">
            <a:noFill/>
            <a:miter lim="800000"/>
            <a:headEnd/>
            <a:tailEnd/>
          </a:ln>
        </p:spPr>
      </p:pic>
      <p:pic>
        <p:nvPicPr>
          <p:cNvPr id="11278" name="18 Imagen" descr="GRAFICA 10.jpg"/>
          <p:cNvPicPr>
            <a:picLocks noChangeAspect="1"/>
          </p:cNvPicPr>
          <p:nvPr/>
        </p:nvPicPr>
        <p:blipFill>
          <a:blip r:embed="rId5"/>
          <a:srcRect/>
          <a:stretch>
            <a:fillRect/>
          </a:stretch>
        </p:blipFill>
        <p:spPr bwMode="auto">
          <a:xfrm>
            <a:off x="2517775" y="4005263"/>
            <a:ext cx="5919788" cy="1695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13 Imagen" descr="cafe.jpg"/>
          <p:cNvPicPr>
            <a:picLocks noChangeAspect="1"/>
          </p:cNvPicPr>
          <p:nvPr/>
        </p:nvPicPr>
        <p:blipFill>
          <a:blip r:embed="rId2" cstate="print">
            <a:duotone>
              <a:schemeClr val="accent2">
                <a:shade val="45000"/>
                <a:satMod val="135000"/>
              </a:schemeClr>
              <a:prstClr val="white"/>
            </a:duotone>
          </a:blip>
          <a:srcRect/>
          <a:stretch>
            <a:fillRect/>
          </a:stretch>
        </p:blipFill>
        <p:spPr bwMode="auto">
          <a:xfrm>
            <a:off x="0" y="0"/>
            <a:ext cx="9144000" cy="6858000"/>
          </a:xfrm>
          <a:prstGeom prst="rect">
            <a:avLst/>
          </a:prstGeom>
          <a:noFill/>
          <a:ln w="9525">
            <a:noFill/>
            <a:miter lim="800000"/>
            <a:headEnd/>
            <a:tailEnd/>
          </a:ln>
        </p:spPr>
      </p:pic>
      <p:sp>
        <p:nvSpPr>
          <p:cNvPr id="12291" name="4 Rectángulo"/>
          <p:cNvSpPr>
            <a:spLocks noChangeArrowheads="1"/>
          </p:cNvSpPr>
          <p:nvPr/>
        </p:nvSpPr>
        <p:spPr bwMode="auto">
          <a:xfrm>
            <a:off x="500063" y="1052513"/>
            <a:ext cx="2286000" cy="3914775"/>
          </a:xfrm>
          <a:prstGeom prst="rect">
            <a:avLst/>
          </a:prstGeom>
          <a:noFill/>
          <a:ln w="9525">
            <a:noFill/>
            <a:miter lim="800000"/>
            <a:headEnd/>
            <a:tailEnd/>
          </a:ln>
        </p:spPr>
        <p:txBody>
          <a:bodyPr>
            <a:spAutoFit/>
          </a:bodyPr>
          <a:lstStyle/>
          <a:p>
            <a:r>
              <a:rPr lang="es-MX" sz="1800" b="1">
                <a:latin typeface="Arial Narrow" pitchFamily="34" charset="0"/>
              </a:rPr>
              <a:t>México Voto 2012</a:t>
            </a:r>
          </a:p>
          <a:p>
            <a:r>
              <a:rPr lang="es-MX" sz="1800" b="1">
                <a:latin typeface="Arial Narrow" pitchFamily="34" charset="0"/>
              </a:rPr>
              <a:t>Elección  Presidencial</a:t>
            </a:r>
          </a:p>
          <a:p>
            <a:endParaRPr lang="es-MX" sz="1800" b="1">
              <a:latin typeface="Arial Narrow" pitchFamily="34" charset="0"/>
            </a:endParaRPr>
          </a:p>
          <a:p>
            <a:r>
              <a:rPr lang="es-MX" sz="1800" b="1">
                <a:latin typeface="Arial Narrow" pitchFamily="34" charset="0"/>
              </a:rPr>
              <a:t>Entrevistas</a:t>
            </a:r>
          </a:p>
          <a:p>
            <a:pPr algn="just">
              <a:lnSpc>
                <a:spcPct val="90000"/>
              </a:lnSpc>
              <a:spcBef>
                <a:spcPct val="20000"/>
              </a:spcBef>
            </a:pPr>
            <a:endParaRPr lang="es-MX" sz="1800">
              <a:latin typeface="Arial Narrow" pitchFamily="34" charset="0"/>
              <a:cs typeface="Times New Roman" pitchFamily="18" charset="0"/>
            </a:endParaRPr>
          </a:p>
          <a:p>
            <a:pPr>
              <a:lnSpc>
                <a:spcPct val="90000"/>
              </a:lnSpc>
              <a:spcBef>
                <a:spcPct val="20000"/>
              </a:spcBef>
            </a:pPr>
            <a:r>
              <a:rPr lang="es-MX" sz="1800">
                <a:latin typeface="Arial Narrow" pitchFamily="34" charset="0"/>
                <a:cs typeface="Times New Roman" pitchFamily="18" charset="0"/>
              </a:rPr>
              <a:t>De los aspirantes a la Presidencia de la República que a continuación le voy a mencionar</a:t>
            </a:r>
          </a:p>
          <a:p>
            <a:pPr>
              <a:lnSpc>
                <a:spcPct val="90000"/>
              </a:lnSpc>
              <a:spcBef>
                <a:spcPct val="20000"/>
              </a:spcBef>
            </a:pPr>
            <a:r>
              <a:rPr lang="es-MX" sz="1800">
                <a:latin typeface="Arial Narrow" pitchFamily="34" charset="0"/>
                <a:cs typeface="Times New Roman" pitchFamily="18" charset="0"/>
              </a:rPr>
              <a:t>por favor dígame ¿por cuál votaría si hoy fuera la elección presidencial?</a:t>
            </a:r>
            <a:r>
              <a:rPr lang="es-MX" sz="1800">
                <a:solidFill>
                  <a:srgbClr val="FF0000"/>
                </a:solidFill>
                <a:latin typeface="Arial Narrow" pitchFamily="34" charset="0"/>
                <a:cs typeface="Times New Roman" pitchFamily="18" charset="0"/>
              </a:rPr>
              <a:t> </a:t>
            </a:r>
          </a:p>
          <a:p>
            <a:pPr algn="just">
              <a:lnSpc>
                <a:spcPct val="90000"/>
              </a:lnSpc>
              <a:spcBef>
                <a:spcPct val="20000"/>
              </a:spcBef>
            </a:pPr>
            <a:endParaRPr lang="es-MX" sz="1800">
              <a:latin typeface="Arial Narrow" pitchFamily="34" charset="0"/>
              <a:cs typeface="Times New Roman" pitchFamily="18" charset="0"/>
            </a:endParaRPr>
          </a:p>
        </p:txBody>
      </p:sp>
      <p:sp>
        <p:nvSpPr>
          <p:cNvPr id="8" name="7 Rectángulo"/>
          <p:cNvSpPr/>
          <p:nvPr/>
        </p:nvSpPr>
        <p:spPr>
          <a:xfrm>
            <a:off x="8243888" y="3573463"/>
            <a:ext cx="73025" cy="86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9" name="8 Rectángulo"/>
          <p:cNvSpPr/>
          <p:nvPr/>
        </p:nvSpPr>
        <p:spPr>
          <a:xfrm>
            <a:off x="8243888" y="4581525"/>
            <a:ext cx="73025" cy="935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2294" name="6 Rectángulo"/>
          <p:cNvSpPr>
            <a:spLocks noChangeArrowheads="1"/>
          </p:cNvSpPr>
          <p:nvPr/>
        </p:nvSpPr>
        <p:spPr bwMode="auto">
          <a:xfrm>
            <a:off x="8532813" y="5767388"/>
            <a:ext cx="719137" cy="1046162"/>
          </a:xfrm>
          <a:prstGeom prst="rect">
            <a:avLst/>
          </a:prstGeom>
          <a:noFill/>
          <a:ln w="9525">
            <a:noFill/>
            <a:miter lim="800000"/>
            <a:headEnd/>
            <a:tailEnd/>
          </a:ln>
        </p:spPr>
        <p:txBody>
          <a:bodyPr>
            <a:spAutoFit/>
          </a:bodyPr>
          <a:lstStyle/>
          <a:p>
            <a:endParaRPr lang="es-MX">
              <a:solidFill>
                <a:schemeClr val="bg1"/>
              </a:solidFill>
              <a:latin typeface="Arial Black" pitchFamily="34" charset="0"/>
            </a:endParaRPr>
          </a:p>
          <a:p>
            <a:endParaRPr lang="es-MX">
              <a:solidFill>
                <a:schemeClr val="bg1"/>
              </a:solidFill>
              <a:latin typeface="Arial Black" pitchFamily="34" charset="0"/>
            </a:endParaRPr>
          </a:p>
          <a:p>
            <a:endParaRPr lang="es-MX">
              <a:solidFill>
                <a:schemeClr val="bg1"/>
              </a:solidFill>
              <a:latin typeface="Arial Black" pitchFamily="34" charset="0"/>
            </a:endParaRPr>
          </a:p>
          <a:p>
            <a:r>
              <a:rPr lang="es-MX" sz="2000">
                <a:solidFill>
                  <a:schemeClr val="bg1"/>
                </a:solidFill>
                <a:latin typeface="Arial Black" pitchFamily="34" charset="0"/>
              </a:rPr>
              <a:t> 11</a:t>
            </a:r>
          </a:p>
        </p:txBody>
      </p:sp>
      <p:sp>
        <p:nvSpPr>
          <p:cNvPr id="15" name="14 Rectángulo"/>
          <p:cNvSpPr/>
          <p:nvPr/>
        </p:nvSpPr>
        <p:spPr>
          <a:xfrm>
            <a:off x="8388350" y="2708275"/>
            <a:ext cx="144463" cy="504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18" name="17 Rectángulo"/>
          <p:cNvSpPr/>
          <p:nvPr/>
        </p:nvSpPr>
        <p:spPr>
          <a:xfrm>
            <a:off x="8459788" y="3429000"/>
            <a:ext cx="144462"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a:p>
        </p:txBody>
      </p:sp>
      <p:pic>
        <p:nvPicPr>
          <p:cNvPr id="12297" name="18 Imagen" descr="logo01.jpg"/>
          <p:cNvPicPr>
            <a:picLocks noChangeAspect="1"/>
          </p:cNvPicPr>
          <p:nvPr/>
        </p:nvPicPr>
        <p:blipFill>
          <a:blip r:embed="rId3">
            <a:grayscl/>
          </a:blip>
          <a:srcRect/>
          <a:stretch>
            <a:fillRect/>
          </a:stretch>
        </p:blipFill>
        <p:spPr bwMode="auto">
          <a:xfrm>
            <a:off x="179388" y="115888"/>
            <a:ext cx="1512887" cy="504825"/>
          </a:xfrm>
          <a:prstGeom prst="rect">
            <a:avLst/>
          </a:prstGeom>
          <a:noFill/>
          <a:ln w="9525">
            <a:noFill/>
            <a:miter lim="800000"/>
            <a:headEnd/>
            <a:tailEnd/>
          </a:ln>
        </p:spPr>
      </p:pic>
      <p:pic>
        <p:nvPicPr>
          <p:cNvPr id="12298" name="11 Imagen" descr="GRAFICA 11.jpg"/>
          <p:cNvPicPr>
            <a:picLocks noChangeAspect="1"/>
          </p:cNvPicPr>
          <p:nvPr/>
        </p:nvPicPr>
        <p:blipFill>
          <a:blip r:embed="rId4"/>
          <a:srcRect/>
          <a:stretch>
            <a:fillRect/>
          </a:stretch>
        </p:blipFill>
        <p:spPr bwMode="auto">
          <a:xfrm>
            <a:off x="2555875" y="1557338"/>
            <a:ext cx="5761038" cy="1736725"/>
          </a:xfrm>
          <a:prstGeom prst="rect">
            <a:avLst/>
          </a:prstGeom>
          <a:noFill/>
          <a:ln w="9525">
            <a:noFill/>
            <a:miter lim="800000"/>
            <a:headEnd/>
            <a:tailEnd/>
          </a:ln>
        </p:spPr>
      </p:pic>
      <p:pic>
        <p:nvPicPr>
          <p:cNvPr id="12299" name="12 Imagen" descr="GRAFICA 12.jpg"/>
          <p:cNvPicPr>
            <a:picLocks noChangeAspect="1"/>
          </p:cNvPicPr>
          <p:nvPr/>
        </p:nvPicPr>
        <p:blipFill>
          <a:blip r:embed="rId5"/>
          <a:srcRect/>
          <a:stretch>
            <a:fillRect/>
          </a:stretch>
        </p:blipFill>
        <p:spPr bwMode="auto">
          <a:xfrm>
            <a:off x="2627313" y="4149725"/>
            <a:ext cx="5740400" cy="1660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3 Imagen" descr="cafe.jpg"/>
          <p:cNvPicPr>
            <a:picLocks noChangeAspect="1"/>
          </p:cNvPicPr>
          <p:nvPr/>
        </p:nvPicPr>
        <p:blipFill>
          <a:blip r:embed="rId2" cstate="print">
            <a:duotone>
              <a:schemeClr val="accent2">
                <a:shade val="45000"/>
                <a:satMod val="135000"/>
              </a:schemeClr>
              <a:prstClr val="white"/>
            </a:duotone>
          </a:blip>
          <a:srcRect/>
          <a:stretch>
            <a:fillRect/>
          </a:stretch>
        </p:blipFill>
        <p:spPr bwMode="auto">
          <a:xfrm>
            <a:off x="0" y="0"/>
            <a:ext cx="9144000" cy="6858000"/>
          </a:xfrm>
          <a:prstGeom prst="rect">
            <a:avLst/>
          </a:prstGeom>
          <a:noFill/>
          <a:ln w="9525">
            <a:noFill/>
            <a:miter lim="800000"/>
            <a:headEnd/>
            <a:tailEnd/>
          </a:ln>
        </p:spPr>
      </p:pic>
      <p:pic>
        <p:nvPicPr>
          <p:cNvPr id="13315" name="8 Marcador de contenido" descr="GRAFICA 13.jpg"/>
          <p:cNvPicPr>
            <a:picLocks noGrp="1" noChangeAspect="1"/>
          </p:cNvPicPr>
          <p:nvPr>
            <p:ph idx="1"/>
          </p:nvPr>
        </p:nvPicPr>
        <p:blipFill>
          <a:blip r:embed="rId3"/>
          <a:srcRect/>
          <a:stretch>
            <a:fillRect/>
          </a:stretch>
        </p:blipFill>
        <p:spPr bwMode="auto">
          <a:xfrm>
            <a:off x="2916238" y="1700213"/>
            <a:ext cx="5437187" cy="1560512"/>
          </a:xfrm>
          <a:noFill/>
          <a:ln>
            <a:miter lim="800000"/>
            <a:headEnd/>
            <a:tailEnd/>
          </a:ln>
        </p:spPr>
      </p:pic>
      <p:pic>
        <p:nvPicPr>
          <p:cNvPr id="13316" name="18 Imagen" descr="logo01.jpg"/>
          <p:cNvPicPr>
            <a:picLocks noChangeAspect="1"/>
          </p:cNvPicPr>
          <p:nvPr/>
        </p:nvPicPr>
        <p:blipFill>
          <a:blip r:embed="rId4">
            <a:grayscl/>
          </a:blip>
          <a:srcRect/>
          <a:stretch>
            <a:fillRect/>
          </a:stretch>
        </p:blipFill>
        <p:spPr bwMode="auto">
          <a:xfrm>
            <a:off x="179388" y="115888"/>
            <a:ext cx="1512887" cy="504825"/>
          </a:xfrm>
          <a:prstGeom prst="rect">
            <a:avLst/>
          </a:prstGeom>
          <a:noFill/>
          <a:ln w="9525">
            <a:noFill/>
            <a:miter lim="800000"/>
            <a:headEnd/>
            <a:tailEnd/>
          </a:ln>
        </p:spPr>
      </p:pic>
      <p:sp>
        <p:nvSpPr>
          <p:cNvPr id="13317" name="5 Rectángulo"/>
          <p:cNvSpPr>
            <a:spLocks noChangeArrowheads="1"/>
          </p:cNvSpPr>
          <p:nvPr/>
        </p:nvSpPr>
        <p:spPr bwMode="auto">
          <a:xfrm>
            <a:off x="571500" y="1071563"/>
            <a:ext cx="2286000" cy="3813175"/>
          </a:xfrm>
          <a:prstGeom prst="rect">
            <a:avLst/>
          </a:prstGeom>
          <a:noFill/>
          <a:ln w="9525">
            <a:noFill/>
            <a:miter lim="800000"/>
            <a:headEnd/>
            <a:tailEnd/>
          </a:ln>
        </p:spPr>
        <p:txBody>
          <a:bodyPr>
            <a:spAutoFit/>
          </a:bodyPr>
          <a:lstStyle/>
          <a:p>
            <a:r>
              <a:rPr lang="es-MX" sz="1800" b="1">
                <a:solidFill>
                  <a:srgbClr val="000000"/>
                </a:solidFill>
                <a:latin typeface="Arial Narrow" pitchFamily="34" charset="0"/>
              </a:rPr>
              <a:t>México Voto 2012</a:t>
            </a:r>
          </a:p>
          <a:p>
            <a:r>
              <a:rPr lang="es-MX" sz="1800" b="1">
                <a:solidFill>
                  <a:srgbClr val="000000"/>
                </a:solidFill>
                <a:latin typeface="Arial Narrow" pitchFamily="34" charset="0"/>
              </a:rPr>
              <a:t>Elección  Presidencial</a:t>
            </a:r>
          </a:p>
          <a:p>
            <a:endParaRPr lang="es-MX" sz="1800" b="1">
              <a:solidFill>
                <a:srgbClr val="000000"/>
              </a:solidFill>
              <a:latin typeface="Arial Narrow" pitchFamily="34" charset="0"/>
            </a:endParaRPr>
          </a:p>
          <a:p>
            <a:r>
              <a:rPr lang="es-MX" sz="1800" b="1">
                <a:solidFill>
                  <a:srgbClr val="000000"/>
                </a:solidFill>
                <a:latin typeface="Arial Narrow" pitchFamily="34" charset="0"/>
              </a:rPr>
              <a:t>Entrevistas</a:t>
            </a:r>
          </a:p>
          <a:p>
            <a:pPr algn="just">
              <a:lnSpc>
                <a:spcPct val="90000"/>
              </a:lnSpc>
              <a:spcBef>
                <a:spcPct val="20000"/>
              </a:spcBef>
            </a:pPr>
            <a:endParaRPr lang="es-MX" sz="1800">
              <a:solidFill>
                <a:srgbClr val="000000"/>
              </a:solidFill>
              <a:latin typeface="Arial Narrow" pitchFamily="34" charset="0"/>
              <a:cs typeface="Times New Roman" pitchFamily="18" charset="0"/>
            </a:endParaRPr>
          </a:p>
          <a:p>
            <a:pPr>
              <a:lnSpc>
                <a:spcPct val="90000"/>
              </a:lnSpc>
              <a:spcBef>
                <a:spcPct val="20000"/>
              </a:spcBef>
            </a:pPr>
            <a:r>
              <a:rPr lang="es-MX" sz="1800">
                <a:solidFill>
                  <a:srgbClr val="000000"/>
                </a:solidFill>
                <a:latin typeface="Arial Narrow" pitchFamily="34" charset="0"/>
                <a:cs typeface="Times New Roman" pitchFamily="18" charset="0"/>
              </a:rPr>
              <a:t>De los aspirantes a la Presidencia de la República que a continuación le voy a mencionar</a:t>
            </a:r>
          </a:p>
          <a:p>
            <a:pPr>
              <a:lnSpc>
                <a:spcPct val="90000"/>
              </a:lnSpc>
              <a:spcBef>
                <a:spcPct val="20000"/>
              </a:spcBef>
            </a:pPr>
            <a:r>
              <a:rPr lang="es-MX" sz="1800">
                <a:solidFill>
                  <a:srgbClr val="000000"/>
                </a:solidFill>
                <a:latin typeface="Arial Narrow" pitchFamily="34" charset="0"/>
                <a:cs typeface="Times New Roman" pitchFamily="18" charset="0"/>
              </a:rPr>
              <a:t>por favor dígame ¿por cuál votaría si hoy fuera la elección presidencial?</a:t>
            </a:r>
            <a:r>
              <a:rPr lang="es-MX" sz="1800">
                <a:solidFill>
                  <a:srgbClr val="FF0000"/>
                </a:solidFill>
                <a:latin typeface="Arial Narrow" pitchFamily="34" charset="0"/>
                <a:cs typeface="Times New Roman" pitchFamily="18" charset="0"/>
              </a:rPr>
              <a:t> </a:t>
            </a:r>
          </a:p>
          <a:p>
            <a:pPr>
              <a:lnSpc>
                <a:spcPct val="90000"/>
              </a:lnSpc>
              <a:spcBef>
                <a:spcPct val="20000"/>
              </a:spcBef>
            </a:pPr>
            <a:endParaRPr lang="es-MX" sz="1200">
              <a:solidFill>
                <a:srgbClr val="FF0000"/>
              </a:solidFill>
              <a:latin typeface="Arial Narrow" pitchFamily="34" charset="0"/>
              <a:cs typeface="Times New Roman" pitchFamily="18" charset="0"/>
            </a:endParaRPr>
          </a:p>
        </p:txBody>
      </p:sp>
      <p:pic>
        <p:nvPicPr>
          <p:cNvPr id="13318" name="9 Imagen" descr="GRAFICA 14.jpg"/>
          <p:cNvPicPr>
            <a:picLocks noChangeAspect="1"/>
          </p:cNvPicPr>
          <p:nvPr/>
        </p:nvPicPr>
        <p:blipFill>
          <a:blip r:embed="rId5"/>
          <a:srcRect/>
          <a:stretch>
            <a:fillRect/>
          </a:stretch>
        </p:blipFill>
        <p:spPr bwMode="auto">
          <a:xfrm>
            <a:off x="2916238" y="4149725"/>
            <a:ext cx="5449887" cy="1560513"/>
          </a:xfrm>
          <a:prstGeom prst="rect">
            <a:avLst/>
          </a:prstGeom>
          <a:noFill/>
          <a:ln w="9525">
            <a:noFill/>
            <a:miter lim="800000"/>
            <a:headEnd/>
            <a:tailEnd/>
          </a:ln>
        </p:spPr>
      </p:pic>
      <p:sp>
        <p:nvSpPr>
          <p:cNvPr id="13319" name="6 Rectángulo"/>
          <p:cNvSpPr>
            <a:spLocks noChangeArrowheads="1"/>
          </p:cNvSpPr>
          <p:nvPr/>
        </p:nvSpPr>
        <p:spPr bwMode="auto">
          <a:xfrm>
            <a:off x="7929563" y="6429375"/>
            <a:ext cx="1214437" cy="307975"/>
          </a:xfrm>
          <a:prstGeom prst="rect">
            <a:avLst/>
          </a:prstGeom>
          <a:noFill/>
          <a:ln w="9525">
            <a:noFill/>
            <a:miter lim="800000"/>
            <a:headEnd/>
            <a:tailEnd/>
          </a:ln>
        </p:spPr>
        <p:txBody>
          <a:bodyPr>
            <a:spAutoFit/>
          </a:bodyPr>
          <a:lstStyle/>
          <a:p>
            <a:r>
              <a:rPr lang="es-MX">
                <a:solidFill>
                  <a:schemeClr val="bg1"/>
                </a:solidFill>
                <a:latin typeface="Arial Black" pitchFamily="34" charset="0"/>
              </a:rPr>
              <a:t>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7 Imagen" descr="cafe.jpg"/>
          <p:cNvPicPr>
            <a:picLocks noChangeAspect="1"/>
          </p:cNvPicPr>
          <p:nvPr/>
        </p:nvPicPr>
        <p:blipFill>
          <a:blip r:embed="rId2" cstate="print">
            <a:duotone>
              <a:schemeClr val="accent2">
                <a:shade val="45000"/>
                <a:satMod val="135000"/>
              </a:schemeClr>
              <a:prstClr val="white"/>
            </a:duotone>
          </a:blip>
          <a:srcRect/>
          <a:stretch>
            <a:fillRect/>
          </a:stretch>
        </p:blipFill>
        <p:spPr bwMode="auto">
          <a:xfrm>
            <a:off x="0" y="0"/>
            <a:ext cx="9144000" cy="6858000"/>
          </a:xfrm>
          <a:prstGeom prst="rect">
            <a:avLst/>
          </a:prstGeom>
          <a:noFill/>
          <a:ln w="9525">
            <a:noFill/>
            <a:miter lim="800000"/>
            <a:headEnd/>
            <a:tailEnd/>
          </a:ln>
        </p:spPr>
      </p:pic>
      <p:sp>
        <p:nvSpPr>
          <p:cNvPr id="14339" name="4 Rectángulo"/>
          <p:cNvSpPr>
            <a:spLocks noChangeArrowheads="1"/>
          </p:cNvSpPr>
          <p:nvPr/>
        </p:nvSpPr>
        <p:spPr bwMode="auto">
          <a:xfrm>
            <a:off x="500063" y="833438"/>
            <a:ext cx="8072437" cy="5570537"/>
          </a:xfrm>
          <a:prstGeom prst="rect">
            <a:avLst/>
          </a:prstGeom>
          <a:noFill/>
          <a:ln w="9525">
            <a:noFill/>
            <a:miter lim="800000"/>
            <a:headEnd/>
            <a:tailEnd/>
          </a:ln>
        </p:spPr>
        <p:txBody>
          <a:bodyPr>
            <a:spAutoFit/>
          </a:bodyPr>
          <a:lstStyle/>
          <a:p>
            <a:r>
              <a:rPr lang="es-MX" sz="1800" b="1">
                <a:latin typeface="Arial Narrow" pitchFamily="34" charset="0"/>
              </a:rPr>
              <a:t>México Voto 2012</a:t>
            </a:r>
          </a:p>
          <a:p>
            <a:r>
              <a:rPr lang="es-MX" sz="1800" b="1">
                <a:latin typeface="Arial Narrow" pitchFamily="34" charset="0"/>
              </a:rPr>
              <a:t>Elección Presidencial</a:t>
            </a:r>
            <a:endParaRPr lang="es-MX" b="1">
              <a:latin typeface="Arial Narrow" pitchFamily="34" charset="0"/>
            </a:endParaRPr>
          </a:p>
          <a:p>
            <a:r>
              <a:rPr lang="es-MX" sz="1800" b="1">
                <a:solidFill>
                  <a:srgbClr val="000000"/>
                </a:solidFill>
                <a:latin typeface="Arial Narrow" pitchFamily="34" charset="0"/>
              </a:rPr>
              <a:t>Artículo                                             </a:t>
            </a:r>
            <a:r>
              <a:rPr lang="es-MX" sz="2400" b="1">
                <a:solidFill>
                  <a:srgbClr val="000000"/>
                </a:solidFill>
                <a:latin typeface="Arial Narrow" pitchFamily="34" charset="0"/>
              </a:rPr>
              <a:t>Participe</a:t>
            </a:r>
            <a:endParaRPr lang="es-MX" sz="2400"/>
          </a:p>
          <a:p>
            <a:pPr algn="r"/>
            <a:r>
              <a:rPr lang="es-ES" sz="1200"/>
              <a:t>Leticia Legorreta Longoria (*)</a:t>
            </a:r>
            <a:endParaRPr lang="es-MX" sz="1200"/>
          </a:p>
          <a:p>
            <a:pPr algn="r"/>
            <a:r>
              <a:rPr lang="es-ES" sz="1200"/>
              <a:t> </a:t>
            </a:r>
            <a:endParaRPr lang="es-MX" sz="1200"/>
          </a:p>
          <a:p>
            <a:pPr algn="just"/>
            <a:r>
              <a:rPr lang="es-ES" sz="1200"/>
              <a:t>Las encuestas (estudios de opinión, mediciones, levantamientos, sondeos y muestreos), se han convertido en elementos fundamentales para conocer el ánimo electoral de la ciudadanía; son ejercicios sanos que brindan salud a la democracia.</a:t>
            </a:r>
            <a:endParaRPr lang="es-MX" sz="1200"/>
          </a:p>
          <a:p>
            <a:pPr algn="just"/>
            <a:r>
              <a:rPr lang="es-ES" sz="1200"/>
              <a:t> </a:t>
            </a:r>
            <a:endParaRPr lang="es-MX" sz="1200"/>
          </a:p>
          <a:p>
            <a:pPr algn="just"/>
            <a:r>
              <a:rPr lang="es-ES" sz="1200"/>
              <a:t>Habida cuenta de que las principales casas encuestadoras se encuentran vinculadas a medios de comunicación, tanto las casas como los medios que las dirigen han fortalecido su incidencia en la percepción universal de la población. </a:t>
            </a:r>
            <a:endParaRPr lang="es-MX" sz="1200"/>
          </a:p>
          <a:p>
            <a:pPr algn="just"/>
            <a:r>
              <a:rPr lang="es-ES" sz="1200"/>
              <a:t> </a:t>
            </a:r>
            <a:endParaRPr lang="es-MX" sz="1200"/>
          </a:p>
          <a:p>
            <a:pPr algn="just"/>
            <a:r>
              <a:rPr lang="es-ES" sz="1200"/>
              <a:t>Sin embargo, hay que reconocer que en ocasiones las encuestas se utilizan como armas e instrumentos poderosos para fortalecer o debilitar a los políticos. Veamos:</a:t>
            </a:r>
            <a:endParaRPr lang="es-MX" sz="1200"/>
          </a:p>
          <a:p>
            <a:pPr algn="just"/>
            <a:r>
              <a:rPr lang="es-ES" sz="1200"/>
              <a:t> </a:t>
            </a:r>
            <a:endParaRPr lang="es-MX" sz="1200"/>
          </a:p>
          <a:p>
            <a:pPr algn="just"/>
            <a:r>
              <a:rPr lang="es-ES" sz="1200"/>
              <a:t>Un ejemplo: el senador Santiago Creel Miranda, aspirante del PAN a la Presidencia de la República, fue rebasado -en las encuestas antes mencionadas- de la noche a la mañana, sin explicación de por medio, por la diputada Josefina Vázquez Mota. Así pues, la imagen de Creel cayó estrepitosamente al grado de que gran parte de los simpatizantes del PAN, dan por asentado el triunfo de Vázquez Mota. Ahora el tercer aspirante blanquiazul afirma que pronto alcanzará en las encuestas a sus compañeros; todo puede suceder en la democracia que vivimos.</a:t>
            </a:r>
            <a:endParaRPr lang="es-MX" sz="1200"/>
          </a:p>
          <a:p>
            <a:pPr algn="just"/>
            <a:r>
              <a:rPr lang="es-ES" sz="1200"/>
              <a:t> </a:t>
            </a:r>
            <a:endParaRPr lang="es-MX" sz="1200"/>
          </a:p>
          <a:p>
            <a:pPr algn="just"/>
            <a:r>
              <a:rPr lang="es-ES" sz="1200"/>
              <a:t>Otro ejemplo está relacionado con el ex gobernador Enrique Peña Nieto. Dicen las casas encuestadoras -desde hace cinco años- que hoy se lleva el 80% de las preferencias de los votantes, lo cual resulta desproporcionado y utilizando el sentido común, falso, debido a que los simpatizantes del PAN y del PRD no votarían, en ningún escenario, por Peña Nieto; es más, hace cinco años, en la elección presidencial, siendo gobernador Peña Nieto, la votación del Estado de México favoreció, con mucho a Felipe Calderón, candidato del PAN.</a:t>
            </a:r>
            <a:endParaRPr lang="es-MX" sz="1200"/>
          </a:p>
        </p:txBody>
      </p:sp>
      <p:sp>
        <p:nvSpPr>
          <p:cNvPr id="14340" name="2 Rectángulo"/>
          <p:cNvSpPr>
            <a:spLocks noChangeArrowheads="1"/>
          </p:cNvSpPr>
          <p:nvPr/>
        </p:nvSpPr>
        <p:spPr bwMode="auto">
          <a:xfrm>
            <a:off x="4389438" y="3275013"/>
            <a:ext cx="365125" cy="307975"/>
          </a:xfrm>
          <a:prstGeom prst="rect">
            <a:avLst/>
          </a:prstGeom>
          <a:noFill/>
          <a:ln w="9525">
            <a:noFill/>
            <a:miter lim="800000"/>
            <a:headEnd/>
            <a:tailEnd/>
          </a:ln>
        </p:spPr>
        <p:txBody>
          <a:bodyPr wrap="none">
            <a:spAutoFit/>
          </a:bodyPr>
          <a:lstStyle/>
          <a:p>
            <a:r>
              <a:rPr lang="es-MX">
                <a:solidFill>
                  <a:schemeClr val="bg1"/>
                </a:solidFill>
                <a:latin typeface="Arial Black" pitchFamily="34" charset="0"/>
              </a:rPr>
              <a:t> 2</a:t>
            </a:r>
          </a:p>
        </p:txBody>
      </p:sp>
      <p:sp>
        <p:nvSpPr>
          <p:cNvPr id="14341" name="7 Rectángulo"/>
          <p:cNvSpPr>
            <a:spLocks noChangeArrowheads="1"/>
          </p:cNvSpPr>
          <p:nvPr/>
        </p:nvSpPr>
        <p:spPr bwMode="auto">
          <a:xfrm>
            <a:off x="7380288" y="6467475"/>
            <a:ext cx="4602162" cy="307975"/>
          </a:xfrm>
          <a:prstGeom prst="rect">
            <a:avLst/>
          </a:prstGeom>
          <a:noFill/>
          <a:ln w="9525">
            <a:noFill/>
            <a:miter lim="800000"/>
            <a:headEnd/>
            <a:tailEnd/>
          </a:ln>
        </p:spPr>
        <p:txBody>
          <a:bodyPr>
            <a:spAutoFit/>
          </a:bodyPr>
          <a:lstStyle/>
          <a:p>
            <a:r>
              <a:rPr lang="es-MX">
                <a:solidFill>
                  <a:schemeClr val="bg1"/>
                </a:solidFill>
                <a:latin typeface="Arial Black" pitchFamily="34" charset="0"/>
              </a:rPr>
              <a:t>                                                                                                        </a:t>
            </a:r>
          </a:p>
        </p:txBody>
      </p:sp>
      <p:sp>
        <p:nvSpPr>
          <p:cNvPr id="14342" name="6 Rectángulo"/>
          <p:cNvSpPr>
            <a:spLocks noChangeArrowheads="1"/>
          </p:cNvSpPr>
          <p:nvPr/>
        </p:nvSpPr>
        <p:spPr bwMode="auto">
          <a:xfrm>
            <a:off x="8605838" y="5767388"/>
            <a:ext cx="719137" cy="1046162"/>
          </a:xfrm>
          <a:prstGeom prst="rect">
            <a:avLst/>
          </a:prstGeom>
          <a:noFill/>
          <a:ln w="9525">
            <a:noFill/>
            <a:miter lim="800000"/>
            <a:headEnd/>
            <a:tailEnd/>
          </a:ln>
        </p:spPr>
        <p:txBody>
          <a:bodyPr>
            <a:spAutoFit/>
          </a:bodyPr>
          <a:lstStyle/>
          <a:p>
            <a:endParaRPr lang="es-MX">
              <a:solidFill>
                <a:schemeClr val="bg1"/>
              </a:solidFill>
              <a:latin typeface="Arial Black" pitchFamily="34" charset="0"/>
            </a:endParaRPr>
          </a:p>
          <a:p>
            <a:endParaRPr lang="es-MX">
              <a:solidFill>
                <a:schemeClr val="bg1"/>
              </a:solidFill>
              <a:latin typeface="Arial Black" pitchFamily="34" charset="0"/>
            </a:endParaRPr>
          </a:p>
          <a:p>
            <a:endParaRPr lang="es-MX">
              <a:solidFill>
                <a:schemeClr val="bg1"/>
              </a:solidFill>
              <a:latin typeface="Arial Black" pitchFamily="34" charset="0"/>
            </a:endParaRPr>
          </a:p>
          <a:p>
            <a:r>
              <a:rPr lang="es-MX" sz="2000">
                <a:solidFill>
                  <a:schemeClr val="bg1"/>
                </a:solidFill>
                <a:latin typeface="Arial Black" pitchFamily="34" charset="0"/>
              </a:rPr>
              <a:t>13</a:t>
            </a:r>
          </a:p>
        </p:txBody>
      </p:sp>
      <p:pic>
        <p:nvPicPr>
          <p:cNvPr id="14343" name="18 Imagen" descr="logo01.jpg"/>
          <p:cNvPicPr>
            <a:picLocks noChangeAspect="1"/>
          </p:cNvPicPr>
          <p:nvPr/>
        </p:nvPicPr>
        <p:blipFill>
          <a:blip r:embed="rId3">
            <a:grayscl/>
          </a:blip>
          <a:srcRect/>
          <a:stretch>
            <a:fillRect/>
          </a:stretch>
        </p:blipFill>
        <p:spPr bwMode="auto">
          <a:xfrm>
            <a:off x="179388" y="115888"/>
            <a:ext cx="1512887" cy="504825"/>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5 Imagen" descr="cafe.jpg"/>
          <p:cNvPicPr>
            <a:picLocks noChangeAspect="1"/>
          </p:cNvPicPr>
          <p:nvPr/>
        </p:nvPicPr>
        <p:blipFill>
          <a:blip r:embed="rId3" cstate="print">
            <a:duotone>
              <a:schemeClr val="accent2">
                <a:shade val="45000"/>
                <a:satMod val="135000"/>
              </a:schemeClr>
              <a:prstClr val="white"/>
            </a:duotone>
          </a:blip>
          <a:srcRect/>
          <a:stretch>
            <a:fillRect/>
          </a:stretch>
        </p:blipFill>
        <p:spPr bwMode="auto">
          <a:xfrm>
            <a:off x="0" y="0"/>
            <a:ext cx="9144000" cy="6858000"/>
          </a:xfrm>
          <a:prstGeom prst="rect">
            <a:avLst/>
          </a:prstGeom>
          <a:noFill/>
          <a:ln w="9525">
            <a:noFill/>
            <a:miter lim="800000"/>
            <a:headEnd/>
            <a:tailEnd/>
          </a:ln>
        </p:spPr>
      </p:pic>
      <p:sp>
        <p:nvSpPr>
          <p:cNvPr id="18434" name="4 Rectángulo"/>
          <p:cNvSpPr>
            <a:spLocks noChangeArrowheads="1"/>
          </p:cNvSpPr>
          <p:nvPr/>
        </p:nvSpPr>
        <p:spPr bwMode="auto">
          <a:xfrm>
            <a:off x="428625" y="785813"/>
            <a:ext cx="8358188" cy="6186487"/>
          </a:xfrm>
          <a:prstGeom prst="rect">
            <a:avLst/>
          </a:prstGeom>
          <a:noFill/>
          <a:ln w="9525">
            <a:noFill/>
            <a:miter lim="800000"/>
            <a:headEnd/>
            <a:tailEnd/>
          </a:ln>
        </p:spPr>
        <p:txBody>
          <a:bodyPr>
            <a:spAutoFit/>
          </a:bodyPr>
          <a:lstStyle/>
          <a:p>
            <a:pPr>
              <a:defRPr/>
            </a:pPr>
            <a:r>
              <a:rPr lang="es-MX" sz="1800" b="1" dirty="0">
                <a:latin typeface="Arial Narrow" pitchFamily="34" charset="0"/>
              </a:rPr>
              <a:t>México Voto </a:t>
            </a:r>
            <a:r>
              <a:rPr lang="es-MX" sz="1800" b="1" dirty="0">
                <a:latin typeface="Arial Narrow" pitchFamily="34" charset="0"/>
              </a:rPr>
              <a:t>2012</a:t>
            </a:r>
          </a:p>
          <a:p>
            <a:pPr>
              <a:defRPr/>
            </a:pPr>
            <a:r>
              <a:rPr lang="es-MX" sz="1800" b="1" dirty="0">
                <a:latin typeface="Arial Narrow" pitchFamily="34" charset="0"/>
              </a:rPr>
              <a:t>Elección Presidencial</a:t>
            </a:r>
          </a:p>
          <a:p>
            <a:pPr>
              <a:defRPr/>
            </a:pPr>
            <a:r>
              <a:rPr lang="es-MX" sz="1800" b="1" dirty="0">
                <a:solidFill>
                  <a:srgbClr val="000000"/>
                </a:solidFill>
                <a:latin typeface="Arial Narrow" pitchFamily="34" charset="0"/>
              </a:rPr>
              <a:t>Artículo                                      </a:t>
            </a:r>
            <a:r>
              <a:rPr lang="es-MX" sz="2400" b="1" dirty="0">
                <a:solidFill>
                  <a:srgbClr val="000000"/>
                </a:solidFill>
                <a:latin typeface="Arial Narrow" pitchFamily="34" charset="0"/>
              </a:rPr>
              <a:t> </a:t>
            </a:r>
            <a:r>
              <a:rPr lang="es-MX" sz="2400" b="1" dirty="0">
                <a:solidFill>
                  <a:srgbClr val="000000"/>
                </a:solidFill>
                <a:latin typeface="Arial Narrow" pitchFamily="34" charset="0"/>
              </a:rPr>
              <a:t>Participe                             </a:t>
            </a:r>
            <a:r>
              <a:rPr lang="es-MX" sz="1200" dirty="0" err="1">
                <a:solidFill>
                  <a:srgbClr val="000000"/>
                </a:solidFill>
                <a:latin typeface="Arial Narrow" pitchFamily="34" charset="0"/>
              </a:rPr>
              <a:t>Leticiacia</a:t>
            </a:r>
            <a:r>
              <a:rPr lang="es-MX" sz="1200" dirty="0">
                <a:solidFill>
                  <a:srgbClr val="000000"/>
                </a:solidFill>
                <a:latin typeface="Arial Narrow" pitchFamily="34" charset="0"/>
              </a:rPr>
              <a:t>  </a:t>
            </a:r>
            <a:r>
              <a:rPr lang="es-MX" sz="1200" dirty="0" err="1">
                <a:solidFill>
                  <a:srgbClr val="000000"/>
                </a:solidFill>
                <a:latin typeface="Arial Narrow" pitchFamily="34" charset="0"/>
              </a:rPr>
              <a:t>Legorreta</a:t>
            </a:r>
            <a:r>
              <a:rPr lang="es-MX" sz="1200" dirty="0">
                <a:solidFill>
                  <a:srgbClr val="000000"/>
                </a:solidFill>
                <a:latin typeface="Arial Narrow" pitchFamily="34" charset="0"/>
              </a:rPr>
              <a:t> Longoria (*) </a:t>
            </a:r>
          </a:p>
          <a:p>
            <a:pPr>
              <a:defRPr/>
            </a:pPr>
            <a:endParaRPr lang="es-MX" sz="1200" b="1" dirty="0">
              <a:latin typeface="Arial Narrow" pitchFamily="34" charset="0"/>
            </a:endParaRPr>
          </a:p>
          <a:p>
            <a:pPr algn="just">
              <a:defRPr/>
            </a:pPr>
            <a:r>
              <a:rPr lang="es-ES" sz="1200" dirty="0"/>
              <a:t>Si tomamos en cuenta que el voto duro del PAN  es del 26%, el voto duro del PRD de 24%, y el voto duro de los demás partidos del 6%, el PRI alcanzaría el 44% en el mejor de los casos, sin tomar en cuenta el quebranto en votos que diariamente sufre Peña Nieto por el creciente desprestigio del líder nacional de su partido -el PRI- por el caso Coahuila, tanto por la deuda bancaria de más de $30 mil millones, adicionales a un presupuesto global estimado en $120 mil millones (¿a dónde fueron a parar esos dineros? se pregunta la gente).</a:t>
            </a:r>
            <a:endParaRPr lang="es-MX" sz="1200" dirty="0"/>
          </a:p>
          <a:p>
            <a:pPr algn="just">
              <a:defRPr/>
            </a:pPr>
            <a:r>
              <a:rPr lang="es-ES" sz="1200" dirty="0"/>
              <a:t> </a:t>
            </a:r>
            <a:endParaRPr lang="es-MX" sz="1200" dirty="0"/>
          </a:p>
          <a:p>
            <a:pPr algn="just">
              <a:defRPr/>
            </a:pPr>
            <a:r>
              <a:rPr lang="es-ES" sz="1200" dirty="0"/>
              <a:t>Un ejemplo más: las casas encuestadoras antes mencionadas afirman que el senador Manlio Fabio </a:t>
            </a:r>
            <a:r>
              <a:rPr lang="es-ES" sz="1200" dirty="0" err="1"/>
              <a:t>Beltrones</a:t>
            </a:r>
            <a:r>
              <a:rPr lang="es-ES" sz="1200" dirty="0"/>
              <a:t> Rivera tiene entre el 2% y el 5% de las preferencias electorales, lo cuál es ciertamente falso. </a:t>
            </a:r>
            <a:r>
              <a:rPr lang="es-ES" sz="1200" dirty="0" err="1"/>
              <a:t>Beltrones</a:t>
            </a:r>
            <a:r>
              <a:rPr lang="es-ES" sz="1200" dirty="0"/>
              <a:t>, cuenta en la realidad, con preferencias del orden del 40% ligeramente abajo que Peña Nieto. Prueba de ello es que las casas encuestadoras afirman que con cualquiera de sus dos prominentes aspirantes -</a:t>
            </a:r>
            <a:r>
              <a:rPr lang="es-ES" sz="1200" dirty="0" err="1"/>
              <a:t>Beltrones</a:t>
            </a:r>
            <a:r>
              <a:rPr lang="es-ES" sz="1200" dirty="0"/>
              <a:t> y Peña- el partido tricolor triunfaría hoy. ¿Cómo podría ganar </a:t>
            </a:r>
            <a:r>
              <a:rPr lang="es-ES" sz="1200" dirty="0" err="1"/>
              <a:t>Beltrones</a:t>
            </a:r>
            <a:r>
              <a:rPr lang="es-ES" sz="1200" dirty="0"/>
              <a:t> a los adversarios del PAN y del PRD si en realidad tuviera del 2% al 5% de las preferencias? </a:t>
            </a:r>
            <a:endParaRPr lang="es-MX" sz="1200" dirty="0"/>
          </a:p>
          <a:p>
            <a:pPr algn="just">
              <a:defRPr/>
            </a:pPr>
            <a:r>
              <a:rPr lang="es-ES" sz="1200" dirty="0"/>
              <a:t> </a:t>
            </a:r>
            <a:endParaRPr lang="es-MX" sz="1200" dirty="0"/>
          </a:p>
          <a:p>
            <a:pPr algn="just">
              <a:defRPr/>
            </a:pPr>
            <a:r>
              <a:rPr lang="es-ES" sz="1200" dirty="0"/>
              <a:t>Ese y otros son los motivos por los cuales el senador </a:t>
            </a:r>
            <a:r>
              <a:rPr lang="es-ES" sz="1200" dirty="0" err="1"/>
              <a:t>Beltrones</a:t>
            </a:r>
            <a:r>
              <a:rPr lang="es-ES" sz="1200" dirty="0"/>
              <a:t> no tiene la menor intención de declinar en sus aspiraciones de buscar la candidatura del PRI a la Presidencia de la República. Más allá de las encuestas y rumores negativos de sus  adversarios, </a:t>
            </a:r>
            <a:r>
              <a:rPr lang="es-ES" sz="1200" dirty="0" err="1"/>
              <a:t>Beltrones</a:t>
            </a:r>
            <a:r>
              <a:rPr lang="es-ES" sz="1200" dirty="0"/>
              <a:t>, en igualdad de circunstancias, tiene todo para ganar la candidatura tricolor, sobre todo a partir de su propuesta de impulsar gobiernos de coalición, que brindarían sin duda mayor eficacia al gobierno y mayores beneficios a México y a los mexicanos; propuesta que por cierto ha sido objeto de reconocimientos y simpatías de parte de la clase política.</a:t>
            </a:r>
            <a:endParaRPr lang="es-MX" sz="1200" dirty="0"/>
          </a:p>
          <a:p>
            <a:pPr algn="just">
              <a:defRPr/>
            </a:pPr>
            <a:r>
              <a:rPr lang="es-ES" sz="1200" dirty="0"/>
              <a:t> </a:t>
            </a:r>
            <a:endParaRPr lang="es-MX" sz="1200" dirty="0"/>
          </a:p>
          <a:p>
            <a:pPr algn="just">
              <a:defRPr/>
            </a:pPr>
            <a:r>
              <a:rPr lang="es-ES" sz="1200" dirty="0"/>
              <a:t>Un ejemplo final: en el PRD decidirán quien será su candidato presidencial por medio de varias encuestas que se realizarán a nivel nacional. No confían en muchas de las casas encuestadoras. Veremos por cuales se inclinan.</a:t>
            </a:r>
            <a:endParaRPr lang="es-MX" sz="1200" dirty="0"/>
          </a:p>
          <a:p>
            <a:pPr algn="just">
              <a:defRPr/>
            </a:pPr>
            <a:r>
              <a:rPr lang="es-ES" sz="1200" dirty="0"/>
              <a:t> </a:t>
            </a:r>
            <a:endParaRPr lang="es-MX" sz="1200" dirty="0"/>
          </a:p>
          <a:p>
            <a:pPr algn="just">
              <a:defRPr/>
            </a:pPr>
            <a:r>
              <a:rPr lang="es-ES" sz="1200" dirty="0"/>
              <a:t> </a:t>
            </a:r>
            <a:endParaRPr lang="es-MX" sz="1200" dirty="0"/>
          </a:p>
          <a:p>
            <a:pPr algn="just">
              <a:defRPr/>
            </a:pPr>
            <a:r>
              <a:rPr lang="es-ES" sz="1200" dirty="0"/>
              <a:t> </a:t>
            </a:r>
            <a:endParaRPr lang="es-MX" sz="1200" dirty="0"/>
          </a:p>
          <a:p>
            <a:pPr algn="just">
              <a:defRPr/>
            </a:pPr>
            <a:endParaRPr lang="es-MX" sz="1200" dirty="0">
              <a:latin typeface="+mn-lt"/>
            </a:endParaRPr>
          </a:p>
          <a:p>
            <a:pPr algn="just">
              <a:defRPr/>
            </a:pPr>
            <a:endParaRPr lang="es-MX" sz="1200" b="1" dirty="0">
              <a:solidFill>
                <a:srgbClr val="000000"/>
              </a:solidFill>
              <a:latin typeface="Arial Narrow" pitchFamily="34" charset="0"/>
            </a:endParaRPr>
          </a:p>
        </p:txBody>
      </p:sp>
      <p:sp>
        <p:nvSpPr>
          <p:cNvPr id="15364" name="6 Rectángulo"/>
          <p:cNvSpPr>
            <a:spLocks noChangeArrowheads="1"/>
          </p:cNvSpPr>
          <p:nvPr/>
        </p:nvSpPr>
        <p:spPr bwMode="auto">
          <a:xfrm>
            <a:off x="8605838" y="5767388"/>
            <a:ext cx="719137" cy="1046162"/>
          </a:xfrm>
          <a:prstGeom prst="rect">
            <a:avLst/>
          </a:prstGeom>
          <a:noFill/>
          <a:ln w="9525">
            <a:noFill/>
            <a:miter lim="800000"/>
            <a:headEnd/>
            <a:tailEnd/>
          </a:ln>
        </p:spPr>
        <p:txBody>
          <a:bodyPr>
            <a:spAutoFit/>
          </a:bodyPr>
          <a:lstStyle/>
          <a:p>
            <a:endParaRPr lang="es-MX">
              <a:solidFill>
                <a:schemeClr val="bg1"/>
              </a:solidFill>
              <a:latin typeface="Arial Black" pitchFamily="34" charset="0"/>
            </a:endParaRPr>
          </a:p>
          <a:p>
            <a:endParaRPr lang="es-MX">
              <a:solidFill>
                <a:schemeClr val="bg1"/>
              </a:solidFill>
              <a:latin typeface="Arial Black" pitchFamily="34" charset="0"/>
            </a:endParaRPr>
          </a:p>
          <a:p>
            <a:endParaRPr lang="es-MX">
              <a:solidFill>
                <a:schemeClr val="bg1"/>
              </a:solidFill>
              <a:latin typeface="Arial Black" pitchFamily="34" charset="0"/>
            </a:endParaRPr>
          </a:p>
          <a:p>
            <a:r>
              <a:rPr lang="es-MX" sz="2000">
                <a:solidFill>
                  <a:schemeClr val="bg1"/>
                </a:solidFill>
                <a:latin typeface="Arial Black" pitchFamily="34" charset="0"/>
              </a:rPr>
              <a:t> 14</a:t>
            </a:r>
          </a:p>
        </p:txBody>
      </p:sp>
      <p:pic>
        <p:nvPicPr>
          <p:cNvPr id="15365" name="18 Imagen" descr="logo01.jpg"/>
          <p:cNvPicPr>
            <a:picLocks noChangeAspect="1"/>
          </p:cNvPicPr>
          <p:nvPr/>
        </p:nvPicPr>
        <p:blipFill>
          <a:blip r:embed="rId4">
            <a:grayscl/>
          </a:blip>
          <a:srcRect/>
          <a:stretch>
            <a:fillRect/>
          </a:stretch>
        </p:blipFill>
        <p:spPr bwMode="auto">
          <a:xfrm>
            <a:off x="250825" y="207963"/>
            <a:ext cx="1512888" cy="504825"/>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Título"/>
          <p:cNvSpPr>
            <a:spLocks noGrp="1"/>
          </p:cNvSpPr>
          <p:nvPr>
            <p:ph type="title"/>
          </p:nvPr>
        </p:nvSpPr>
        <p:spPr/>
        <p:txBody>
          <a:bodyPr/>
          <a:lstStyle/>
          <a:p>
            <a:endParaRPr lang="es-MX" smtClean="0"/>
          </a:p>
        </p:txBody>
      </p:sp>
      <p:sp>
        <p:nvSpPr>
          <p:cNvPr id="16387" name="2 Marcador de contenido"/>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endParaRPr lang="es-MX" smtClean="0"/>
          </a:p>
        </p:txBody>
      </p:sp>
      <p:pic>
        <p:nvPicPr>
          <p:cNvPr id="4" name="5 Imagen" descr="cafe.jpg"/>
          <p:cNvPicPr>
            <a:picLocks noChangeAspect="1"/>
          </p:cNvPicPr>
          <p:nvPr/>
        </p:nvPicPr>
        <p:blipFill>
          <a:blip r:embed="rId2" cstate="print">
            <a:duotone>
              <a:schemeClr val="accent2">
                <a:shade val="45000"/>
                <a:satMod val="135000"/>
              </a:schemeClr>
              <a:prstClr val="white"/>
            </a:duotone>
          </a:blip>
          <a:srcRect/>
          <a:stretch>
            <a:fillRect/>
          </a:stretch>
        </p:blipFill>
        <p:spPr bwMode="auto">
          <a:xfrm>
            <a:off x="0" y="0"/>
            <a:ext cx="9144000" cy="6858000"/>
          </a:xfrm>
          <a:prstGeom prst="rect">
            <a:avLst/>
          </a:prstGeom>
          <a:noFill/>
          <a:ln w="9525">
            <a:noFill/>
            <a:miter lim="800000"/>
            <a:headEnd/>
            <a:tailEnd/>
          </a:ln>
        </p:spPr>
      </p:pic>
      <p:pic>
        <p:nvPicPr>
          <p:cNvPr id="16389" name="18 Imagen" descr="logo01.jpg"/>
          <p:cNvPicPr>
            <a:picLocks noChangeAspect="1"/>
          </p:cNvPicPr>
          <p:nvPr/>
        </p:nvPicPr>
        <p:blipFill>
          <a:blip r:embed="rId3">
            <a:grayscl/>
          </a:blip>
          <a:srcRect/>
          <a:stretch>
            <a:fillRect/>
          </a:stretch>
        </p:blipFill>
        <p:spPr bwMode="auto">
          <a:xfrm>
            <a:off x="250825" y="207963"/>
            <a:ext cx="1512888" cy="504825"/>
          </a:xfrm>
          <a:prstGeom prst="rect">
            <a:avLst/>
          </a:prstGeom>
          <a:noFill/>
          <a:ln w="9525">
            <a:noFill/>
            <a:miter lim="800000"/>
            <a:headEnd/>
            <a:tailEnd/>
          </a:ln>
        </p:spPr>
      </p:pic>
      <p:sp>
        <p:nvSpPr>
          <p:cNvPr id="16390" name="5 Rectángulo"/>
          <p:cNvSpPr>
            <a:spLocks noChangeArrowheads="1"/>
          </p:cNvSpPr>
          <p:nvPr/>
        </p:nvSpPr>
        <p:spPr bwMode="auto">
          <a:xfrm>
            <a:off x="428625" y="857250"/>
            <a:ext cx="7715250" cy="1016000"/>
          </a:xfrm>
          <a:prstGeom prst="rect">
            <a:avLst/>
          </a:prstGeom>
          <a:noFill/>
          <a:ln w="9525">
            <a:noFill/>
            <a:miter lim="800000"/>
            <a:headEnd/>
            <a:tailEnd/>
          </a:ln>
        </p:spPr>
        <p:txBody>
          <a:bodyPr>
            <a:spAutoFit/>
          </a:bodyPr>
          <a:lstStyle/>
          <a:p>
            <a:r>
              <a:rPr lang="es-MX" sz="1800" b="1">
                <a:latin typeface="Arial Narrow" pitchFamily="34" charset="0"/>
              </a:rPr>
              <a:t>México Voto 2012</a:t>
            </a:r>
          </a:p>
          <a:p>
            <a:r>
              <a:rPr lang="es-MX" sz="1800" b="1">
                <a:latin typeface="Arial Narrow" pitchFamily="34" charset="0"/>
              </a:rPr>
              <a:t>Elección Presidencial</a:t>
            </a:r>
          </a:p>
          <a:p>
            <a:r>
              <a:rPr lang="es-MX" sz="1800" b="1">
                <a:solidFill>
                  <a:srgbClr val="000000"/>
                </a:solidFill>
                <a:latin typeface="Arial Narrow" pitchFamily="34" charset="0"/>
              </a:rPr>
              <a:t>Artículo    </a:t>
            </a:r>
            <a:r>
              <a:rPr lang="es-MX" b="1">
                <a:solidFill>
                  <a:srgbClr val="000000"/>
                </a:solidFill>
                <a:latin typeface="Arial Narrow" pitchFamily="34" charset="0"/>
              </a:rPr>
              <a:t>                                  </a:t>
            </a:r>
            <a:r>
              <a:rPr lang="es-MX" sz="1800" b="1">
                <a:solidFill>
                  <a:srgbClr val="000000"/>
                </a:solidFill>
                <a:latin typeface="Arial Narrow" pitchFamily="34" charset="0"/>
              </a:rPr>
              <a:t> </a:t>
            </a:r>
            <a:r>
              <a:rPr lang="es-MX" sz="2400" b="1">
                <a:solidFill>
                  <a:srgbClr val="000000"/>
                </a:solidFill>
                <a:latin typeface="Arial Narrow" pitchFamily="34" charset="0"/>
              </a:rPr>
              <a:t>Participe      </a:t>
            </a:r>
            <a:r>
              <a:rPr lang="es-MX" sz="1800" b="1">
                <a:solidFill>
                  <a:srgbClr val="000000"/>
                </a:solidFill>
                <a:latin typeface="Arial Narrow" pitchFamily="34" charset="0"/>
              </a:rPr>
              <a:t>                             </a:t>
            </a:r>
            <a:r>
              <a:rPr lang="es-MX" sz="1200">
                <a:solidFill>
                  <a:srgbClr val="000000"/>
                </a:solidFill>
                <a:latin typeface="Arial Narrow" pitchFamily="34" charset="0"/>
              </a:rPr>
              <a:t>Leticiacia  Legorreta Longoria (*) </a:t>
            </a:r>
          </a:p>
        </p:txBody>
      </p:sp>
      <p:sp>
        <p:nvSpPr>
          <p:cNvPr id="16391" name="6 Rectángulo"/>
          <p:cNvSpPr>
            <a:spLocks noChangeArrowheads="1"/>
          </p:cNvSpPr>
          <p:nvPr/>
        </p:nvSpPr>
        <p:spPr bwMode="auto">
          <a:xfrm>
            <a:off x="571500" y="1785938"/>
            <a:ext cx="8072438" cy="5078412"/>
          </a:xfrm>
          <a:prstGeom prst="rect">
            <a:avLst/>
          </a:prstGeom>
          <a:noFill/>
          <a:ln w="9525">
            <a:noFill/>
            <a:miter lim="800000"/>
            <a:headEnd/>
            <a:tailEnd/>
          </a:ln>
        </p:spPr>
        <p:txBody>
          <a:bodyPr>
            <a:spAutoFit/>
          </a:bodyPr>
          <a:lstStyle/>
          <a:p>
            <a:endParaRPr lang="es-ES" sz="1200"/>
          </a:p>
          <a:p>
            <a:pPr algn="just"/>
            <a:r>
              <a:rPr lang="es-ES" sz="1200"/>
              <a:t>Los analistas experimentados en temas electorales, afirman que la política está lejos de ser una ciencia exacta y que, hace seis años el 36% pensaba que el PRI ganaría le elección presidencial, el 27% que ganaría el PRD y únicamente el 18% que ganaría el PAN. Se invirtieron las cosas y sucedió todo lo contrario. </a:t>
            </a:r>
            <a:endParaRPr lang="es-MX" sz="1200"/>
          </a:p>
          <a:p>
            <a:pPr algn="just"/>
            <a:r>
              <a:rPr lang="es-ES" sz="1200"/>
              <a:t> </a:t>
            </a:r>
            <a:endParaRPr lang="es-MX" sz="1200"/>
          </a:p>
          <a:p>
            <a:pPr algn="just"/>
            <a:r>
              <a:rPr lang="es-ES" sz="1200"/>
              <a:t>Para 2012 lo que aparece como el fiel de la balanza es el voto independiente representado por los ciudadanos que cambian su voto en función del proyecto o propuestas de los diferentes candidatos. Empero el electorado que acudirá a la urnas se estima en el rango de 40/45% si no es que menos todavía, frente a la violencia que amenaza el clima electoral. Dicho porcentaje resulta menor al 57% que en 2006 acudió a las urnas. Si bien en las democracias como la nuestra no gana el que vota, sino el que cuenta los votos, el cambio se logra con una mayor y contundente participación de la ciudadanía en las urnas.</a:t>
            </a:r>
            <a:endParaRPr lang="es-MX" sz="1200"/>
          </a:p>
          <a:p>
            <a:pPr algn="just"/>
            <a:r>
              <a:rPr lang="es-ES" sz="1200"/>
              <a:t> </a:t>
            </a:r>
            <a:endParaRPr lang="es-MX" sz="1200"/>
          </a:p>
          <a:p>
            <a:pPr algn="just"/>
            <a:r>
              <a:rPr lang="es-ES" sz="1200"/>
              <a:t>Ahora bien, el escenario más probable es que el PAN, el PRD y PT-CONVERGENCIA, vayan cada uno por su lado (estos últimos fracturando el voto de la izquierda), lo que facilitaría el triunfo del PRI, ya sea con Peña o Beltrones. Sin embargo, otra vez, los gobernadores priistas, en el fondo de su corazón se sienten muy cómodos con un Presidente panista, que los apoya y los trata con deferencias institucionales, así, en estos estados se pueden revertir los números de las encuestas, tal y como sucedió en 2006; a bote pronto, tenían razón: no es lo mismo tratar a Felipe Calderón como Presidente, que a Roberto Madrazo.</a:t>
            </a:r>
            <a:endParaRPr lang="es-MX" sz="1200"/>
          </a:p>
          <a:p>
            <a:pPr algn="just"/>
            <a:r>
              <a:rPr lang="es-ES" sz="1200"/>
              <a:t> </a:t>
            </a:r>
            <a:endParaRPr lang="es-MX" sz="1200"/>
          </a:p>
          <a:p>
            <a:pPr algn="just"/>
            <a:r>
              <a:rPr lang="es-ES" sz="1200"/>
              <a:t>Ya sabe usted: ¿quiere un cambio? Pues participe y vote; no lo piense. Después no se queje. </a:t>
            </a:r>
            <a:endParaRPr lang="es-MX" sz="1200"/>
          </a:p>
          <a:p>
            <a:pPr algn="just"/>
            <a:r>
              <a:rPr lang="es-ES" sz="1200"/>
              <a:t> </a:t>
            </a:r>
            <a:endParaRPr lang="es-MX" sz="1200"/>
          </a:p>
          <a:p>
            <a:r>
              <a:rPr lang="es-ES" sz="1200"/>
              <a:t> </a:t>
            </a:r>
            <a:endParaRPr lang="es-MX" sz="1200"/>
          </a:p>
          <a:p>
            <a:pPr algn="r"/>
            <a:r>
              <a:rPr lang="es-ES" sz="1000"/>
              <a:t>(*) Leticia Legorreta Longoria Analista del ITAM</a:t>
            </a:r>
            <a:endParaRPr lang="es-MX" sz="1000"/>
          </a:p>
          <a:p>
            <a:pPr algn="r"/>
            <a:r>
              <a:rPr lang="es-ES" sz="1000" u="sng">
                <a:hlinkClick r:id="rId4"/>
              </a:rPr>
              <a:t>leticialegorretalongoria@yahoo.com.mx</a:t>
            </a:r>
            <a:endParaRPr lang="es-MX" sz="1000"/>
          </a:p>
          <a:p>
            <a:pPr algn="r"/>
            <a:r>
              <a:rPr lang="es-ES" sz="1000"/>
              <a:t> </a:t>
            </a:r>
            <a:endParaRPr lang="es-MX" sz="1000"/>
          </a:p>
          <a:p>
            <a:r>
              <a:rPr lang="es-ES" sz="1200"/>
              <a:t> </a:t>
            </a:r>
            <a:endParaRPr lang="es-MX" sz="1200"/>
          </a:p>
          <a:p>
            <a:r>
              <a:rPr lang="es-ES" sz="1200"/>
              <a:t> </a:t>
            </a:r>
            <a:endParaRPr lang="es-MX" sz="1200"/>
          </a:p>
        </p:txBody>
      </p:sp>
      <p:sp>
        <p:nvSpPr>
          <p:cNvPr id="16392" name="7 Rectángulo"/>
          <p:cNvSpPr>
            <a:spLocks noChangeArrowheads="1"/>
          </p:cNvSpPr>
          <p:nvPr/>
        </p:nvSpPr>
        <p:spPr bwMode="auto">
          <a:xfrm>
            <a:off x="7858125" y="6357938"/>
            <a:ext cx="1000125" cy="523875"/>
          </a:xfrm>
          <a:prstGeom prst="rect">
            <a:avLst/>
          </a:prstGeom>
          <a:noFill/>
          <a:ln w="9525">
            <a:noFill/>
            <a:miter lim="800000"/>
            <a:headEnd/>
            <a:tailEnd/>
          </a:ln>
        </p:spPr>
        <p:txBody>
          <a:bodyPr>
            <a:spAutoFit/>
          </a:bodyPr>
          <a:lstStyle/>
          <a:p>
            <a:r>
              <a:rPr lang="es-MX">
                <a:solidFill>
                  <a:schemeClr val="bg1"/>
                </a:solidFill>
                <a:latin typeface="Arial Black" pitchFamily="34" charset="0"/>
              </a:rPr>
              <a:t>                     15</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Diapositiva 1 - &amp;quot;COLEGIO DE ABOGADOS DE MÉXICO A.C.&amp;#x0D;&amp;#x0A;                                   CENTRO DE ESTUDIOS&amp;quot;&quot;/&gt;&lt;property id=&quot;20307&quot; value=&quot;283&quot;/&gt;&lt;/object&gt;&lt;object type=&quot;3&quot; unique_id=&quot;10005&quot;&gt;&lt;property id=&quot;20148&quot; value=&quot;5&quot;/&gt;&lt;property id=&quot;20300&quot; value=&quot;Diapositiva 2 - &amp;quot;PERSPECTIVAS Y EXPECTATIVAS &amp;quot;&quot;/&gt;&lt;property id=&quot;20307&quot; value=&quot;284&quot;/&gt;&lt;/object&gt;&lt;object type=&quot;3&quot; unique_id=&quot;10006&quot;&gt;&lt;property id=&quot;20148&quot; value=&quot;5&quot;/&gt;&lt;property id=&quot;20300&quot; value=&quot;Diapositiva 3 - &amp;quot;PERSPECTIVAS Y EXPECTATIVAS &amp;quot;&quot;/&gt;&lt;property id=&quot;20307&quot; value=&quot;293&quot;/&gt;&lt;/object&gt;&lt;object type=&quot;3&quot; unique_id=&quot;10007&quot;&gt;&lt;property id=&quot;20148&quot; value=&quot;5&quot;/&gt;&lt;property id=&quot;20300&quot; value=&quot;Diapositiva 4&quot;/&gt;&lt;property id=&quot;20307&quot; value=&quot;311&quot;/&gt;&lt;/object&gt;&lt;object type=&quot;3&quot; unique_id=&quot;10008&quot;&gt;&lt;property id=&quot;20148&quot; value=&quot;5&quot;/&gt;&lt;property id=&quot;20300&quot; value=&quot;Diapositiva 5&quot;/&gt;&lt;property id=&quot;20307&quot; value=&quot;304&quot;/&gt;&lt;/object&gt;&lt;object type=&quot;3&quot; unique_id=&quot;10009&quot;&gt;&lt;property id=&quot;20148&quot; value=&quot;5&quot;/&gt;&lt;property id=&quot;20300&quot; value=&quot;Diapositiva 6&quot;/&gt;&lt;property id=&quot;20307&quot; value=&quot;309&quot;/&gt;&lt;/object&gt;&lt;object type=&quot;3&quot; unique_id=&quot;10010&quot;&gt;&lt;property id=&quot;20148&quot; value=&quot;5&quot;/&gt;&lt;property id=&quot;20300&quot; value=&quot;Diapositiva 7&quot;/&gt;&lt;property id=&quot;20307&quot; value=&quot;312&quot;/&gt;&lt;/object&gt;&lt;object type=&quot;3&quot; unique_id=&quot;10011&quot;&gt;&lt;property id=&quot;20148&quot; value=&quot;5&quot;/&gt;&lt;property id=&quot;20300&quot; value=&quot;Diapositiva 8&quot;/&gt;&lt;property id=&quot;20307&quot; value=&quot;313&quot;/&gt;&lt;/object&gt;&lt;object type=&quot;3&quot; unique_id=&quot;10012&quot;&gt;&lt;property id=&quot;20148&quot; value=&quot;5&quot;/&gt;&lt;property id=&quot;20300&quot; value=&quot;Diapositiva 9 - &amp;quot;RESULTADOS DE LAS ENTREVISTAS&amp;#x0D;&amp;#x0A;&amp;quot;&quot;/&gt;&lt;property id=&quot;20307&quot; value=&quot;294&quot;/&gt;&lt;/object&gt;&lt;object type=&quot;3&quot; unique_id=&quot;10013&quot;&gt;&lt;property id=&quot;20148&quot; value=&quot;5&quot;/&gt;&lt;property id=&quot;20300&quot; value=&quot;Diapositiva 10 - &amp;quot;RESULTADOS DE LAS ENTREVISTAS &amp;quot;&quot;/&gt;&lt;property id=&quot;20307&quot; value=&quot;295&quot;/&gt;&lt;/object&gt;&lt;object type=&quot;3&quot; unique_id=&quot;10014&quot;&gt;&lt;property id=&quot;20148&quot; value=&quot;5&quot;/&gt;&lt;property id=&quot;20300&quot; value=&quot;Diapositiva 11 - &amp;quot;RESULTADOS DE LAS ENTREVISTAS &amp;quot;&quot;/&gt;&lt;property id=&quot;20307&quot; value=&quot;296&quot;/&gt;&lt;/object&gt;&lt;object type=&quot;3&quot; unique_id=&quot;10015&quot;&gt;&lt;property id=&quot;20148&quot; value=&quot;5&quot;/&gt;&lt;property id=&quot;20300&quot; value=&quot;Diapositiva 12 - &amp;quot;RESULTADOS DE LAS ENTREVISTAS &amp;quot;&quot;/&gt;&lt;property id=&quot;20307&quot; value=&quot;297&quot;/&gt;&lt;/object&gt;&lt;object type=&quot;3&quot; unique_id=&quot;10016&quot;&gt;&lt;property id=&quot;20148&quot; value=&quot;5&quot;/&gt;&lt;property id=&quot;20300&quot; value=&quot;Diapositiva 13 - &amp;quot;RESULTADOS DE LAS ENTREVISTAS&amp;quot;&quot;/&gt;&lt;property id=&quot;20307&quot; value=&quot;298&quot;/&gt;&lt;/object&gt;&lt;object type=&quot;3&quot; unique_id=&quot;10017&quot;&gt;&lt;property id=&quot;20148&quot; value=&quot;5&quot;/&gt;&lt;property id=&quot;20300&quot; value=&quot;Diapositiva 14 - &amp;quot;RESULTADOS DE LAS ENTREVISTAS  &amp;quot;&quot;/&gt;&lt;property id=&quot;20307&quot; value=&quot;299&quot;/&gt;&lt;/object&gt;&lt;object type=&quot;3&quot; unique_id=&quot;10018&quot;&gt;&lt;property id=&quot;20148&quot; value=&quot;5&quot;/&gt;&lt;property id=&quot;20300&quot; value=&quot;Diapositiva 15&quot;/&gt;&lt;property id=&quot;20307&quot; value=&quot;303&quot;/&gt;&lt;/object&gt;&lt;object type=&quot;3&quot; unique_id=&quot;10019&quot;&gt;&lt;property id=&quot;20148&quot; value=&quot;5&quot;/&gt;&lt;property id=&quot;20300&quot; value=&quot;Diapositiva 16&quot;/&gt;&lt;property id=&quot;20307&quot; value=&quot;305&quot;/&gt;&lt;/object&gt;&lt;object type=&quot;3&quot; unique_id=&quot;10020&quot;&gt;&lt;property id=&quot;20148&quot; value=&quot;5&quot;/&gt;&lt;property id=&quot;20300&quot; value=&quot;Diapositiva 17&quot;/&gt;&lt;property id=&quot;20307&quot; value=&quot;306&quot;/&gt;&lt;/object&gt;&lt;object type=&quot;3&quot; unique_id=&quot;10021&quot;&gt;&lt;property id=&quot;20148&quot; value=&quot;5&quot;/&gt;&lt;property id=&quot;20300&quot; value=&quot;Diapositiva 18 - &amp;quot;COLEGIO DE ABOGADOS DE MÉXICO A. C.&amp;#x0D;&amp;#x0A;CENTRO DE ESTUDIOS&amp;quot;&quot;/&gt;&lt;property id=&quot;20307&quot; value=&quot;288&quot;/&gt;&lt;/object&gt;&lt;/object&gt;&lt;/object&gt;&lt;/database&gt;"/>
  <p:tag name="SECTOMILLISECCONVERTED" val="1"/>
</p:tagLst>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16551</TotalTime>
  <Words>920</Words>
  <Application>Microsoft Office PowerPoint</Application>
  <PresentationFormat>Presentación en pantalla (4:3)</PresentationFormat>
  <Paragraphs>200</Paragraphs>
  <Slides>15</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15</vt:i4>
      </vt:variant>
    </vt:vector>
  </HeadingPairs>
  <TitlesOfParts>
    <vt:vector size="21" baseType="lpstr">
      <vt:lpstr>Arial</vt:lpstr>
      <vt:lpstr>Arial Black</vt:lpstr>
      <vt:lpstr>Arial Narrow</vt:lpstr>
      <vt:lpstr>Britannic Bold</vt:lpstr>
      <vt:lpstr>Times New Roman</vt:lpstr>
      <vt:lpstr>Diseño predeterminado</vt:lpstr>
      <vt:lpstr>Diapositiva 1</vt:lpstr>
      <vt:lpstr>Diapositiva 2</vt:lpstr>
      <vt:lpstr>Diapositiva 3</vt:lpstr>
      <vt:lpstr>         </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peoples</dc:creator>
  <cp:lastModifiedBy>           </cp:lastModifiedBy>
  <cp:revision>1632</cp:revision>
  <dcterms:created xsi:type="dcterms:W3CDTF">2005-03-23T16:47:44Z</dcterms:created>
  <dcterms:modified xsi:type="dcterms:W3CDTF">2011-10-24T15:13:09Z</dcterms:modified>
</cp:coreProperties>
</file>