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9" r:id="rId4"/>
    <p:sldId id="262" r:id="rId5"/>
    <p:sldId id="264" r:id="rId6"/>
    <p:sldId id="263" r:id="rId7"/>
    <p:sldId id="267" r:id="rId8"/>
    <p:sldId id="265" r:id="rId9"/>
    <p:sldId id="256" r:id="rId10"/>
    <p:sldId id="268" r:id="rId11"/>
    <p:sldId id="269" r:id="rId12"/>
    <p:sldId id="260" r:id="rId13"/>
    <p:sldId id="270" r:id="rId14"/>
    <p:sldId id="271" r:id="rId15"/>
    <p:sldId id="272" r:id="rId16"/>
    <p:sldId id="273" r:id="rId17"/>
    <p:sldId id="274" r:id="rId18"/>
    <p:sldId id="266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1F09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7D77-75D1-460A-93A0-D2C591568DAD}" type="datetimeFigureOut">
              <a:rPr lang="es-ES" smtClean="0"/>
              <a:t>05/11/2011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90DAC-5C84-497F-BC0C-2273FAFC7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201042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7D77-75D1-460A-93A0-D2C591568DAD}" type="datetimeFigureOut">
              <a:rPr lang="es-ES" smtClean="0"/>
              <a:t>05/11/2011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90DAC-5C84-497F-BC0C-2273FAFC7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130399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7D77-75D1-460A-93A0-D2C591568DAD}" type="datetimeFigureOut">
              <a:rPr lang="es-ES" smtClean="0"/>
              <a:t>05/11/2011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90DAC-5C84-497F-BC0C-2273FAFC7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4937566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7D77-75D1-460A-93A0-D2C591568DAD}" type="datetimeFigureOut">
              <a:rPr lang="es-ES" smtClean="0"/>
              <a:t>05/11/2011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90DAC-5C84-497F-BC0C-2273FAFC7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7133567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7D77-75D1-460A-93A0-D2C591568DAD}" type="datetimeFigureOut">
              <a:rPr lang="es-ES" smtClean="0"/>
              <a:t>05/11/2011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90DAC-5C84-497F-BC0C-2273FAFC7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65483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7D77-75D1-460A-93A0-D2C591568DAD}" type="datetimeFigureOut">
              <a:rPr lang="es-ES" smtClean="0"/>
              <a:t>05/11/2011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90DAC-5C84-497F-BC0C-2273FAFC7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8275458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7D77-75D1-460A-93A0-D2C591568DAD}" type="datetimeFigureOut">
              <a:rPr lang="es-ES" smtClean="0"/>
              <a:t>05/11/2011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90DAC-5C84-497F-BC0C-2273FAFC7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432247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7D77-75D1-460A-93A0-D2C591568DAD}" type="datetimeFigureOut">
              <a:rPr lang="es-ES" smtClean="0"/>
              <a:t>05/11/2011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90DAC-5C84-497F-BC0C-2273FAFC7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4705629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7D77-75D1-460A-93A0-D2C591568DAD}" type="datetimeFigureOut">
              <a:rPr lang="es-ES" smtClean="0"/>
              <a:t>05/11/2011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90DAC-5C84-497F-BC0C-2273FAFC7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577024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7D77-75D1-460A-93A0-D2C591568DAD}" type="datetimeFigureOut">
              <a:rPr lang="es-ES" smtClean="0"/>
              <a:t>05/11/2011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90DAC-5C84-497F-BC0C-2273FAFC7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608634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7D77-75D1-460A-93A0-D2C591568DAD}" type="datetimeFigureOut">
              <a:rPr lang="es-ES" smtClean="0"/>
              <a:t>05/11/2011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90DAC-5C84-497F-BC0C-2273FAFC7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759391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B7D77-75D1-460A-93A0-D2C591568DAD}" type="datetimeFigureOut">
              <a:rPr lang="es-ES" smtClean="0"/>
              <a:t>05/11/2011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90DAC-5C84-497F-BC0C-2273FAFC7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1261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freestockimages.org/wp-content/uploads/2010/09/royalty-free-images-brown-textu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99" y="-11774"/>
            <a:ext cx="9159699" cy="686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 redondeado"/>
          <p:cNvSpPr/>
          <p:nvPr/>
        </p:nvSpPr>
        <p:spPr>
          <a:xfrm>
            <a:off x="1187624" y="1628800"/>
            <a:ext cx="6624736" cy="2952328"/>
          </a:xfrm>
          <a:prstGeom prst="roundRect">
            <a:avLst>
              <a:gd name="adj" fmla="val 40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1691680" y="2204864"/>
            <a:ext cx="56886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CAPITULO 5</a:t>
            </a:r>
            <a:endParaRPr lang="es-MX" sz="2400" b="1" dirty="0" smtClean="0"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s-MX" sz="2800" b="1" dirty="0" smtClean="0">
                <a:latin typeface="Arial" pitchFamily="34" charset="0"/>
                <a:cs typeface="Arial" pitchFamily="34" charset="0"/>
              </a:rPr>
              <a:t>A TRAVÉS DEL CRISTAL,</a:t>
            </a:r>
          </a:p>
          <a:p>
            <a:pPr algn="ctr"/>
            <a:r>
              <a:rPr lang="es-MX" sz="2800" b="1" dirty="0" smtClean="0">
                <a:latin typeface="Arial" pitchFamily="34" charset="0"/>
                <a:cs typeface="Arial" pitchFamily="34" charset="0"/>
              </a:rPr>
              <a:t>OBSCURAMENTE</a:t>
            </a:r>
            <a:endParaRPr lang="es-E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95536" y="608400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FRANCISCO CIBRIAN</a:t>
            </a:r>
            <a:endParaRPr lang="es-E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976156" y="608400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LUIS MUÑOZ ZÚÑIGA</a:t>
            </a:r>
            <a:endParaRPr lang="es-E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984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jlwphotography.ca/jpeg%20files/Brown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7334"/>
            <a:ext cx="9143999" cy="68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251520" y="615659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CAPITULO 5</a:t>
            </a:r>
            <a:r>
              <a:rPr lang="es-MX" sz="16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 TRAVÉS DEL CRISTAL, OBSCURAMENTE</a:t>
            </a:r>
            <a:endParaRPr lang="es-E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968055" y="836712"/>
            <a:ext cx="720434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3600" dirty="0" smtClean="0">
                <a:latin typeface="Arial Black" pitchFamily="34" charset="0"/>
              </a:rPr>
              <a:t>LAS LEYES DE LOS MEDIOS</a:t>
            </a:r>
            <a:endParaRPr lang="es-ES" sz="3600" dirty="0">
              <a:latin typeface="Arial Black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683568" y="1988840"/>
            <a:ext cx="77574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Las Leyes de los Medios nos 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proveen </a:t>
            </a:r>
            <a:r>
              <a:rPr lang="es-ES_tradnl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 cuatro preguntas con las cuales podemos comenzar a entender la naturaleza y efectos de todos los medios (todos los inventos, productos, servicios, ideas, planes o estrategias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algn="ctr"/>
            <a:endParaRPr lang="es-ES_tradnl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pesar de ser 4 preguntas, las respuestas pueden ser muchas.</a:t>
            </a:r>
            <a:endParaRPr lang="es-E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7015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jlwphotography.ca/jpeg%20files/Brown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7334"/>
            <a:ext cx="9143999" cy="68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51520" y="615659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CAPITULO 5</a:t>
            </a:r>
            <a:r>
              <a:rPr lang="es-MX" sz="16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 TRAVÉS DEL CRISTAL, OBSCURAMENTE</a:t>
            </a:r>
            <a:endParaRPr lang="es-E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03020" y="836712"/>
            <a:ext cx="280076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3600" dirty="0" smtClean="0">
                <a:latin typeface="Arial Black" pitchFamily="34" charset="0"/>
              </a:rPr>
              <a:t>EXTIENDE</a:t>
            </a:r>
            <a:endParaRPr lang="es-ES" sz="3600" dirty="0">
              <a:latin typeface="Arial Blac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703020" y="2060848"/>
            <a:ext cx="77574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4800" b="1" dirty="0">
                <a:solidFill>
                  <a:schemeClr val="bg1"/>
                </a:solidFill>
              </a:rPr>
              <a:t>¿Qué activa o intensifica o hace posible o acelera el artefacto? </a:t>
            </a:r>
            <a:endParaRPr lang="es-ES_tradnl" sz="48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6231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jlwphotography.ca/jpeg%20files/Brown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7334"/>
            <a:ext cx="9143999" cy="68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251520" y="615659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CAPITULO 5</a:t>
            </a:r>
            <a:r>
              <a:rPr lang="es-MX" sz="16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 TRAVÉS DEL CRISTAL, OBSCURAMENTE</a:t>
            </a:r>
            <a:endParaRPr lang="es-E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03020" y="836712"/>
            <a:ext cx="277108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3600" dirty="0" smtClean="0">
                <a:latin typeface="Arial Black" pitchFamily="34" charset="0"/>
              </a:rPr>
              <a:t>REVIERTE</a:t>
            </a:r>
            <a:endParaRPr lang="es-ES" sz="3600" dirty="0">
              <a:latin typeface="Arial Black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755576" y="1988840"/>
            <a:ext cx="77574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4800" b="1" dirty="0">
                <a:solidFill>
                  <a:schemeClr val="bg1"/>
                </a:solidFill>
              </a:rPr>
              <a:t>¿Cuál es el potencial de inversión de la nueva forma</a:t>
            </a:r>
            <a:r>
              <a:rPr lang="es-ES_tradnl" sz="4800" b="1" dirty="0" smtClean="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164300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jlwphotography.ca/jpeg%20files/Brown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7334"/>
            <a:ext cx="9143999" cy="68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51520" y="615659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CAPITULO 5</a:t>
            </a:r>
            <a:r>
              <a:rPr lang="es-MX" sz="16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 TRAVÉS DEL CRISTAL, OBSCURAMENTE</a:t>
            </a:r>
            <a:endParaRPr lang="es-E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03020" y="836712"/>
            <a:ext cx="5531514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3600" dirty="0" smtClean="0">
                <a:latin typeface="Arial Black" pitchFamily="34" charset="0"/>
              </a:rPr>
              <a:t>VUELVE OBSOLETOS</a:t>
            </a:r>
            <a:endParaRPr lang="es-ES" sz="3600" dirty="0">
              <a:latin typeface="Arial Black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75028" y="2060848"/>
            <a:ext cx="77574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4800" b="1" dirty="0">
                <a:solidFill>
                  <a:schemeClr val="bg1"/>
                </a:solidFill>
              </a:rPr>
              <a:t>¿Qué desplaza o caduca por el nuevo "órgano"?</a:t>
            </a:r>
            <a:endParaRPr lang="es-E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1257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jlwphotography.ca/jpeg%20files/Brown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7334"/>
            <a:ext cx="9143999" cy="68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51520" y="615659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CAPITULO 5</a:t>
            </a:r>
            <a:r>
              <a:rPr lang="es-MX" sz="16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 TRAVÉS DEL CRISTAL, OBSCURAMENTE</a:t>
            </a:r>
            <a:endParaRPr lang="es-E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03020" y="836712"/>
            <a:ext cx="300595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3600" dirty="0" smtClean="0">
                <a:latin typeface="Arial Black" pitchFamily="34" charset="0"/>
              </a:rPr>
              <a:t>RECUPERA</a:t>
            </a:r>
            <a:endParaRPr lang="es-ES" sz="3600" dirty="0">
              <a:latin typeface="Arial Black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063060" y="1659572"/>
            <a:ext cx="77574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4800" b="1" dirty="0">
                <a:solidFill>
                  <a:schemeClr val="bg1"/>
                </a:solidFill>
              </a:rPr>
              <a:t>¿Qué recurrencia o recuperación de antiguas acciones y servicios es puesta en juego simultáneamente por la nueva forma?</a:t>
            </a:r>
            <a:endParaRPr lang="es-E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685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jlwphotography.ca/jpeg%20files/Brown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7334"/>
            <a:ext cx="9143999" cy="687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6 Conector recto"/>
          <p:cNvCxnSpPr/>
          <p:nvPr/>
        </p:nvCxnSpPr>
        <p:spPr>
          <a:xfrm>
            <a:off x="4427984" y="1494076"/>
            <a:ext cx="0" cy="39511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703020" y="1124744"/>
            <a:ext cx="149271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itchFamily="34" charset="0"/>
              </a:rPr>
              <a:t>EXTIENDE</a:t>
            </a:r>
            <a:endParaRPr lang="es-ES" dirty="0">
              <a:latin typeface="Arial Black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703020" y="5218167"/>
            <a:ext cx="159530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itchFamily="34" charset="0"/>
              </a:rPr>
              <a:t>RECUPERA</a:t>
            </a:r>
            <a:endParaRPr lang="es-ES" dirty="0">
              <a:latin typeface="Arial Black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7020272" y="5229200"/>
            <a:ext cx="158742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dirty="0" smtClean="0">
                <a:latin typeface="Arial Black" pitchFamily="34" charset="0"/>
              </a:rPr>
              <a:t>VUELVE</a:t>
            </a:r>
          </a:p>
          <a:p>
            <a:pPr algn="ctr"/>
            <a:r>
              <a:rPr lang="es-MX" dirty="0" smtClean="0">
                <a:latin typeface="Arial Black" pitchFamily="34" charset="0"/>
              </a:rPr>
              <a:t>OBSOLETO</a:t>
            </a:r>
            <a:endParaRPr lang="es-ES" dirty="0">
              <a:latin typeface="Arial Black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075064" y="1124744"/>
            <a:ext cx="14778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dirty="0" smtClean="0">
                <a:latin typeface="Arial Black" pitchFamily="34" charset="0"/>
              </a:rPr>
              <a:t>REVIERTE</a:t>
            </a:r>
            <a:endParaRPr lang="es-ES" dirty="0">
              <a:latin typeface="Arial Black" pitchFamily="34" charset="0"/>
            </a:endParaRPr>
          </a:p>
        </p:txBody>
      </p:sp>
      <p:cxnSp>
        <p:nvCxnSpPr>
          <p:cNvPr id="14" name="13 Conector recto"/>
          <p:cNvCxnSpPr/>
          <p:nvPr/>
        </p:nvCxnSpPr>
        <p:spPr>
          <a:xfrm flipH="1">
            <a:off x="703020" y="3429000"/>
            <a:ext cx="784988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4" name="Picture 6" descr="http://aux.iconpedia.net/uploads/121681494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9" y="2358752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19 CuadroTexto"/>
          <p:cNvSpPr txBox="1"/>
          <p:nvPr/>
        </p:nvSpPr>
        <p:spPr>
          <a:xfrm>
            <a:off x="4824536" y="4005064"/>
            <a:ext cx="3779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Tx/>
              <a:buChar char="-"/>
            </a:pP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Pizarrones</a:t>
            </a:r>
          </a:p>
          <a:p>
            <a:pPr marL="285750" indent="-285750" algn="r">
              <a:buFontTx/>
              <a:buChar char="-"/>
            </a:pPr>
            <a:r>
              <a:rPr lang="es-MX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Pintarrones</a:t>
            </a:r>
            <a:endParaRPr lang="es-MX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r">
              <a:buFontTx/>
              <a:buChar char="-"/>
            </a:pP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Materiales impresos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703020" y="4221088"/>
            <a:ext cx="3779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Los focos de luz</a:t>
            </a:r>
          </a:p>
          <a:p>
            <a:pPr marL="285750" indent="-285750">
              <a:buFontTx/>
              <a:buChar char="-"/>
            </a:pP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Proyector de acetatos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703020" y="1897087"/>
            <a:ext cx="3779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 pantalla de una PC</a:t>
            </a:r>
          </a:p>
          <a:p>
            <a:pPr marL="285750" indent="-285750">
              <a:buFontTx/>
              <a:buChar char="-"/>
            </a:pP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Las habilidades del expositor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4860032" y="1897087"/>
            <a:ext cx="3779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Tx/>
              <a:buChar char="-"/>
            </a:pP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Dependencia eléctrica</a:t>
            </a:r>
          </a:p>
          <a:p>
            <a:pPr marL="285750" indent="-285750" algn="r">
              <a:buFontTx/>
              <a:buChar char="-"/>
            </a:pP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Pérdida de atención</a:t>
            </a:r>
          </a:p>
          <a:p>
            <a:pPr marL="285750" indent="-285750" algn="r">
              <a:buFontTx/>
              <a:buChar char="-"/>
            </a:pP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Aumento de distracción</a:t>
            </a:r>
          </a:p>
          <a:p>
            <a:pPr marL="285750" indent="-285750" algn="r">
              <a:buFontTx/>
              <a:buChar char="-"/>
            </a:pPr>
            <a:r>
              <a:rPr lang="es-MX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Calentamiento del medio</a:t>
            </a:r>
          </a:p>
        </p:txBody>
      </p:sp>
    </p:spTree>
    <p:extLst>
      <p:ext uri="{BB962C8B-B14F-4D97-AF65-F5344CB8AC3E}">
        <p14:creationId xmlns:p14="http://schemas.microsoft.com/office/powerpoint/2010/main" val="33177697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jlwphotography.ca/jpeg%20files/Brown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7334"/>
            <a:ext cx="9143999" cy="68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51520" y="615659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CAPITULO 5</a:t>
            </a:r>
            <a:r>
              <a:rPr lang="es-MX" sz="16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 TRAVÉS DEL CRISTAL, OBSCURAMENTE</a:t>
            </a:r>
            <a:endParaRPr lang="es-E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11560" y="836712"/>
            <a:ext cx="797551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3600" dirty="0" smtClean="0">
                <a:latin typeface="Arial Black" pitchFamily="34" charset="0"/>
              </a:rPr>
              <a:t>HABLANDO DE TEMPERATURA</a:t>
            </a:r>
            <a:endParaRPr lang="es-ES" sz="3600" dirty="0">
              <a:latin typeface="Arial Black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75028" y="1988840"/>
            <a:ext cx="77574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Medio de alta definición: </a:t>
            </a:r>
            <a:r>
              <a:rPr lang="es-MX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Requiere de poca actividad mental del usuario para “llenar los blancos”. Puede ser fácilmente ignorado.</a:t>
            </a:r>
          </a:p>
          <a:p>
            <a:pPr algn="ctr"/>
            <a:r>
              <a:rPr lang="es-MX" sz="2200" dirty="0" err="1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McLuhan</a:t>
            </a:r>
            <a:r>
              <a:rPr lang="es-MX" sz="2200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lo denominó como MEDIO CALIENTE</a:t>
            </a:r>
          </a:p>
          <a:p>
            <a:pPr algn="ctr"/>
            <a:r>
              <a:rPr lang="es-MX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algn="ctr"/>
            <a:r>
              <a:rPr lang="es-MX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Medio de baja definición:</a:t>
            </a:r>
            <a:r>
              <a:rPr lang="es-MX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Es más envolvente, lo captamos con múltiples sonidos, requiere de un grado mayor de participación mental y no puede ser ignorado a pesar de su contenido.</a:t>
            </a:r>
          </a:p>
          <a:p>
            <a:pPr algn="ctr"/>
            <a:r>
              <a:rPr lang="es-MX" sz="2200" dirty="0" err="1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McLuhan</a:t>
            </a:r>
            <a:r>
              <a:rPr lang="es-MX" sz="2200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lo denominó como MEDIO FRÍO</a:t>
            </a:r>
            <a:endParaRPr lang="es-MX" sz="2200" dirty="0">
              <a:solidFill>
                <a:schemeClr val="bg1"/>
              </a:solidFill>
              <a:latin typeface="Arial Blac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874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www.psdgraphics.com/file/retro-sunligh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68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79917"/>
            <a:ext cx="7416824" cy="5557395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0" y="6150114"/>
            <a:ext cx="9144001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solidFill>
                  <a:schemeClr val="bg1"/>
                </a:solidFill>
                <a:latin typeface="Arial Black" pitchFamily="34" charset="0"/>
              </a:rPr>
              <a:t>DE FRÍO A CALIENTE</a:t>
            </a:r>
            <a:endParaRPr lang="es-ES" sz="4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0567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jlwphotography.ca/jpeg%20files/Brown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7334"/>
            <a:ext cx="9143999" cy="68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51520" y="615659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CAPITULO 5</a:t>
            </a:r>
            <a:r>
              <a:rPr lang="es-MX" sz="16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 TRAVÉS DEL CRISTAL, OBSCURAMENTE</a:t>
            </a:r>
            <a:endParaRPr lang="es-E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60852" y="836712"/>
            <a:ext cx="551946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3600" dirty="0" smtClean="0">
                <a:latin typeface="Arial Black" pitchFamily="34" charset="0"/>
              </a:rPr>
              <a:t>DE FRÍO A CALIENTE</a:t>
            </a:r>
            <a:endParaRPr lang="es-ES" sz="3600" dirty="0">
              <a:latin typeface="Arial Black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67544" y="2276872"/>
            <a:ext cx="82614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Cuando la televisión surgió era un medio frío: demandaba alto grado de envolvimiento </a:t>
            </a:r>
            <a:br>
              <a:rPr lang="es-MX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MX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</a:t>
            </a:r>
            <a:r>
              <a:rPr lang="es-MX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-sensorial.</a:t>
            </a:r>
          </a:p>
          <a:p>
            <a:pPr algn="ctr"/>
            <a:r>
              <a:rPr lang="es-MX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algn="ctr"/>
            <a:r>
              <a:rPr lang="es-MX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McLuhan</a:t>
            </a:r>
            <a:r>
              <a:rPr lang="es-MX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la denominó como una extensión del tacto por la naturaleza de mosaico de la imagen.</a:t>
            </a:r>
          </a:p>
        </p:txBody>
      </p:sp>
    </p:spTree>
    <p:extLst>
      <p:ext uri="{BB962C8B-B14F-4D97-AF65-F5344CB8AC3E}">
        <p14:creationId xmlns:p14="http://schemas.microsoft.com/office/powerpoint/2010/main" val="39446889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jlwphotography.ca/jpeg%20files/Brown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7334"/>
            <a:ext cx="9143999" cy="68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251520" y="615659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CAPITULO 5</a:t>
            </a:r>
            <a:r>
              <a:rPr lang="es-MX" sz="16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 TRAVÉS DEL CRISTAL, OBSCURAMENTE</a:t>
            </a:r>
            <a:endParaRPr lang="es-E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932860" y="836712"/>
            <a:ext cx="551946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3600" dirty="0" smtClean="0">
                <a:latin typeface="Arial Black" pitchFamily="34" charset="0"/>
              </a:rPr>
              <a:t>DE FRÍO A CALIENTE</a:t>
            </a:r>
            <a:endParaRPr lang="es-ES" sz="3600" dirty="0">
              <a:latin typeface="Arial Black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67544" y="2047488"/>
            <a:ext cx="82614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 el tiempo la televisión se fue calentando. Progresivamente demandaba menos de los usuarios mientras dominaba cada vez más una atención ciega.</a:t>
            </a:r>
          </a:p>
          <a:p>
            <a:pPr algn="ctr"/>
            <a:r>
              <a:rPr lang="es-MX"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algn="ctr"/>
            <a:r>
              <a:rPr lang="es-MX"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Ahora con grandes pantallas de formato HDTV, sonido envolvente y de ultra-alta resolución, la TV se convirtió en un Medio muy caliente.</a:t>
            </a:r>
            <a:endParaRPr lang="es-MX" sz="24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5633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 descr="http://www.psdgraphics.com/file/retro-sunlight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68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http://1.bp.blogspot.com/-_xqDYhX9AEo/TWaL9F54BpI/AAAAAAAAAjc/Xo_IMwm9NCM/s1600/t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299191" cy="547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themorningeyes.com/wp-content/uploads/2011/09/nine-eleve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3" b="33152"/>
          <a:stretch/>
        </p:blipFill>
        <p:spPr bwMode="auto">
          <a:xfrm>
            <a:off x="1259632" y="1124744"/>
            <a:ext cx="6287580" cy="345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0" y="6150114"/>
            <a:ext cx="9144000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solidFill>
                  <a:schemeClr val="bg1"/>
                </a:solidFill>
                <a:latin typeface="Arial Black" pitchFamily="34" charset="0"/>
              </a:rPr>
              <a:t>DE CALIENTE A FRÍO</a:t>
            </a:r>
            <a:endParaRPr lang="es-ES" sz="40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4854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jlwphotography.ca/jpeg%20files/Brown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7334"/>
            <a:ext cx="9143999" cy="68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51520" y="615659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CAPITULO 5</a:t>
            </a:r>
            <a:r>
              <a:rPr lang="es-MX" sz="16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 TRAVÉS DEL CRISTAL, OBSCURAMENTE</a:t>
            </a:r>
            <a:endParaRPr lang="es-E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004868" y="836712"/>
            <a:ext cx="551946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3600" dirty="0" smtClean="0">
                <a:latin typeface="Arial Black" pitchFamily="34" charset="0"/>
              </a:rPr>
              <a:t>DE CALIENTE A FRÍO</a:t>
            </a:r>
            <a:endParaRPr lang="es-ES" sz="3600" dirty="0">
              <a:latin typeface="Arial Black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67544" y="1772816"/>
            <a:ext cx="82614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 TV es una muestra de cómo un medio puede cambiar instantáneamente su temperatura relativa.</a:t>
            </a:r>
          </a:p>
          <a:p>
            <a:pPr algn="ctr"/>
            <a:r>
              <a:rPr lang="es-MX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MX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MX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Fue hasta el 11 de septiembre de 2001 a las 8:42 am que la televisión era un Medio caliente.</a:t>
            </a:r>
          </a:p>
          <a:p>
            <a:pPr algn="ctr"/>
            <a:r>
              <a:rPr lang="es-MX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MX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MX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estado de shock y confusión hizo que el mensaje de la TV se revirtiera y nuestra posición como observadores pasivos cambiara a participantes activos.</a:t>
            </a:r>
            <a:endParaRPr lang="es-MX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8195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jlwphotography.ca/jpeg%20files/Brown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7334"/>
            <a:ext cx="9143999" cy="68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51520" y="615659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CAPITULO 5</a:t>
            </a:r>
            <a:r>
              <a:rPr lang="es-MX" sz="16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 TRAVÉS DEL CRISTAL, OBSCURAMENTE</a:t>
            </a:r>
            <a:endParaRPr lang="es-E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11560" y="836712"/>
            <a:ext cx="787908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3600" dirty="0">
                <a:latin typeface="Arial Black" pitchFamily="34" charset="0"/>
              </a:rPr>
              <a:t>¿</a:t>
            </a:r>
            <a:r>
              <a:rPr lang="es-MX" sz="3600" dirty="0" smtClean="0">
                <a:latin typeface="Arial Black" pitchFamily="34" charset="0"/>
              </a:rPr>
              <a:t>EMPRESA FRÍA O CALIENTE?</a:t>
            </a:r>
            <a:endParaRPr lang="es-ES" sz="3600" dirty="0">
              <a:latin typeface="Arial Black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67544" y="2060848"/>
            <a:ext cx="82614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Cada vez que un Medio se vuelve parte de la base de un ambiente, éste se vuelve caliente y cada vez que incremente más su efecto se revierte a frío. </a:t>
            </a:r>
          </a:p>
          <a:p>
            <a:pPr algn="ctr"/>
            <a:r>
              <a:rPr lang="es-MX" sz="2400" b="1" i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MX" sz="2400" b="1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Algunos productos pierden su comercialización e identidad marca si su target demográfico es forzado a pensar demasiado o a participar activamente con el producto-Medio.</a:t>
            </a:r>
            <a:endParaRPr lang="es-MX" sz="24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8663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jlwphotography.ca/jpeg%20files/Brown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7334"/>
            <a:ext cx="9143999" cy="68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51520" y="615659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CAPITULO 5</a:t>
            </a:r>
            <a:r>
              <a:rPr lang="es-MX" sz="16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 TRAVÉS DEL CRISTAL, OBSCURAMENTE</a:t>
            </a:r>
            <a:endParaRPr lang="es-E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11560" y="836712"/>
            <a:ext cx="787908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3600" dirty="0">
                <a:latin typeface="Arial Black" pitchFamily="34" charset="0"/>
              </a:rPr>
              <a:t>¿</a:t>
            </a:r>
            <a:r>
              <a:rPr lang="es-MX" sz="3600" dirty="0" smtClean="0">
                <a:latin typeface="Arial Black" pitchFamily="34" charset="0"/>
              </a:rPr>
              <a:t>EMPRESA FRÍA O CALIENTE?</a:t>
            </a:r>
            <a:endParaRPr lang="es-ES" sz="3600" dirty="0">
              <a:latin typeface="Arial Black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23528" y="1988840"/>
            <a:ext cx="84969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 dinámica de un negocio, productos o servicios tienden a migrar de una temperatura a otra en el tiempo.</a:t>
            </a:r>
          </a:p>
          <a:p>
            <a:pPr algn="ctr"/>
            <a:r>
              <a:rPr lang="es-MX"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algn="ctr"/>
            <a:r>
              <a:rPr lang="es-MX"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Los directivos deben contemplar la relativa temperatura de sus innovaciones y situaciones, así como los efectos de sus medios.</a:t>
            </a:r>
          </a:p>
          <a:p>
            <a:pPr algn="ctr"/>
            <a:r>
              <a:rPr lang="es-MX"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algn="ctr"/>
            <a:r>
              <a:rPr lang="es-MX"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Medio puede causar los efectos contrarios a los objetivos del negocio.</a:t>
            </a:r>
            <a:endParaRPr lang="es-MX" sz="24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2108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://mikesgreatfinds.com/images/CocaCola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6089"/>
            <a:ext cx="9144000" cy="535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0" y="-27384"/>
            <a:ext cx="9144000" cy="132343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4000" b="1" dirty="0" smtClean="0">
                <a:solidFill>
                  <a:schemeClr val="bg1"/>
                </a:solidFill>
              </a:rPr>
              <a:t>No es bueno ni malo un medio caliente para las empresas.</a:t>
            </a:r>
            <a:endParaRPr lang="es-MX" sz="4000" b="1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251520" y="6156593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CAPITULO 5</a:t>
            </a:r>
            <a:r>
              <a:rPr lang="es-MX" sz="16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 TRAVÉS DEL CRISTAL, OBSCURAMENTE</a:t>
            </a:r>
            <a:endParaRPr lang="es-ES" sz="20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755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g139.imageshack.us/img139/3307/skatesigns1680zy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0" y="2564904"/>
            <a:ext cx="9155410" cy="175432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3600" b="1" smtClean="0">
                <a:solidFill>
                  <a:schemeClr val="bg1"/>
                </a:solidFill>
              </a:rPr>
              <a:t>Los líderes deben comprender cuál temperatura es importante para la supervivencia y crecimiento de su negocio.</a:t>
            </a:r>
            <a:endParaRPr lang="es-MX" sz="3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6418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cofixy.com/wp-content/uploads/2011/09/MACPC_FIN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6" r="18516"/>
          <a:stretch/>
        </p:blipFill>
        <p:spPr bwMode="auto">
          <a:xfrm>
            <a:off x="1115616" y="188640"/>
            <a:ext cx="6538098" cy="634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11560" y="908720"/>
            <a:ext cx="1512168" cy="64807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HOT</a:t>
            </a:r>
            <a:endParaRPr lang="es-E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948264" y="4869160"/>
            <a:ext cx="1800200" cy="64807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COOL</a:t>
            </a:r>
            <a:endParaRPr lang="es-E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1938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466</Words>
  <Application>Microsoft Office PowerPoint</Application>
  <PresentationFormat>Presentación en pantalla (4:3)</PresentationFormat>
  <Paragraphs>79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Lush</dc:creator>
  <cp:lastModifiedBy>Lush</cp:lastModifiedBy>
  <cp:revision>44</cp:revision>
  <dcterms:created xsi:type="dcterms:W3CDTF">2011-11-05T15:30:50Z</dcterms:created>
  <dcterms:modified xsi:type="dcterms:W3CDTF">2011-11-05T17:39:48Z</dcterms:modified>
</cp:coreProperties>
</file>