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5" r:id="rId2"/>
    <p:sldId id="266" r:id="rId3"/>
    <p:sldId id="267" r:id="rId4"/>
    <p:sldId id="258" r:id="rId5"/>
    <p:sldId id="263" r:id="rId6"/>
    <p:sldId id="259" r:id="rId7"/>
    <p:sldId id="268" r:id="rId8"/>
    <p:sldId id="269" r:id="rId9"/>
    <p:sldId id="270" r:id="rId10"/>
  </p:sldIdLst>
  <p:sldSz cx="9144000" cy="6858000" type="screen4x3"/>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66" d="100"/>
          <a:sy n="66" d="100"/>
        </p:scale>
        <p:origin x="-43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4"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5"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s-ES_tradnl" smtClean="0"/>
              <a:t>Clic para editar título</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p>
            <a:fld id="{147C42FE-D389-BD40-9DB9-CC4D960EA041}" type="datetimeFigureOut">
              <a:rPr lang="es-ES_tradnl" smtClean="0"/>
              <a:t>26/09/2011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apositiva de título con imagen">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3"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s-ES_tradnl" smtClean="0"/>
              <a:t>Clic para editar título</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30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grpSp>
        <p:nvGrpSpPr>
          <p:cNvPr id="4"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5"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6"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s-ES_tradnl" smtClean="0"/>
              <a:t>Clic para editar título</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5" name="Date Placeholder 4"/>
          <p:cNvSpPr>
            <a:spLocks noGrp="1"/>
          </p:cNvSpPr>
          <p:nvPr>
            <p:ph type="dt" sz="half" idx="10"/>
          </p:nvPr>
        </p:nvSpPr>
        <p:spPr/>
        <p:txBody>
          <a:bodyPr/>
          <a:lstStyle/>
          <a:p>
            <a:fld id="{147C42FE-D389-BD40-9DB9-CC4D960EA041}" type="datetimeFigureOut">
              <a:rPr lang="es-ES_tradnl" smtClean="0"/>
              <a:t>26/09/2011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s-ES_tradnl" smtClean="0"/>
              <a:t>Clic para editar título</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7" name="Date Placeholder 6"/>
          <p:cNvSpPr>
            <a:spLocks noGrp="1"/>
          </p:cNvSpPr>
          <p:nvPr>
            <p:ph type="dt" sz="half" idx="10"/>
          </p:nvPr>
        </p:nvSpPr>
        <p:spPr/>
        <p:txBody>
          <a:bodyPr/>
          <a:lstStyle/>
          <a:p>
            <a:fld id="{147C42FE-D389-BD40-9DB9-CC4D960EA041}" type="datetimeFigureOut">
              <a:rPr lang="es-ES_tradnl" smtClean="0"/>
              <a:t>26/09/2011</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s-ES_tradnl" smtClean="0"/>
              <a:t>Clic para editar título</a:t>
            </a:r>
            <a:endParaRPr/>
          </a:p>
        </p:txBody>
      </p:sp>
      <p:sp>
        <p:nvSpPr>
          <p:cNvPr id="3" name="Date Placeholder 2"/>
          <p:cNvSpPr>
            <a:spLocks noGrp="1"/>
          </p:cNvSpPr>
          <p:nvPr>
            <p:ph type="dt" sz="half" idx="10"/>
          </p:nvPr>
        </p:nvSpPr>
        <p:spPr/>
        <p:txBody>
          <a:bodyPr/>
          <a:lstStyle/>
          <a:p>
            <a:fld id="{147C42FE-D389-BD40-9DB9-CC4D960EA041}" type="datetimeFigureOut">
              <a:rPr lang="es-ES_tradnl" smtClean="0"/>
              <a:t>26/09/2011</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7C42FE-D389-BD40-9DB9-CC4D960EA041}" type="datetimeFigureOut">
              <a:rPr lang="es-ES_tradnl" smtClean="0"/>
              <a:t>26/09/2011</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s-ES_tradnl" smtClean="0"/>
              <a:t>Clic para editar título</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147C42FE-D389-BD40-9DB9-CC4D960EA041}" type="datetimeFigureOut">
              <a:rPr lang="es-ES_tradnl" smtClean="0"/>
              <a:t>26/09/2011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147C42FE-D389-BD40-9DB9-CC4D960EA041}" type="datetimeFigureOut">
              <a:rPr lang="es-ES_tradnl" smtClean="0"/>
              <a:t>26/09/2011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3632E61-A665-AF40-997D-8DA8BC53FECC}" type="slidenum">
              <a:rPr lang="es-ES_tradnl" smtClean="0"/>
              <a:t>‹Nº›</a:t>
            </a:fld>
            <a:endParaRPr lang="es-ES_tradnl"/>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s-ES_tradnl" smtClean="0"/>
              <a:t>Clic para editar título</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encima del título">
    <p:spTree>
      <p:nvGrpSpPr>
        <p:cNvPr id="1" name=""/>
        <p:cNvGrpSpPr/>
        <p:nvPr/>
      </p:nvGrpSpPr>
      <p:grpSpPr>
        <a:xfrm>
          <a:off x="0" y="0"/>
          <a:ext cx="0" cy="0"/>
          <a:chOff x="0" y="0"/>
          <a:chExt cx="0" cy="0"/>
        </a:xfrm>
      </p:grpSpPr>
      <p:grpSp>
        <p:nvGrpSpPr>
          <p:cNvPr id="8"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147C42FE-D389-BD40-9DB9-CC4D960EA041}" type="datetimeFigureOut">
              <a:rPr lang="es-ES_tradnl" smtClean="0"/>
              <a:t>26/09/2011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3632E61-A665-AF40-997D-8DA8BC53FECC}" type="slidenum">
              <a:rPr lang="es-ES_tradnl" smtClean="0"/>
              <a:t>‹Nº›</a:t>
            </a:fld>
            <a:endParaRPr lang="es-ES_tradnl"/>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300"/>
              </a:spcBef>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s-ES_tradnl" smtClean="0"/>
              <a:t>Clic para editar título</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imágenes encima del título">
    <p:spTree>
      <p:nvGrpSpPr>
        <p:cNvPr id="1" name=""/>
        <p:cNvGrpSpPr/>
        <p:nvPr/>
      </p:nvGrpSpPr>
      <p:grpSpPr>
        <a:xfrm>
          <a:off x="0" y="0"/>
          <a:ext cx="0" cy="0"/>
          <a:chOff x="0" y="0"/>
          <a:chExt cx="0" cy="0"/>
        </a:xfrm>
      </p:grpSpPr>
      <p:grpSp>
        <p:nvGrpSpPr>
          <p:cNvPr id="8"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147C42FE-D389-BD40-9DB9-CC4D960EA041}" type="datetimeFigureOut">
              <a:rPr lang="es-ES_tradnl" smtClean="0"/>
              <a:t>26/09/2011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3632E61-A665-AF40-997D-8DA8BC53FECC}" type="slidenum">
              <a:rPr lang="es-ES_tradnl" smtClean="0"/>
              <a:t>‹Nº›</a:t>
            </a:fld>
            <a:endParaRPr lang="es-ES_tradnl"/>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300"/>
              </a:spcBef>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s-ES_tradnl" smtClean="0"/>
              <a:t>Clic para editar título</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s-ES_tradnl" smtClean="0"/>
              <a:t>Clic para editar título</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p>
            <a:fld id="{147C42FE-D389-BD40-9DB9-CC4D960EA041}" type="datetimeFigureOut">
              <a:rPr lang="es-ES_tradnl" smtClean="0"/>
              <a:t>26/09/2011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s-ES_tradnl" smtClean="0"/>
              <a:t>Clic para editar título</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p>
            <a:fld id="{147C42FE-D389-BD40-9DB9-CC4D960EA041}" type="datetimeFigureOut">
              <a:rPr lang="es-ES_tradnl" smtClean="0"/>
              <a:t>26/09/2011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3632E61-A665-AF40-997D-8DA8BC53FECC}" type="slidenum">
              <a:rPr lang="es-ES_tradnl" smtClean="0"/>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6"/>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s-ES_tradnl" smtClean="0"/>
              <a:t>Clic para editar título</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147C42FE-D389-BD40-9DB9-CC4D960EA041}" type="datetimeFigureOut">
              <a:rPr lang="es-ES_tradnl" smtClean="0"/>
              <a:t>26/09/2011</a:t>
            </a:fld>
            <a:endParaRPr lang="es-ES_tradnl"/>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s-ES_tradnl"/>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632E61-A665-AF40-997D-8DA8BC53FECC}" type="slidenum">
              <a:rPr lang="es-ES_tradnl" smtClean="0"/>
              <a:t>‹Nº›</a:t>
            </a:fld>
            <a:endParaRPr lang="es-ES_tradnl"/>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7"/>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7"/>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7"/>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t>Los Tebeos</a:t>
            </a:r>
            <a:endParaRPr lang="es-MX" dirty="0"/>
          </a:p>
        </p:txBody>
      </p:sp>
      <p:sp>
        <p:nvSpPr>
          <p:cNvPr id="3" name="2 Subtítulo"/>
          <p:cNvSpPr>
            <a:spLocks noGrp="1"/>
          </p:cNvSpPr>
          <p:nvPr>
            <p:ph type="subTitle" idx="1"/>
          </p:nvPr>
        </p:nvSpPr>
        <p:spPr/>
        <p:txBody>
          <a:bodyPr>
            <a:normAutofit fontScale="92500" lnSpcReduction="20000"/>
          </a:bodyPr>
          <a:lstStyle/>
          <a:p>
            <a:r>
              <a:rPr lang="es-MX" dirty="0"/>
              <a:t>COMPRENDER LOS MEDIOS DE </a:t>
            </a:r>
            <a:r>
              <a:rPr lang="es-MX" dirty="0" smtClean="0"/>
              <a:t>COMUNICACIÓN</a:t>
            </a:r>
          </a:p>
          <a:p>
            <a:pPr algn="r"/>
            <a:r>
              <a:rPr lang="es-MX" dirty="0" smtClean="0"/>
              <a:t>M. </a:t>
            </a:r>
            <a:r>
              <a:rPr lang="es-MX" dirty="0" err="1" smtClean="0"/>
              <a:t>McLuhan</a:t>
            </a:r>
            <a:endParaRPr lang="es-MX" dirty="0"/>
          </a:p>
        </p:txBody>
      </p:sp>
      <p:pic>
        <p:nvPicPr>
          <p:cNvPr id="1026" name="Picture 2" descr="http://ts1.mm.bing.net/images/thumbnail.aspx?q=1148347814584&amp;id=0e03edd196692703369a189a02c4041c&amp;url=http%3a%2f%2fi2.fastpic.ru%2fbig%2f2011%2f0515%2f02%2f53ea6f25fc7157bc08b2567b7ad94502.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060639">
            <a:off x="5643711" y="1349788"/>
            <a:ext cx="2181225" cy="2828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07742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Ideas Centrales</a:t>
            </a:r>
            <a:endParaRPr lang="es-MX" dirty="0"/>
          </a:p>
        </p:txBody>
      </p:sp>
      <p:sp>
        <p:nvSpPr>
          <p:cNvPr id="3" name="2 Marcador de contenido"/>
          <p:cNvSpPr>
            <a:spLocks noGrp="1"/>
          </p:cNvSpPr>
          <p:nvPr>
            <p:ph idx="1"/>
          </p:nvPr>
        </p:nvSpPr>
        <p:spPr/>
        <p:txBody>
          <a:bodyPr>
            <a:normAutofit fontScale="85000" lnSpcReduction="10000"/>
          </a:bodyPr>
          <a:lstStyle/>
          <a:p>
            <a:pPr marL="0" indent="0" algn="just">
              <a:buNone/>
            </a:pPr>
            <a:r>
              <a:rPr lang="es-MX" dirty="0" smtClean="0"/>
              <a:t>1. </a:t>
            </a:r>
            <a:r>
              <a:rPr lang="es-MX" dirty="0">
                <a:effectLst/>
              </a:rPr>
              <a:t> La imagen de TV resulta tan tosca como la de los tebeos. Por este motivo, la imprenta y los tebeos son un enfoque práctico para comprender la imagen televisiva, ya que brindan muy poca información visual o detalles asociados. Las cualidades estructurales de la imprenta y de los bloques tallados también se dan en la historieta; dichas cualidades comparten un carácter de participación y de «</a:t>
            </a:r>
            <a:r>
              <a:rPr lang="es-MX" dirty="0" err="1">
                <a:effectLst/>
              </a:rPr>
              <a:t>hagalo</a:t>
            </a:r>
            <a:r>
              <a:rPr lang="es-MX" dirty="0">
                <a:effectLst/>
              </a:rPr>
              <a:t> usted mismo» que también impregna una gran variedad de las actuales experiencias de los medios. La imprenta es la clave del tebeo, y éste, la clave para comprender la imagen de televisión.</a:t>
            </a:r>
          </a:p>
          <a:p>
            <a:pPr marL="0" indent="0" algn="just">
              <a:buNone/>
            </a:pPr>
            <a:endParaRPr lang="es-MX" dirty="0"/>
          </a:p>
        </p:txBody>
      </p:sp>
    </p:spTree>
    <p:extLst>
      <p:ext uri="{BB962C8B-B14F-4D97-AF65-F5344CB8AC3E}">
        <p14:creationId xmlns:p14="http://schemas.microsoft.com/office/powerpoint/2010/main" val="18412353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normAutofit/>
          </a:bodyPr>
          <a:lstStyle/>
          <a:p>
            <a:pPr marL="0" indent="0" algn="just">
              <a:buNone/>
            </a:pPr>
            <a:r>
              <a:rPr lang="es-MX" dirty="0" smtClean="0"/>
              <a:t>2. </a:t>
            </a:r>
            <a:r>
              <a:rPr lang="es-MX" dirty="0">
                <a:effectLst/>
              </a:rPr>
              <a:t>Con la llegada de la televisión y de su icónica imagen mosaica, las situaciones de la vida cotidiana empezaron a parecer algo anticuadas. Simplemente, la televisión involucraba a todo el mundo con todo el mundo mucho más profundamente que antes.</a:t>
            </a:r>
          </a:p>
          <a:p>
            <a:pPr marL="0" indent="0">
              <a:buNone/>
            </a:pPr>
            <a:endParaRPr lang="es-MX" dirty="0"/>
          </a:p>
        </p:txBody>
      </p:sp>
    </p:spTree>
    <p:extLst>
      <p:ext uri="{BB962C8B-B14F-4D97-AF65-F5344CB8AC3E}">
        <p14:creationId xmlns:p14="http://schemas.microsoft.com/office/powerpoint/2010/main" val="22335727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52936"/>
            <a:ext cx="8229600" cy="3600400"/>
          </a:xfrm>
        </p:spPr>
        <p:txBody>
          <a:bodyPr>
            <a:noAutofit/>
          </a:bodyPr>
          <a:lstStyle/>
          <a:p>
            <a:pPr marL="0" indent="0" algn="just">
              <a:buNone/>
            </a:pPr>
            <a:r>
              <a:rPr lang="es-MX" sz="2000" dirty="0" smtClean="0">
                <a:effectLst/>
              </a:rPr>
              <a:t>3</a:t>
            </a:r>
            <a:r>
              <a:rPr lang="es-MX" dirty="0" smtClean="0">
                <a:effectLst/>
              </a:rPr>
              <a:t>. </a:t>
            </a:r>
            <a:r>
              <a:rPr lang="es-MX" dirty="0">
                <a:effectLst/>
              </a:rPr>
              <a:t>La imagen de televisión hizo que se volviesen borrosas las nítidas y claras imágenes fotográficas. La televisión enfrió al público de la publicidad hasta que la continua vehemencia de los anuncios y del entretenimiento convinieron perfectamente al programa del mundo de la revista </a:t>
            </a:r>
            <a:r>
              <a:rPr lang="es-MX" i="1" dirty="0">
                <a:effectLst/>
              </a:rPr>
              <a:t>MAD. </a:t>
            </a:r>
            <a:r>
              <a:rPr lang="es-MX" dirty="0">
                <a:effectLst/>
              </a:rPr>
              <a:t>De hecho, la televisión convirtió los medios previamente calientes de la fotografía, del cine y de la radio en un mundo de historietas con sólo retratarlos como paquetes recalentados.</a:t>
            </a:r>
          </a:p>
          <a:p>
            <a:pPr marL="0" indent="0">
              <a:buNone/>
            </a:pPr>
            <a:r>
              <a:rPr lang="es-ES_tradnl" sz="1400" dirty="0"/>
              <a:t> </a:t>
            </a:r>
            <a:endParaRPr lang="es-ES_tradnl" sz="1400" dirty="0" smtClean="0"/>
          </a:p>
          <a:p>
            <a:pPr lvl="0">
              <a:buNone/>
            </a:pPr>
            <a:endParaRPr lang="es-ES_tradnl" sz="1400" dirty="0" smtClean="0"/>
          </a:p>
          <a:p>
            <a:endParaRPr lang="es-ES_tradnl"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68141" y="2924944"/>
            <a:ext cx="8229600" cy="3528392"/>
          </a:xfrm>
        </p:spPr>
        <p:txBody>
          <a:bodyPr>
            <a:normAutofit fontScale="92500" lnSpcReduction="10000"/>
          </a:bodyPr>
          <a:lstStyle/>
          <a:p>
            <a:pPr marL="0" indent="0" algn="just">
              <a:buNone/>
            </a:pPr>
            <a:r>
              <a:rPr lang="es-ES_tradnl" dirty="0" smtClean="0"/>
              <a:t>4. </a:t>
            </a:r>
            <a:r>
              <a:rPr lang="es-ES_tradnl" dirty="0" smtClean="0"/>
              <a:t> </a:t>
            </a:r>
            <a:r>
              <a:rPr lang="es-MX" dirty="0">
                <a:effectLst/>
              </a:rPr>
              <a:t>El arte culto es una especie de repetición de las hazañas, especializadas y acrobáticas, de un mundo industrializado. El arte popular es el payaso que nos recuerda toda la vida y las facultades que hemos dejado de lado en la rutina cotidiana. Se atreve a llevar a cabo las rutinas especializadas de la sociedad, actuando como un individuo integral. Pero el individuo integral es del todo inepto en una situación especializada. Al menos, ésta es una manera de llegar al arte de los tebeos, al arte del payaso.</a:t>
            </a:r>
          </a:p>
          <a:p>
            <a:pPr marL="0" indent="0">
              <a:buNone/>
            </a:pPr>
            <a:endParaRPr lang="es-ES_tradn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971800"/>
            <a:ext cx="8229600" cy="3481536"/>
          </a:xfrm>
        </p:spPr>
        <p:txBody>
          <a:bodyPr>
            <a:normAutofit fontScale="85000" lnSpcReduction="20000"/>
          </a:bodyPr>
          <a:lstStyle/>
          <a:p>
            <a:pPr marL="0" indent="0">
              <a:buNone/>
            </a:pPr>
            <a:r>
              <a:rPr lang="es-MX" dirty="0" smtClean="0">
                <a:effectLst/>
              </a:rPr>
              <a:t>5. La </a:t>
            </a:r>
            <a:r>
              <a:rPr lang="es-MX" dirty="0">
                <a:effectLst/>
              </a:rPr>
              <a:t>historieta es una especie de experiencia de «hágalo usted mismo» que ha ido desarrollando una vida cada vez más vigorosa a medida que avanzaba la edad eléctrica. </a:t>
            </a:r>
          </a:p>
          <a:p>
            <a:r>
              <a:rPr lang="es-MX" dirty="0" smtClean="0">
                <a:effectLst/>
              </a:rPr>
              <a:t> </a:t>
            </a:r>
            <a:r>
              <a:rPr lang="es-MX" sz="2200" dirty="0">
                <a:effectLst/>
              </a:rPr>
              <a:t>Los </a:t>
            </a:r>
            <a:r>
              <a:rPr lang="es-MX" sz="2200" dirty="0">
                <a:effectLst/>
              </a:rPr>
              <a:t>electrodomésticos, lejos de ser dispositivos para ahorrar trabajo, son en realidad nuevas formas de trabajo, descentralizado y al alcance de todos. Así son, también, los mundos del teléfono y de la imagen de televisión, que piden mucho más a sus usuarios que la radio o el cine. Como simple consecuencia de este aspecto de participación y de hágalo usted mismo de la tecnología eléctrica, todas las diversiones de la edad eléctrica favorecen una misma clase de implicación personal.</a:t>
            </a:r>
          </a:p>
          <a:p>
            <a:pPr lvl="0">
              <a:buNone/>
            </a:pPr>
            <a:endParaRPr lang="es-ES_tradn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971800"/>
            <a:ext cx="8229600" cy="3481536"/>
          </a:xfrm>
        </p:spPr>
        <p:txBody>
          <a:bodyPr>
            <a:normAutofit fontScale="70000" lnSpcReduction="20000"/>
          </a:bodyPr>
          <a:lstStyle/>
          <a:p>
            <a:pPr marL="0" indent="0">
              <a:buNone/>
            </a:pPr>
            <a:r>
              <a:rPr lang="es-ES_tradnl" dirty="0" smtClean="0"/>
              <a:t>6. </a:t>
            </a:r>
            <a:r>
              <a:rPr lang="es-MX" dirty="0">
                <a:effectLst/>
              </a:rPr>
              <a:t>El primer tebeo se publicó en 1935.  Era difícil que los mayores de la tribu, que nunca habían reparado en que el periódico de turno era tan frenético como una exposición de arte surrealista, se dieran cuenta de que el tebeo era tan exótico como las iluminaciones del siglo VIII. </a:t>
            </a:r>
          </a:p>
          <a:p>
            <a:r>
              <a:rPr lang="es-MX" dirty="0">
                <a:effectLst/>
              </a:rPr>
              <a:t>Al no darse cuenta de nada respecto a </a:t>
            </a:r>
            <a:r>
              <a:rPr lang="es-MX" i="1" dirty="0">
                <a:effectLst/>
              </a:rPr>
              <a:t>la forma, </a:t>
            </a:r>
            <a:r>
              <a:rPr lang="es-MX" dirty="0">
                <a:effectLst/>
              </a:rPr>
              <a:t>tampoco podían distinguir nada del </a:t>
            </a:r>
            <a:r>
              <a:rPr lang="es-MX" i="1" dirty="0">
                <a:effectLst/>
              </a:rPr>
              <a:t>contenido. </a:t>
            </a:r>
            <a:r>
              <a:rPr lang="es-MX" dirty="0">
                <a:effectLst/>
              </a:rPr>
              <a:t>Sólo se fijaron en la destrucción y la violencia. </a:t>
            </a:r>
          </a:p>
          <a:p>
            <a:r>
              <a:rPr lang="es-MX" dirty="0">
                <a:effectLst/>
              </a:rPr>
              <a:t>Con una ingenua lógica literaria, se pusieron a esperar a que la violencia inundara el mundo. Atribuyeron a los tebeos la delincuencia del momento. Hasta el convicto más retrasado aprendió a gruñir: «Soy así por culpa de los tebeos».</a:t>
            </a:r>
          </a:p>
          <a:p>
            <a:pPr lvl="0">
              <a:buNone/>
            </a:pPr>
            <a:endParaRPr lang="es-ES_tradnl" dirty="0"/>
          </a:p>
        </p:txBody>
      </p:sp>
    </p:spTree>
    <p:extLst>
      <p:ext uri="{BB962C8B-B14F-4D97-AF65-F5344CB8AC3E}">
        <p14:creationId xmlns:p14="http://schemas.microsoft.com/office/powerpoint/2010/main" val="533540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pPr marL="0" indent="0">
              <a:buNone/>
            </a:pPr>
            <a:r>
              <a:rPr lang="es-MX" dirty="0" smtClean="0">
                <a:effectLst/>
              </a:rPr>
              <a:t>7. La </a:t>
            </a:r>
            <a:r>
              <a:rPr lang="es-MX" dirty="0">
                <a:effectLst/>
              </a:rPr>
              <a:t>violencia de un entorno industrial y mecánico había que vivirla y conferirle sentido y motivos en los nervios y agallas de la juventud. Vivir y experimentar cualquier cosa consiste en traducir su impacto directo en muchas formas indirectas de conciencia.</a:t>
            </a:r>
          </a:p>
          <a:p>
            <a:endParaRPr lang="es-MX" dirty="0"/>
          </a:p>
        </p:txBody>
      </p:sp>
    </p:spTree>
    <p:extLst>
      <p:ext uri="{BB962C8B-B14F-4D97-AF65-F5344CB8AC3E}">
        <p14:creationId xmlns:p14="http://schemas.microsoft.com/office/powerpoint/2010/main" val="762705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normAutofit fontScale="77500" lnSpcReduction="20000"/>
          </a:bodyPr>
          <a:lstStyle/>
          <a:p>
            <a:pPr marL="0" indent="0" algn="just">
              <a:buNone/>
            </a:pPr>
            <a:r>
              <a:rPr lang="es-MX" dirty="0" smtClean="0">
                <a:effectLst/>
              </a:rPr>
              <a:t>8. Las </a:t>
            </a:r>
            <a:r>
              <a:rPr lang="es-MX" dirty="0">
                <a:effectLst/>
              </a:rPr>
              <a:t>historietas y los anuncios pertenecen al mundo de los juegos, al mundo de los modelos y de las extensiones de las situaciones. La revista </a:t>
            </a:r>
            <a:r>
              <a:rPr lang="es-MX" i="1" dirty="0">
                <a:effectLst/>
              </a:rPr>
              <a:t>MAD, </a:t>
            </a:r>
            <a:r>
              <a:rPr lang="es-MX" dirty="0">
                <a:effectLst/>
              </a:rPr>
              <a:t>mundo del grabado de madera, de la imprenta y del tebeo, los ha reunido con otros juegos y modelos del mundo del espectáculo. </a:t>
            </a:r>
            <a:r>
              <a:rPr lang="es-MX" i="1" dirty="0">
                <a:effectLst/>
              </a:rPr>
              <a:t>MAD </a:t>
            </a:r>
            <a:r>
              <a:rPr lang="es-MX" dirty="0">
                <a:effectLst/>
              </a:rPr>
              <a:t>es una especie de mosaico periodístico de la publicidad como entretenimiento y del entretenimiento como forma de locura. Pero, sobre todo, es una forma de expresión y de experiencia asociada a la imprenta y al grabado de madera, cuyos repentinos atractivos son un índice fiable de cambios profundos en nuestra cultura. Lo que necesitamos ahora es comprender el carácter formal de lo impreso, de las historietas y tebeos, que desafían y modifican la cultura consumista del cine, de la fotografía y de la prensa.</a:t>
            </a:r>
          </a:p>
          <a:p>
            <a:endParaRPr lang="es-MX" dirty="0"/>
          </a:p>
        </p:txBody>
      </p:sp>
      <p:pic>
        <p:nvPicPr>
          <p:cNvPr id="2050" name="Picture 2" descr="http://ts3.mm.bing.net/images/thumbnail.aspx?q=1139147669762&amp;id=c057960d6ed7514f81d804ddc6f46cfc&amp;url=http%3a%2f%2fi265.photobucket.com%2falbums%2fii202%2fkillwith%2fmad%2520magazine%2fAlfred-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620688"/>
            <a:ext cx="2016224" cy="1861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232090"/>
      </p:ext>
    </p:extLst>
  </p:cSld>
  <p:clrMapOvr>
    <a:masterClrMapping/>
  </p:clrMapOvr>
</p:sld>
</file>

<file path=ppt/theme/theme1.xml><?xml version="1.0" encoding="utf-8"?>
<a:theme xmlns:a="http://schemas.openxmlformats.org/drawingml/2006/main" name="Cielo">
  <a:themeElements>
    <a:clrScheme name="Cielo">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Cielo">
      <a:majorFont>
        <a:latin typeface="Arial Rounded MT Bold"/>
        <a:ea typeface=""/>
        <a:cs typeface=""/>
        <a:font script="Jpan" typeface="ＭＳ Ｐゴシック"/>
      </a:majorFont>
      <a:minorFont>
        <a:latin typeface="Arial Rounded MT Bold"/>
        <a:ea typeface=""/>
        <a:cs typeface=""/>
        <a:font script="Jpan" typeface="ＭＳ Ｐゴシック"/>
      </a:minorFont>
    </a:fontScheme>
    <a:fmtScheme name="Cielo">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Cielo.thmx</Template>
  <TotalTime>31</TotalTime>
  <Words>590</Words>
  <Application>Microsoft Office PowerPoint</Application>
  <PresentationFormat>Presentación en pantalla (4:3)</PresentationFormat>
  <Paragraphs>16</Paragraphs>
  <Slides>9</Slides>
  <Notes>0</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Cielo</vt:lpstr>
      <vt:lpstr>Los Tebeos</vt:lpstr>
      <vt:lpstr>Ideas Centrales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Energía Híbrida</dc:title>
  <dc:creator>Lorena Pérez</dc:creator>
  <cp:lastModifiedBy>Claudia Lorena Pérez García</cp:lastModifiedBy>
  <cp:revision>4</cp:revision>
  <dcterms:created xsi:type="dcterms:W3CDTF">2011-09-20T01:50:42Z</dcterms:created>
  <dcterms:modified xsi:type="dcterms:W3CDTF">2011-09-26T17:29:32Z</dcterms:modified>
</cp:coreProperties>
</file>