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5" r:id="rId2"/>
    <p:sldId id="266" r:id="rId3"/>
    <p:sldId id="267" r:id="rId4"/>
    <p:sldId id="258" r:id="rId5"/>
    <p:sldId id="263" r:id="rId6"/>
    <p:sldId id="259" r:id="rId7"/>
  </p:sldIdLst>
  <p:sldSz cx="9144000" cy="6858000" type="screen4x3"/>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4"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5"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s-ES_tradnl" smtClean="0"/>
              <a:t>Clic para editar título</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147C42FE-D389-BD40-9DB9-CC4D960EA041}" type="datetimeFigureOut">
              <a:rPr lang="es-ES_tradnl" smtClean="0"/>
              <a:t>23/09/2011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apositiva de título con imagen">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3"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s-ES_tradnl" smtClean="0"/>
              <a:t>Clic para editar título</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30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grpSp>
        <p:nvGrpSpPr>
          <p:cNvPr id="4"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5"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6"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s-ES_tradnl" smtClean="0"/>
              <a:t>Clic para editar título</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5" name="Date Placeholder 4"/>
          <p:cNvSpPr>
            <a:spLocks noGrp="1"/>
          </p:cNvSpPr>
          <p:nvPr>
            <p:ph type="dt" sz="half" idx="10"/>
          </p:nvPr>
        </p:nvSpPr>
        <p:spPr/>
        <p:txBody>
          <a:bodyPr/>
          <a:lstStyle/>
          <a:p>
            <a:fld id="{147C42FE-D389-BD40-9DB9-CC4D960EA041}" type="datetimeFigureOut">
              <a:rPr lang="es-ES_tradnl" smtClean="0"/>
              <a:t>23/09/2011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s-ES_tradnl" smtClean="0"/>
              <a:t>Clic para editar título</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7" name="Date Placeholder 6"/>
          <p:cNvSpPr>
            <a:spLocks noGrp="1"/>
          </p:cNvSpPr>
          <p:nvPr>
            <p:ph type="dt" sz="half" idx="10"/>
          </p:nvPr>
        </p:nvSpPr>
        <p:spPr/>
        <p:txBody>
          <a:bodyPr/>
          <a:lstStyle/>
          <a:p>
            <a:fld id="{147C42FE-D389-BD40-9DB9-CC4D960EA041}" type="datetimeFigureOut">
              <a:rPr lang="es-ES_tradnl" smtClean="0"/>
              <a:t>23/09/2011</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Date Placeholder 2"/>
          <p:cNvSpPr>
            <a:spLocks noGrp="1"/>
          </p:cNvSpPr>
          <p:nvPr>
            <p:ph type="dt" sz="half" idx="10"/>
          </p:nvPr>
        </p:nvSpPr>
        <p:spPr/>
        <p:txBody>
          <a:bodyPr/>
          <a:lstStyle/>
          <a:p>
            <a:fld id="{147C42FE-D389-BD40-9DB9-CC4D960EA041}" type="datetimeFigureOut">
              <a:rPr lang="es-ES_tradnl" smtClean="0"/>
              <a:t>23/09/2011</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7C42FE-D389-BD40-9DB9-CC4D960EA041}" type="datetimeFigureOut">
              <a:rPr lang="es-ES_tradnl" smtClean="0"/>
              <a:t>23/09/2011</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s-ES_tradnl" smtClean="0"/>
              <a:t>Clic para editar título</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147C42FE-D389-BD40-9DB9-CC4D960EA041}" type="datetimeFigureOut">
              <a:rPr lang="es-ES_tradnl" smtClean="0"/>
              <a:t>23/09/2011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147C42FE-D389-BD40-9DB9-CC4D960EA041}" type="datetimeFigureOut">
              <a:rPr lang="es-ES_tradnl" smtClean="0"/>
              <a:t>23/09/2011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‹Nº›</a:t>
            </a:fld>
            <a:endParaRPr lang="es-ES_tradnl"/>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s-ES_tradnl" smtClean="0"/>
              <a:t>Clic para editar título</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encima del título">
    <p:spTree>
      <p:nvGrpSpPr>
        <p:cNvPr id="1" name=""/>
        <p:cNvGrpSpPr/>
        <p:nvPr/>
      </p:nvGrpSpPr>
      <p:grpSpPr>
        <a:xfrm>
          <a:off x="0" y="0"/>
          <a:ext cx="0" cy="0"/>
          <a:chOff x="0" y="0"/>
          <a:chExt cx="0" cy="0"/>
        </a:xfrm>
      </p:grpSpPr>
      <p:grpSp>
        <p:nvGrpSpPr>
          <p:cNvPr id="8"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147C42FE-D389-BD40-9DB9-CC4D960EA041}" type="datetimeFigureOut">
              <a:rPr lang="es-ES_tradnl" smtClean="0"/>
              <a:t>23/09/2011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‹Nº›</a:t>
            </a:fld>
            <a:endParaRPr lang="es-ES_tradnl"/>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300"/>
              </a:spcBef>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s-ES_tradnl" smtClean="0"/>
              <a:t>Clic para editar título</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imágenes encima del título">
    <p:spTree>
      <p:nvGrpSpPr>
        <p:cNvPr id="1" name=""/>
        <p:cNvGrpSpPr/>
        <p:nvPr/>
      </p:nvGrpSpPr>
      <p:grpSpPr>
        <a:xfrm>
          <a:off x="0" y="0"/>
          <a:ext cx="0" cy="0"/>
          <a:chOff x="0" y="0"/>
          <a:chExt cx="0" cy="0"/>
        </a:xfrm>
      </p:grpSpPr>
      <p:grpSp>
        <p:nvGrpSpPr>
          <p:cNvPr id="8"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147C42FE-D389-BD40-9DB9-CC4D960EA041}" type="datetimeFigureOut">
              <a:rPr lang="es-ES_tradnl" smtClean="0"/>
              <a:t>23/09/2011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‹Nº›</a:t>
            </a:fld>
            <a:endParaRPr lang="es-ES_tradnl"/>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300"/>
              </a:spcBef>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s-ES_tradnl" smtClean="0"/>
              <a:t>Clic para editar título</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147C42FE-D389-BD40-9DB9-CC4D960EA041}" type="datetimeFigureOut">
              <a:rPr lang="es-ES_tradnl" smtClean="0"/>
              <a:t>23/09/2011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s-ES_tradnl" smtClean="0"/>
              <a:t>Clic para editar título</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147C42FE-D389-BD40-9DB9-CC4D960EA041}" type="datetimeFigureOut">
              <a:rPr lang="es-ES_tradnl" smtClean="0"/>
              <a:t>23/09/2011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6"/>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s-ES_tradnl" smtClean="0"/>
              <a:t>Clic para editar título</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147C42FE-D389-BD40-9DB9-CC4D960EA041}" type="datetimeFigureOut">
              <a:rPr lang="es-ES_tradnl" smtClean="0"/>
              <a:t>23/09/2011</a:t>
            </a:fld>
            <a:endParaRPr lang="es-ES_tradnl"/>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s-ES_tradnl"/>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632E61-A665-AF40-997D-8DA8BC53FECC}" type="slidenum">
              <a:rPr lang="es-ES_tradnl" smtClean="0"/>
              <a:t>‹Nº›</a:t>
            </a:fld>
            <a:endParaRPr lang="es-ES_tradnl"/>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7"/>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7"/>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7"/>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La Imprenta</a:t>
            </a:r>
            <a:endParaRPr lang="es-MX" dirty="0"/>
          </a:p>
        </p:txBody>
      </p:sp>
      <p:sp>
        <p:nvSpPr>
          <p:cNvPr id="3" name="2 Subtítulo"/>
          <p:cNvSpPr>
            <a:spLocks noGrp="1"/>
          </p:cNvSpPr>
          <p:nvPr>
            <p:ph type="subTitle" idx="1"/>
          </p:nvPr>
        </p:nvSpPr>
        <p:spPr/>
        <p:txBody>
          <a:bodyPr>
            <a:normAutofit fontScale="92500" lnSpcReduction="20000"/>
          </a:bodyPr>
          <a:lstStyle/>
          <a:p>
            <a:r>
              <a:rPr lang="es-MX" dirty="0"/>
              <a:t>COMPRENDER LOS MEDIOS DE </a:t>
            </a:r>
            <a:r>
              <a:rPr lang="es-MX" dirty="0" smtClean="0"/>
              <a:t>COMUNICACIÓN</a:t>
            </a:r>
          </a:p>
          <a:p>
            <a:pPr algn="r"/>
            <a:r>
              <a:rPr lang="es-MX" dirty="0" smtClean="0"/>
              <a:t>M. </a:t>
            </a:r>
            <a:r>
              <a:rPr lang="es-MX" dirty="0" err="1" smtClean="0"/>
              <a:t>McLuhan</a:t>
            </a:r>
            <a:endParaRPr lang="es-MX" dirty="0"/>
          </a:p>
        </p:txBody>
      </p:sp>
    </p:spTree>
    <p:extLst>
      <p:ext uri="{BB962C8B-B14F-4D97-AF65-F5344CB8AC3E}">
        <p14:creationId xmlns:p14="http://schemas.microsoft.com/office/powerpoint/2010/main" val="6207742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Ideas Centrales</a:t>
            </a:r>
            <a:endParaRPr lang="es-MX" dirty="0"/>
          </a:p>
        </p:txBody>
      </p:sp>
      <p:sp>
        <p:nvSpPr>
          <p:cNvPr id="3" name="2 Marcador de contenido"/>
          <p:cNvSpPr>
            <a:spLocks noGrp="1"/>
          </p:cNvSpPr>
          <p:nvPr>
            <p:ph idx="1"/>
          </p:nvPr>
        </p:nvSpPr>
        <p:spPr/>
        <p:txBody>
          <a:bodyPr>
            <a:normAutofit fontScale="70000" lnSpcReduction="20000"/>
          </a:bodyPr>
          <a:lstStyle/>
          <a:p>
            <a:pPr marL="0" indent="0" algn="just">
              <a:buNone/>
            </a:pPr>
            <a:r>
              <a:rPr lang="es-MX" dirty="0" smtClean="0"/>
              <a:t>1.  Todas </a:t>
            </a:r>
            <a:r>
              <a:rPr lang="es-MX" dirty="0"/>
              <a:t>las palabras del mundo no bastarían para describir un objeto como un cubo de agua. Esta insuficiencia de las palabras para transmitir información visual sobre los objetos supuso un verdadero obstáculo para las ciencias griegas y romanas. </a:t>
            </a:r>
          </a:p>
          <a:p>
            <a:pPr marL="0" indent="0" algn="just">
              <a:buNone/>
            </a:pPr>
            <a:r>
              <a:rPr lang="es-MX" dirty="0"/>
              <a:t> </a:t>
            </a:r>
          </a:p>
          <a:p>
            <a:pPr marL="0" indent="0" algn="just">
              <a:buNone/>
            </a:pPr>
            <a:r>
              <a:rPr lang="es-MX" dirty="0" smtClean="0"/>
              <a:t>2.  Nos </a:t>
            </a:r>
            <a:r>
              <a:rPr lang="es-MX" dirty="0"/>
              <a:t>vemos enfrentados aquí a la función básica de los medios que es la de almacenar y expedir información. Almacenar supone expedir, ya que lo almacenado es más fácilmente accesible que  lo que está por reunir todavía. En el mundo occidental, las ciencias llevan muchísimo tiempo dependiendo del factor visual.</a:t>
            </a:r>
          </a:p>
          <a:p>
            <a:endParaRPr lang="es-MX" dirty="0"/>
          </a:p>
        </p:txBody>
      </p:sp>
    </p:spTree>
    <p:extLst>
      <p:ext uri="{BB962C8B-B14F-4D97-AF65-F5344CB8AC3E}">
        <p14:creationId xmlns:p14="http://schemas.microsoft.com/office/powerpoint/2010/main" val="18412353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normAutofit fontScale="92500" lnSpcReduction="10000"/>
          </a:bodyPr>
          <a:lstStyle/>
          <a:p>
            <a:pPr marL="0" indent="0">
              <a:buNone/>
            </a:pPr>
            <a:r>
              <a:rPr lang="es-MX" dirty="0" smtClean="0"/>
              <a:t>3. Una </a:t>
            </a:r>
            <a:r>
              <a:rPr lang="es-MX" dirty="0"/>
              <a:t>cultura alfabetizada basada en la tecnología del alfabeto reduce al modo visual hasta el lenguaje hablado. </a:t>
            </a:r>
            <a:endParaRPr lang="es-MX" dirty="0" smtClean="0"/>
          </a:p>
          <a:p>
            <a:pPr lvl="1"/>
            <a:r>
              <a:rPr lang="es-MX" dirty="0" smtClean="0"/>
              <a:t>Como </a:t>
            </a:r>
            <a:r>
              <a:rPr lang="es-MX" dirty="0"/>
              <a:t>la electricidad ha creado múltiples formas no visuales de almacenar y recuperar información, se han modificado la base y el carácter  no sólo de la cultura, sino también de las ciencias. Ni el pedagogo ni el filósofo precisan un conocimiento exacto de lo que esta modificación supone para el saber y los procesos mentales.</a:t>
            </a:r>
          </a:p>
          <a:p>
            <a:pPr marL="0" indent="0">
              <a:buNone/>
            </a:pPr>
            <a:endParaRPr lang="es-MX" dirty="0"/>
          </a:p>
        </p:txBody>
      </p:sp>
    </p:spTree>
    <p:extLst>
      <p:ext uri="{BB962C8B-B14F-4D97-AF65-F5344CB8AC3E}">
        <p14:creationId xmlns:p14="http://schemas.microsoft.com/office/powerpoint/2010/main" val="22335727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971800"/>
            <a:ext cx="8229600" cy="3481536"/>
          </a:xfrm>
        </p:spPr>
        <p:txBody>
          <a:bodyPr>
            <a:noAutofit/>
          </a:bodyPr>
          <a:lstStyle/>
          <a:p>
            <a:pPr marL="0" indent="0">
              <a:buNone/>
            </a:pPr>
            <a:r>
              <a:rPr lang="es-MX" sz="1400" dirty="0" smtClean="0">
                <a:effectLst/>
              </a:rPr>
              <a:t>4. </a:t>
            </a:r>
            <a:r>
              <a:rPr lang="es-MX" sz="1800" dirty="0" smtClean="0">
                <a:effectLst/>
              </a:rPr>
              <a:t>El </a:t>
            </a:r>
            <a:r>
              <a:rPr lang="es-MX" sz="1800" dirty="0">
                <a:effectLst/>
              </a:rPr>
              <a:t>ordinario estilo de los titulares de periódicos tiende a empujar las letras hacia la forma icónica, muy próxima a la resonancia auditiva y a las cualidades táctil y escultural</a:t>
            </a:r>
            <a:r>
              <a:rPr lang="es-MX" sz="1800" dirty="0" smtClean="0">
                <a:effectLst/>
              </a:rPr>
              <a:t>.</a:t>
            </a:r>
            <a:endParaRPr lang="es-MX" sz="1800" dirty="0">
              <a:effectLst/>
            </a:endParaRPr>
          </a:p>
          <a:p>
            <a:pPr marL="0" indent="0">
              <a:buNone/>
            </a:pPr>
            <a:r>
              <a:rPr lang="es-MX" sz="1800" dirty="0" smtClean="0">
                <a:effectLst/>
              </a:rPr>
              <a:t>5. Lo </a:t>
            </a:r>
            <a:r>
              <a:rPr lang="es-MX" sz="1800" dirty="0">
                <a:effectLst/>
              </a:rPr>
              <a:t>que empezó con el alfabeto como una separación  de los múltiples gestos, vistas y sonidos de la palabra hablada ha alcanzado una intensidad nueva, primero con los bloques de madera tallados y, luego, con la tipografía. </a:t>
            </a:r>
          </a:p>
          <a:p>
            <a:r>
              <a:rPr lang="es-MX" sz="1800" dirty="0">
                <a:effectLst/>
              </a:rPr>
              <a:t>El alfabeto confirió la supremacía al componente visual de la palabra al reducir a esta forma todos los demás hechos sensoriales de la palabra hablada.</a:t>
            </a:r>
          </a:p>
          <a:p>
            <a:pPr>
              <a:buNone/>
            </a:pPr>
            <a:r>
              <a:rPr lang="es-ES_tradnl" sz="1400" dirty="0"/>
              <a:t> </a:t>
            </a:r>
            <a:endParaRPr lang="es-ES_tradnl" sz="1400" dirty="0" smtClean="0"/>
          </a:p>
          <a:p>
            <a:pPr lvl="0">
              <a:buNone/>
            </a:pPr>
            <a:endParaRPr lang="es-ES_tradnl" sz="1400" dirty="0" smtClean="0"/>
          </a:p>
          <a:p>
            <a:endParaRPr lang="es-ES_tradnl"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8141" y="2924944"/>
            <a:ext cx="8229600" cy="3528392"/>
          </a:xfrm>
        </p:spPr>
        <p:txBody>
          <a:bodyPr>
            <a:normAutofit fontScale="85000" lnSpcReduction="20000"/>
          </a:bodyPr>
          <a:lstStyle/>
          <a:p>
            <a:pPr marL="0" indent="0">
              <a:buNone/>
            </a:pPr>
            <a:r>
              <a:rPr lang="es-ES_tradnl" dirty="0" smtClean="0"/>
              <a:t> </a:t>
            </a:r>
            <a:r>
              <a:rPr lang="es-ES_tradnl" dirty="0" smtClean="0"/>
              <a:t>6. </a:t>
            </a:r>
            <a:r>
              <a:rPr lang="es-MX" dirty="0">
                <a:effectLst/>
              </a:rPr>
              <a:t>La intensa presión en la proyección y precisión visuales es una fuerza explosiva que fragmenta tanto el mundo del poder como el del saber. El aumento de la cantidad de información visual y de su precisión transformó la imprenta en un mundo en tres dimensiones de perspectiva y de puntos de vista fijos.</a:t>
            </a:r>
          </a:p>
          <a:p>
            <a:pPr marL="0" indent="0">
              <a:buNone/>
            </a:pPr>
            <a:r>
              <a:rPr lang="es-MX" dirty="0">
                <a:effectLst/>
              </a:rPr>
              <a:t> </a:t>
            </a:r>
          </a:p>
          <a:p>
            <a:pPr marL="0" indent="0">
              <a:buNone/>
            </a:pPr>
            <a:r>
              <a:rPr lang="es-MX" dirty="0" smtClean="0">
                <a:effectLst/>
              </a:rPr>
              <a:t>7. Tanto </a:t>
            </a:r>
            <a:r>
              <a:rPr lang="es-MX" dirty="0">
                <a:effectLst/>
              </a:rPr>
              <a:t>para el hombre medieval como para el nativo, el espacio no era homogéneo ni </a:t>
            </a:r>
            <a:r>
              <a:rPr lang="es-MX" i="1" dirty="0">
                <a:effectLst/>
              </a:rPr>
              <a:t>contenía </a:t>
            </a:r>
            <a:r>
              <a:rPr lang="es-MX" dirty="0">
                <a:effectLst/>
              </a:rPr>
              <a:t>cosas. Cada objeto se construía su propio espacio, como todavía lo sigue haciendo en el caso del indígena (y del físico moderno).</a:t>
            </a:r>
          </a:p>
          <a:p>
            <a:pPr>
              <a:buNone/>
            </a:pPr>
            <a:endParaRPr lang="es-ES_tradn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971800"/>
            <a:ext cx="8229600" cy="3481536"/>
          </a:xfrm>
        </p:spPr>
        <p:txBody>
          <a:bodyPr>
            <a:normAutofit fontScale="77500" lnSpcReduction="20000"/>
          </a:bodyPr>
          <a:lstStyle/>
          <a:p>
            <a:pPr marL="0" indent="0">
              <a:buNone/>
            </a:pPr>
            <a:r>
              <a:rPr lang="es-ES_tradnl" dirty="0" smtClean="0"/>
              <a:t>8. </a:t>
            </a:r>
            <a:r>
              <a:rPr lang="es-MX" sz="2600" dirty="0">
                <a:effectLst/>
              </a:rPr>
              <a:t>A medida que se intensifica la impresión retiniana, los objetos dejan de coexistir en un espacio de su propia creación; en vez de ello, se vuelven «contenidos» en un espacio «racional» uniforme y continuo.</a:t>
            </a:r>
          </a:p>
          <a:p>
            <a:pPr marL="0" indent="0">
              <a:buNone/>
            </a:pPr>
            <a:r>
              <a:rPr lang="es-MX" sz="2600" dirty="0">
                <a:effectLst/>
              </a:rPr>
              <a:t> </a:t>
            </a:r>
          </a:p>
          <a:p>
            <a:pPr marL="0" indent="0">
              <a:buNone/>
            </a:pPr>
            <a:r>
              <a:rPr lang="es-MX" sz="2600" dirty="0" smtClean="0">
                <a:effectLst/>
              </a:rPr>
              <a:t>9. En </a:t>
            </a:r>
            <a:r>
              <a:rPr lang="es-MX" sz="2600" dirty="0">
                <a:effectLst/>
              </a:rPr>
              <a:t>1905, la teoría de la relatividad anunció la disolución del espacio </a:t>
            </a:r>
            <a:r>
              <a:rPr lang="es-MX" sz="2600" dirty="0" err="1">
                <a:effectLst/>
              </a:rPr>
              <a:t>newtcniano</a:t>
            </a:r>
            <a:r>
              <a:rPr lang="es-MX" sz="2600" dirty="0">
                <a:effectLst/>
              </a:rPr>
              <a:t> uniforme como una ficción o ilusión, por muy útil que fuera. Una vez que Einstein hubo declarado el fin del espacio continuo y «racional», el camino estaba despejado para Picasso, los hermanos Marx y </a:t>
            </a:r>
            <a:r>
              <a:rPr lang="es-MX" sz="2600" i="1" dirty="0">
                <a:effectLst/>
              </a:rPr>
              <a:t>MAD</a:t>
            </a:r>
            <a:endParaRPr lang="es-MX" sz="2600" dirty="0">
              <a:effectLst/>
            </a:endParaRPr>
          </a:p>
          <a:p>
            <a:pPr lvl="0">
              <a:buNone/>
            </a:pPr>
            <a:endParaRPr lang="es-ES_tradnl" dirty="0"/>
          </a:p>
        </p:txBody>
      </p:sp>
    </p:spTree>
  </p:cSld>
  <p:clrMapOvr>
    <a:masterClrMapping/>
  </p:clrMapOvr>
</p:sld>
</file>

<file path=ppt/theme/theme1.xml><?xml version="1.0" encoding="utf-8"?>
<a:theme xmlns:a="http://schemas.openxmlformats.org/drawingml/2006/main" name="Cielo">
  <a:themeElements>
    <a:clrScheme name="Cielo">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Cielo">
      <a:majorFont>
        <a:latin typeface="Arial Rounded MT Bold"/>
        <a:ea typeface=""/>
        <a:cs typeface=""/>
        <a:font script="Jpan" typeface="ＭＳ Ｐゴシック"/>
      </a:majorFont>
      <a:minorFont>
        <a:latin typeface="Arial Rounded MT Bold"/>
        <a:ea typeface=""/>
        <a:cs typeface=""/>
        <a:font script="Jpan" typeface="ＭＳ Ｐゴシック"/>
      </a:minorFont>
    </a:fontScheme>
    <a:fmtScheme name="Cielo">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Cielo.thmx</Template>
  <TotalTime>22</TotalTime>
  <Words>281</Words>
  <Application>Microsoft Office PowerPoint</Application>
  <PresentationFormat>Presentación en pantalla (4:3)</PresentationFormat>
  <Paragraphs>19</Paragraphs>
  <Slides>6</Slides>
  <Notes>0</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Cielo</vt:lpstr>
      <vt:lpstr>La Imprenta</vt:lpstr>
      <vt:lpstr>Ideas Centrales</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Energía Híbrida</dc:title>
  <dc:creator>Lorena Pérez</dc:creator>
  <cp:lastModifiedBy>Claudia Lorena Pérez García</cp:lastModifiedBy>
  <cp:revision>3</cp:revision>
  <dcterms:created xsi:type="dcterms:W3CDTF">2011-09-20T01:50:42Z</dcterms:created>
  <dcterms:modified xsi:type="dcterms:W3CDTF">2011-09-23T18:12:04Z</dcterms:modified>
</cp:coreProperties>
</file>