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9" r:id="rId2"/>
    <p:sldId id="336" r:id="rId3"/>
    <p:sldId id="341" r:id="rId4"/>
    <p:sldId id="342" r:id="rId5"/>
    <p:sldId id="343" r:id="rId6"/>
    <p:sldId id="344" r:id="rId7"/>
    <p:sldId id="340" r:id="rId8"/>
    <p:sldId id="331" r:id="rId9"/>
    <p:sldId id="334" r:id="rId10"/>
    <p:sldId id="304" r:id="rId11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24" autoAdjust="0"/>
  </p:normalViewPr>
  <p:slideViewPr>
    <p:cSldViewPr>
      <p:cViewPr>
        <p:scale>
          <a:sx n="50" d="100"/>
          <a:sy n="50" d="100"/>
        </p:scale>
        <p:origin x="-85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04/10/11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29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04/10/11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2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04/10/11</a:t>
            </a:fld>
            <a:endParaRPr lang="en-US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04/10/11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‹Nr.›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sz="4000" dirty="0" smtClean="0"/>
              <a:t>La </a:t>
            </a:r>
            <a:r>
              <a:rPr sz="4000" dirty="0" err="1" smtClean="0"/>
              <a:t>vivienda</a:t>
            </a:r>
            <a:endParaRPr lang="en-US" sz="4000" dirty="0"/>
          </a:p>
        </p:txBody>
      </p:sp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 smtClean="0"/>
              <a:t>Nueva </a:t>
            </a:r>
            <a:r>
              <a:rPr lang="en-US" sz="2800" dirty="0" err="1" smtClean="0"/>
              <a:t>apariencia</a:t>
            </a:r>
            <a:r>
              <a:rPr lang="en-US" sz="2800" dirty="0" smtClean="0"/>
              <a:t> </a:t>
            </a:r>
            <a:r>
              <a:rPr lang="en-US" sz="2800" dirty="0" err="1" smtClean="0"/>
              <a:t>nueva</a:t>
            </a:r>
            <a:r>
              <a:rPr lang="en-US" sz="2800" dirty="0" smtClean="0"/>
              <a:t> </a:t>
            </a:r>
            <a:r>
              <a:rPr lang="en-US" sz="2800" dirty="0" err="1" smtClean="0"/>
              <a:t>perspectiva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7" name="Picture Placeholder 6" descr="6a00d8341c586153ef00e54f0eba278833-800wi.gif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7591" r="17591"/>
          <a:stretch>
            <a:fillRect/>
          </a:stretch>
        </p:blipFill>
        <p:spPr>
          <a:xfrm>
            <a:off x="5332512" y="836712"/>
            <a:ext cx="3049488" cy="3049488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1"/>
          </p:nvPr>
        </p:nvSpPr>
        <p:spPr>
          <a:xfrm>
            <a:off x="5257800" y="2060848"/>
            <a:ext cx="3505200" cy="3352800"/>
          </a:xfrm>
        </p:spPr>
        <p:txBody>
          <a:bodyPr anchor="t"/>
          <a:lstStyle>
            <a:extLst/>
          </a:lstStyle>
          <a:p>
            <a:r>
              <a:rPr lang="en-US" sz="2800" dirty="0" smtClean="0"/>
              <a:t>La </a:t>
            </a:r>
            <a:r>
              <a:rPr lang="en-US" sz="2800" dirty="0" err="1" smtClean="0"/>
              <a:t>vivienda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un </a:t>
            </a:r>
            <a:r>
              <a:rPr lang="en-US" sz="2800" dirty="0" err="1" smtClean="0"/>
              <a:t>medio</a:t>
            </a:r>
            <a:r>
              <a:rPr lang="en-US" sz="2800" dirty="0" smtClean="0"/>
              <a:t> </a:t>
            </a:r>
            <a:r>
              <a:rPr lang="en-US" sz="2800" dirty="0" err="1" smtClean="0"/>
              <a:t>colectivo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canaliza</a:t>
            </a:r>
            <a:r>
              <a:rPr lang="en-US" sz="2800" dirty="0" smtClean="0"/>
              <a:t> el </a:t>
            </a:r>
            <a:r>
              <a:rPr lang="en-US" sz="2800" dirty="0" err="1" smtClean="0"/>
              <a:t>calor</a:t>
            </a:r>
            <a:r>
              <a:rPr lang="en-US" sz="2800" dirty="0" smtClean="0"/>
              <a:t> y la </a:t>
            </a:r>
            <a:r>
              <a:rPr lang="en-US" sz="2800" dirty="0" err="1" smtClean="0"/>
              <a:t>energía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la </a:t>
            </a:r>
            <a:r>
              <a:rPr lang="en-US" sz="2800" dirty="0" err="1" smtClean="0"/>
              <a:t>familia</a:t>
            </a:r>
            <a:r>
              <a:rPr lang="en-US" sz="2800" dirty="0" smtClean="0"/>
              <a:t> o el </a:t>
            </a:r>
            <a:r>
              <a:rPr lang="en-US" sz="2800" dirty="0" err="1" smtClean="0"/>
              <a:t>grupo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7" name="Picture Placeholder 6" descr="terminus-exterior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4345" r="4345"/>
          <a:stretch>
            <a:fillRect/>
          </a:stretch>
        </p:blipFill>
        <p:spPr/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La casa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en-US" dirty="0" smtClean="0"/>
              <a:t>La casa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refugio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extensión</a:t>
            </a:r>
            <a:r>
              <a:rPr lang="en-US" dirty="0" smtClean="0"/>
              <a:t> de los </a:t>
            </a:r>
            <a:r>
              <a:rPr lang="en-US" dirty="0" err="1" smtClean="0"/>
              <a:t>mecanismos</a:t>
            </a:r>
            <a:r>
              <a:rPr lang="en-US" dirty="0" smtClean="0"/>
              <a:t> de </a:t>
            </a:r>
            <a:r>
              <a:rPr lang="en-US" dirty="0" err="1" smtClean="0"/>
              <a:t>termoregulación</a:t>
            </a:r>
            <a:r>
              <a:rPr lang="en-US" dirty="0" smtClean="0"/>
              <a:t> del </a:t>
            </a:r>
            <a:r>
              <a:rPr lang="en-US" dirty="0" err="1" smtClean="0"/>
              <a:t>cuerpo</a:t>
            </a:r>
            <a:r>
              <a:rPr lang="en-US" dirty="0" smtClean="0"/>
              <a:t>,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piel</a:t>
            </a:r>
            <a:r>
              <a:rPr lang="en-US" dirty="0" smtClean="0"/>
              <a:t> o un </a:t>
            </a:r>
            <a:r>
              <a:rPr lang="en-US" dirty="0" err="1" smtClean="0"/>
              <a:t>abrigo</a:t>
            </a:r>
            <a:r>
              <a:rPr lang="en-US" dirty="0" smtClean="0"/>
              <a:t> </a:t>
            </a:r>
            <a:r>
              <a:rPr lang="en-US" dirty="0" err="1" smtClean="0"/>
              <a:t>colectivo</a:t>
            </a:r>
            <a:r>
              <a:rPr lang="en-US" dirty="0" smtClean="0"/>
              <a:t>.</a:t>
            </a:r>
          </a:p>
        </p:txBody>
      </p:sp>
      <p:pic>
        <p:nvPicPr>
          <p:cNvPr id="20" name="Picture 19" descr="alice-in-wonderland-house-costume-1-412x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700808"/>
            <a:ext cx="2088232" cy="2787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Picture 23" descr="alice-in-wonderland-house-costume-2-366x5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5" y="1700808"/>
            <a:ext cx="1872207" cy="2813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Picture 24" descr="b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1602519"/>
            <a:ext cx="2232248" cy="2978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thisway4big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2500" r="12500"/>
          <a:stretch>
            <a:fillRect/>
          </a:stretch>
        </p:blipFill>
        <p:spPr/>
      </p:pic>
      <p:pic>
        <p:nvPicPr>
          <p:cNvPr id="9" name="Picture Placeholder 8" descr="thisway5big.jp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2500" r="1250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MX" dirty="0" smtClean="0"/>
              <a:t>El hombre civilizado restringe y encierra el espacio.</a:t>
            </a:r>
            <a:endParaRPr lang="es-E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MX" dirty="0" smtClean="0"/>
              <a:t>Acepta la fragmentación, no el cosmos abierto-</a:t>
            </a:r>
            <a:endParaRPr lang="es-E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MX" dirty="0" smtClean="0"/>
              <a:t>Prefiere el estado de separación y los espacios compartimentados .</a:t>
            </a:r>
            <a:endParaRPr lang="es-ES" dirty="0"/>
          </a:p>
        </p:txBody>
      </p:sp>
      <p:pic>
        <p:nvPicPr>
          <p:cNvPr id="12" name="Picture 11" descr="thisway3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3261" y="1052736"/>
            <a:ext cx="2594883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5085184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La indiferencia hacia lo cósmico favorece la concentración intensa en segmentos diminutos y tareas especializadas  que son la única fuerza del occidental. El especialista es alguien que nunca comete pequeños errores en su progreso hacia la gran equivocación.</a:t>
            </a:r>
            <a:endParaRPr lang="es-ES" sz="2000" dirty="0"/>
          </a:p>
        </p:txBody>
      </p:sp>
      <p:pic>
        <p:nvPicPr>
          <p:cNvPr id="5" name="Picture 4" descr="sept-29-19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332656"/>
            <a:ext cx="5976664" cy="46169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20688"/>
            <a:ext cx="74168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Como extensiones de la piel y de los mecanismos de control térmico, la ropa y la vivienda son medios de comunicación, en el sentido de que configuran y reordenan los patrones de asociación y comunidad humana.</a:t>
            </a:r>
          </a:p>
          <a:p>
            <a:pPr algn="just"/>
            <a:endParaRPr lang="es-MX" sz="2800" dirty="0" smtClean="0"/>
          </a:p>
          <a:p>
            <a:pPr algn="just"/>
            <a:r>
              <a:rPr lang="es-MX" sz="2800" dirty="0" smtClean="0"/>
              <a:t>La calefacción y el alumbrado como extensiones de la termorregulación del organismo permiten alcanzar un cierto grado de equilibrio en un entorno cambiante.</a:t>
            </a:r>
            <a:endParaRPr lang="es-ES" sz="2800" dirty="0"/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75.jp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62" r="62"/>
          <a:stretch>
            <a:fillRect/>
          </a:stretch>
        </p:blipFill>
        <p:spPr/>
      </p:pic>
      <p:pic>
        <p:nvPicPr>
          <p:cNvPr id="13" name="Picture 12" descr="Untitled pictu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04665"/>
            <a:ext cx="3528392" cy="2827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Untitled picture op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3429000"/>
            <a:ext cx="352839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>
            <a:off x="304800" y="304800"/>
            <a:ext cx="4645152" cy="6172200"/>
          </a:xfrm>
          <a:prstGeom prst="rect">
            <a:avLst/>
          </a:prstGeom>
          <a:noFill/>
          <a:ln w="76200" cap="sq" cmpd="sng" algn="ctr">
            <a:solidFill>
              <a:schemeClr val="tx1"/>
            </a:solidFill>
            <a:prstDash val="solid"/>
            <a:miter lim="800000"/>
          </a:ln>
          <a:effectLst/>
        </p:spPr>
      </p:pic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92080" y="404664"/>
            <a:ext cx="3505200" cy="3352800"/>
          </a:xfrm>
        </p:spPr>
        <p:txBody>
          <a:bodyPr anchor="t"/>
          <a:lstStyle>
            <a:extLst/>
          </a:lstStyle>
          <a:p>
            <a:r>
              <a:rPr lang="en-US" sz="2800" dirty="0" smtClean="0"/>
              <a:t>La </a:t>
            </a:r>
            <a:r>
              <a:rPr lang="en-US" sz="2800" dirty="0" err="1" smtClean="0"/>
              <a:t>iluminación</a:t>
            </a:r>
            <a:r>
              <a:rPr lang="en-US" sz="2800" dirty="0" smtClean="0"/>
              <a:t> </a:t>
            </a:r>
            <a:r>
              <a:rPr lang="en-US" sz="2800" dirty="0" err="1" smtClean="0"/>
              <a:t>como</a:t>
            </a:r>
            <a:r>
              <a:rPr lang="en-US" sz="2800" dirty="0" smtClean="0"/>
              <a:t> </a:t>
            </a:r>
            <a:r>
              <a:rPr lang="en-US" sz="2800" dirty="0" err="1" smtClean="0"/>
              <a:t>extensión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nuestros</a:t>
            </a:r>
            <a:r>
              <a:rPr lang="en-US" sz="2800" dirty="0" smtClean="0"/>
              <a:t> </a:t>
            </a:r>
            <a:r>
              <a:rPr lang="en-US" sz="2800" dirty="0" err="1" smtClean="0"/>
              <a:t>poderes</a:t>
            </a:r>
            <a:r>
              <a:rPr lang="en-US" sz="2800" dirty="0" smtClean="0"/>
              <a:t>, </a:t>
            </a:r>
            <a:r>
              <a:rPr lang="en-US" sz="2800" dirty="0" err="1" smtClean="0"/>
              <a:t>ejemplo</a:t>
            </a:r>
            <a:r>
              <a:rPr lang="en-US" sz="2800" dirty="0" smtClean="0"/>
              <a:t> </a:t>
            </a:r>
            <a:r>
              <a:rPr lang="en-US" sz="2800" dirty="0" err="1" smtClean="0"/>
              <a:t>claro</a:t>
            </a:r>
            <a:r>
              <a:rPr lang="en-US" sz="2800" dirty="0" smtClean="0"/>
              <a:t> e </a:t>
            </a:r>
            <a:r>
              <a:rPr lang="en-US" sz="2800" dirty="0" err="1" smtClean="0"/>
              <a:t>idóneo</a:t>
            </a:r>
            <a:r>
              <a:rPr lang="en-US" sz="2800" dirty="0" smtClean="0"/>
              <a:t> de </a:t>
            </a:r>
            <a:r>
              <a:rPr lang="en-US" sz="2800" dirty="0" err="1" smtClean="0"/>
              <a:t>cómo</a:t>
            </a:r>
            <a:r>
              <a:rPr lang="en-US" sz="2800" dirty="0" smtClean="0"/>
              <a:t>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extensiones</a:t>
            </a:r>
            <a:r>
              <a:rPr lang="en-US" sz="2800" dirty="0" smtClean="0"/>
              <a:t> </a:t>
            </a:r>
            <a:r>
              <a:rPr lang="en-US" sz="2800" dirty="0" err="1" smtClean="0"/>
              <a:t>modifican</a:t>
            </a:r>
            <a:r>
              <a:rPr lang="en-US" sz="2800" dirty="0" smtClean="0"/>
              <a:t> </a:t>
            </a:r>
            <a:r>
              <a:rPr lang="en-US" sz="2800" dirty="0" err="1" smtClean="0"/>
              <a:t>nuestra</a:t>
            </a:r>
            <a:r>
              <a:rPr lang="en-US" sz="2800" dirty="0" smtClean="0"/>
              <a:t> </a:t>
            </a:r>
            <a:r>
              <a:rPr lang="en-US" sz="2800" dirty="0" err="1" smtClean="0"/>
              <a:t>percepción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ctagon 9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2500" r="12500"/>
          <a:stretch>
            <a:fillRect/>
          </a:stretch>
        </p:blipFill>
        <p:spPr>
          <a:xfrm>
            <a:off x="6172200" y="1066800"/>
            <a:ext cx="2743200" cy="3657600"/>
          </a:xfrm>
          <a:prstGeom prst="rect">
            <a:avLst/>
          </a:prstGeom>
          <a:noFill/>
          <a:ln w="19050" cap="rnd" cmpd="sng" algn="ctr">
            <a:solidFill>
              <a:schemeClr val="tx1"/>
            </a:solidFill>
            <a:prstDash val="solid"/>
            <a:miter lim="800000"/>
          </a:ln>
          <a:effectLst>
            <a:innerShdw blurRad="50800" dist="50800" dir="13500000">
              <a:srgbClr val="000000">
                <a:alpha val="60000"/>
              </a:srgbClr>
            </a:innerShdw>
          </a:effectLst>
        </p:spPr>
      </p:pic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r>
              <a:rPr lang="en-US" sz="1800" dirty="0" smtClean="0"/>
              <a:t>El </a:t>
            </a:r>
            <a:r>
              <a:rPr lang="en-US" sz="1800" dirty="0" err="1" smtClean="0"/>
              <a:t>medio</a:t>
            </a:r>
            <a:r>
              <a:rPr lang="en-US" sz="1800" dirty="0" smtClean="0"/>
              <a:t> </a:t>
            </a:r>
            <a:r>
              <a:rPr lang="en-US" sz="1800" dirty="0" err="1" smtClean="0"/>
              <a:t>es</a:t>
            </a:r>
            <a:r>
              <a:rPr lang="en-US" sz="1800" dirty="0" smtClean="0"/>
              <a:t> el </a:t>
            </a:r>
            <a:r>
              <a:rPr lang="en-US" sz="1800" dirty="0" err="1" smtClean="0"/>
              <a:t>mensaje</a:t>
            </a:r>
            <a:r>
              <a:rPr lang="en-US" sz="1800" dirty="0" smtClean="0"/>
              <a:t>, y con la </a:t>
            </a:r>
            <a:r>
              <a:rPr lang="en-US" sz="1800" dirty="0" err="1" smtClean="0"/>
              <a:t>luz</a:t>
            </a:r>
            <a:r>
              <a:rPr lang="en-US" sz="1800" dirty="0" smtClean="0"/>
              <a:t> </a:t>
            </a:r>
            <a:r>
              <a:rPr lang="en-US" sz="1800" dirty="0" err="1" smtClean="0"/>
              <a:t>encendida</a:t>
            </a:r>
            <a:r>
              <a:rPr lang="en-US" sz="1800" dirty="0" smtClean="0"/>
              <a:t> </a:t>
            </a:r>
            <a:r>
              <a:rPr lang="en-US" sz="1800" dirty="0" err="1" smtClean="0"/>
              <a:t>aparece</a:t>
            </a:r>
            <a:r>
              <a:rPr lang="en-US" sz="1800" dirty="0" smtClean="0"/>
              <a:t> un </a:t>
            </a:r>
            <a:r>
              <a:rPr lang="en-US" sz="1800" dirty="0" err="1" smtClean="0"/>
              <a:t>mundo</a:t>
            </a:r>
            <a:r>
              <a:rPr lang="en-US" sz="1800" dirty="0" smtClean="0"/>
              <a:t> sensorial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desaparece</a:t>
            </a:r>
            <a:r>
              <a:rPr lang="en-US" sz="1800" dirty="0" smtClean="0"/>
              <a:t> al </a:t>
            </a:r>
            <a:r>
              <a:rPr lang="en-US" sz="1800" dirty="0" err="1" smtClean="0"/>
              <a:t>apagarla</a:t>
            </a:r>
            <a:r>
              <a:rPr lang="en-US" sz="1800" dirty="0" smtClean="0"/>
              <a:t>.</a:t>
            </a:r>
            <a:endParaRPr lang="en-US" dirty="0"/>
          </a:p>
        </p:txBody>
      </p:sp>
      <p:pic>
        <p:nvPicPr>
          <p:cNvPr id="9" name="mnts-sky.png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1066800"/>
            <a:ext cx="2743200" cy="3657600"/>
          </a:xfrm>
          <a:prstGeom prst="rect">
            <a:avLst/>
          </a:prstGeom>
          <a:noFill/>
          <a:ln w="3175" cap="sq" cmpd="sng" algn="ctr">
            <a:noFill/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trees_j0202227.png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200400" y="1066800"/>
            <a:ext cx="2743200" cy="3657600"/>
          </a:xfrm>
          <a:prstGeom prst="roundRect">
            <a:avLst>
              <a:gd name="adj" fmla="val 16667"/>
            </a:avLst>
          </a:prstGeom>
          <a:noFill/>
          <a:ln w="38100" cap="sq" cmpd="sng" algn="ctr">
            <a:noFill/>
            <a:prstDash val="solid"/>
            <a:miter lim="800000"/>
          </a:ln>
          <a:effectLst>
            <a:outerShdw blurRad="63500" dist="76200" dir="2700000" algn="tl" rotWithShape="0">
              <a:srgbClr val="000000">
                <a:alpha val="70000"/>
              </a:srgbClr>
            </a:outerShdw>
            <a:softEdge rad="31750"/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nautilus1_front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5515" r="5515"/>
          <a:stretch>
            <a:fillRect/>
          </a:stretch>
        </p:blipFill>
        <p:spPr/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228</Words>
  <Application>Microsoft Macintosh PowerPoint</Application>
  <PresentationFormat>Presentación en pantalla (4:3)</PresentationFormat>
  <Paragraphs>21</Paragraphs>
  <Slides>10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ClassicPhotoAlbum</vt:lpstr>
      <vt:lpstr>La vivienda</vt:lpstr>
      <vt:lpstr>Presentación de PowerPoint</vt:lpstr>
      <vt:lpstr>La casa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2011-09-25T18:16:25Z</dcterms:created>
  <dcterms:modified xsi:type="dcterms:W3CDTF">2011-10-04T17:54:38Z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