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7" r:id="rId2"/>
    <p:sldId id="256" r:id="rId3"/>
    <p:sldId id="258" r:id="rId4"/>
    <p:sldId id="259" r:id="rId5"/>
    <p:sldId id="260" r:id="rId6"/>
    <p:sldId id="274" r:id="rId7"/>
    <p:sldId id="273" r:id="rId8"/>
    <p:sldId id="275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190" d="100"/>
          <a:sy n="190" d="100"/>
        </p:scale>
        <p:origin x="-5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0891-D9FD-8C4D-B016-916EF493E205}" type="datetimeFigureOut">
              <a:rPr lang="es-ES_tradnl" smtClean="0"/>
              <a:pPr/>
              <a:t>8/29/11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A574-9BE5-8243-924D-7FFD435340E7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2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953000" y="1484784"/>
            <a:ext cx="3896544" cy="1800200"/>
          </a:xfrm>
        </p:spPr>
        <p:txBody>
          <a:bodyPr>
            <a:normAutofit fontScale="90000"/>
          </a:bodyPr>
          <a:lstStyle/>
          <a:p>
            <a:pPr algn="l"/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“La tecnolog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ía eléctrica estimula más discontinuidad y diversidad y división que la vieja sociedad mecánica.”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Picture 3" descr="war and pea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80"/>
            <a:ext cx="4624000" cy="6843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war-and-peace-global_i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890" y="0"/>
            <a:ext cx="545211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1000" y="609600"/>
            <a:ext cx="30480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100" i="1" dirty="0" smtClean="0">
                <a:latin typeface="Courier"/>
                <a:cs typeface="Courier"/>
              </a:rPr>
              <a:t>Guerra y Paz en la Aldea Global </a:t>
            </a:r>
            <a:r>
              <a:rPr lang="es-ES_tradnl" sz="2100" dirty="0" smtClean="0">
                <a:latin typeface="Courier"/>
                <a:cs typeface="Courier"/>
              </a:rPr>
              <a:t>habla </a:t>
            </a:r>
            <a:r>
              <a:rPr lang="es-ES_tradnl" sz="2100" dirty="0">
                <a:latin typeface="Courier"/>
                <a:cs typeface="Courier"/>
              </a:rPr>
              <a:t>de los efectos que generan los cambios tecnológicos en el </a:t>
            </a:r>
            <a:r>
              <a:rPr lang="es-ES_tradnl" sz="2100" dirty="0" smtClean="0">
                <a:latin typeface="Courier"/>
                <a:cs typeface="Courier"/>
              </a:rPr>
              <a:t>ambiente. Una </a:t>
            </a:r>
            <a:r>
              <a:rPr lang="es-ES_tradnl" sz="2100" dirty="0">
                <a:latin typeface="Courier"/>
                <a:cs typeface="Courier"/>
              </a:rPr>
              <a:t>nueva tecnología genera nuevas imágenes para las personas en la manera de percibir la vida. Afecta su manera de pensar y sentir. </a:t>
            </a:r>
          </a:p>
          <a:p>
            <a:endParaRPr lang="es-ES_tradnl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560240" y="106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La guerra es el medio para recuperar la identidad de las personas.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pic>
        <p:nvPicPr>
          <p:cNvPr id="8" name="Picture 1" descr="C:\Users\Saul\Desktop\New folder (3)\dsus_ds400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084" y="4343400"/>
            <a:ext cx="3665316" cy="14478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208312" y="2378095"/>
            <a:ext cx="669674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300" dirty="0" smtClean="0">
                <a:latin typeface="Courier"/>
                <a:cs typeface="Courier"/>
              </a:rPr>
              <a:t>El hombre difícilmente se adapta al nuevo ambiente que crean las nuevas tecnologías; sin embargo</a:t>
            </a:r>
            <a:r>
              <a:rPr lang="es-MX" sz="2300" dirty="0" smtClean="0">
                <a:latin typeface="Courier"/>
                <a:cs typeface="Courier"/>
              </a:rPr>
              <a:t>, despu</a:t>
            </a:r>
            <a:r>
              <a:rPr lang="es-MX" sz="2300" dirty="0" smtClean="0">
                <a:latin typeface="Courier"/>
                <a:cs typeface="Courier"/>
              </a:rPr>
              <a:t>és de un proceso, </a:t>
            </a:r>
            <a:r>
              <a:rPr lang="es-MX" sz="2300" dirty="0" smtClean="0">
                <a:latin typeface="Courier"/>
                <a:cs typeface="Courier"/>
              </a:rPr>
              <a:t>termina </a:t>
            </a:r>
            <a:r>
              <a:rPr lang="es-MX" sz="2300" dirty="0" smtClean="0">
                <a:latin typeface="Courier"/>
                <a:cs typeface="Courier"/>
              </a:rPr>
              <a:t>aceptándolas.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29336" y="3581400"/>
            <a:ext cx="3490664" cy="2895600"/>
          </a:xfrm>
        </p:spPr>
        <p:txBody>
          <a:bodyPr>
            <a:normAutofit/>
          </a:bodyPr>
          <a:lstStyle/>
          <a:p>
            <a:pPr algn="l"/>
            <a:r>
              <a:rPr lang="es-MX" sz="1900" i="1" dirty="0" smtClean="0">
                <a:latin typeface="Courier New" pitchFamily="49" charset="0"/>
                <a:cs typeface="Courier New" pitchFamily="49" charset="0"/>
              </a:rPr>
              <a:t>El espejo retrovisor en el que las personas ven el presente en términos del </a:t>
            </a:r>
            <a:r>
              <a:rPr lang="es-MX" sz="1900" i="1" dirty="0" smtClean="0">
                <a:latin typeface="Courier New" pitchFamily="49" charset="0"/>
                <a:cs typeface="Courier New" pitchFamily="49" charset="0"/>
              </a:rPr>
              <a:t>pasado</a:t>
            </a:r>
            <a:r>
              <a:rPr lang="en-US" sz="1900" i="1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1900" i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latin typeface="Courier"/>
                <a:cs typeface="Courier"/>
              </a:rPr>
              <a:t>La </a:t>
            </a:r>
            <a:r>
              <a:rPr lang="es-ES_tradnl" sz="2000" dirty="0" smtClean="0">
                <a:latin typeface="Courier"/>
                <a:cs typeface="Courier"/>
              </a:rPr>
              <a:t>lectura </a:t>
            </a:r>
            <a:r>
              <a:rPr lang="es-ES_tradnl" sz="2000" dirty="0">
                <a:latin typeface="Courier"/>
                <a:cs typeface="Courier"/>
              </a:rPr>
              <a:t>introduce a las épocas de los cambios tecnológicos. Cómo el hombre fue evolucionando su estilo de vida y su manera de </a:t>
            </a:r>
            <a:r>
              <a:rPr lang="es-ES_tradnl" sz="2000" dirty="0" smtClean="0">
                <a:latin typeface="Courier"/>
                <a:cs typeface="Courier"/>
              </a:rPr>
              <a:t>comunicarse </a:t>
            </a:r>
            <a:r>
              <a:rPr lang="es-ES_tradnl" sz="2000" dirty="0">
                <a:latin typeface="Courier"/>
                <a:cs typeface="Courier"/>
              </a:rPr>
              <a:t>a distancia con la ayuda de los inventos. Pero también hace referencia</a:t>
            </a:r>
            <a:r>
              <a:rPr lang="es-ES_tradnl" sz="2000" dirty="0" smtClean="0">
                <a:latin typeface="Courier"/>
                <a:cs typeface="Courier"/>
              </a:rPr>
              <a:t> al </a:t>
            </a:r>
            <a:r>
              <a:rPr lang="es-ES_tradnl" sz="2000" dirty="0">
                <a:latin typeface="Courier"/>
                <a:cs typeface="Courier"/>
              </a:rPr>
              <a:t>miedo al cambio y cómo </a:t>
            </a:r>
            <a:r>
              <a:rPr lang="es-ES_tradnl" sz="2000" dirty="0" smtClean="0">
                <a:latin typeface="Courier"/>
                <a:cs typeface="Courier"/>
              </a:rPr>
              <a:t>afecta al </a:t>
            </a:r>
            <a:r>
              <a:rPr lang="es-ES_tradnl" sz="2000" dirty="0">
                <a:latin typeface="Courier"/>
                <a:cs typeface="Courier"/>
              </a:rPr>
              <a:t>entorno social.</a:t>
            </a:r>
            <a:r>
              <a:rPr lang="es-ES_tradnl" sz="2000" dirty="0" smtClean="0">
                <a:latin typeface="Courier"/>
                <a:cs typeface="Courier"/>
              </a:rPr>
              <a:t> Por ejemplo, la </a:t>
            </a:r>
            <a:r>
              <a:rPr lang="es-ES_tradnl" sz="2000" dirty="0">
                <a:latin typeface="Courier"/>
                <a:cs typeface="Courier"/>
              </a:rPr>
              <a:t>invasión tecnológica de Gutenberg y el impacto que causó con la impresión de las imágenes.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5800" y="1600200"/>
            <a:ext cx="76962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b="1" dirty="0" smtClean="0">
                <a:latin typeface="Courier"/>
                <a:cs typeface="Courier"/>
              </a:rPr>
              <a:t>Guerra y Paz en la Aldea Global </a:t>
            </a:r>
            <a:r>
              <a:rPr lang="es-ES_tradnl" sz="2200" dirty="0" smtClean="0">
                <a:latin typeface="Courier"/>
                <a:cs typeface="Courier"/>
              </a:rPr>
              <a:t>habla </a:t>
            </a:r>
            <a:r>
              <a:rPr lang="es-ES_tradnl" sz="2200" dirty="0">
                <a:latin typeface="Courier"/>
                <a:cs typeface="Courier"/>
              </a:rPr>
              <a:t>de las afectaciones en la historia del hombre respecto a los cambios en el lenguaje en códigos y</a:t>
            </a:r>
            <a:r>
              <a:rPr lang="es-ES_tradnl" sz="2200" dirty="0" smtClean="0">
                <a:latin typeface="Courier"/>
                <a:cs typeface="Courier"/>
              </a:rPr>
              <a:t> criptografía</a:t>
            </a:r>
            <a:r>
              <a:rPr lang="es-ES_tradnl" sz="2200" dirty="0">
                <a:latin typeface="Courier"/>
                <a:cs typeface="Courier"/>
              </a:rPr>
              <a:t>. También refiere a la mecanización de procesos que fue el comienzo para la nueva era de los </a:t>
            </a:r>
            <a:r>
              <a:rPr lang="es-ES_tradnl" sz="2200" dirty="0" smtClean="0">
                <a:latin typeface="Courier"/>
                <a:cs typeface="Courier"/>
              </a:rPr>
              <a:t>servicios en </a:t>
            </a:r>
            <a:r>
              <a:rPr lang="es-ES_tradnl" sz="2200" dirty="0">
                <a:latin typeface="Courier"/>
                <a:cs typeface="Courier"/>
              </a:rPr>
              <a:t>el tiempo de Carlos Marx, generando los monopolios. Esta era fue superada por los servicios eléctricos como fue la llegada del telégrafo </a:t>
            </a:r>
            <a:r>
              <a:rPr lang="es-ES_tradnl" sz="2200" dirty="0" err="1">
                <a:latin typeface="Courier"/>
                <a:cs typeface="Courier"/>
              </a:rPr>
              <a:t>–un</a:t>
            </a:r>
            <a:r>
              <a:rPr lang="es-ES_tradnl" sz="2200" dirty="0">
                <a:latin typeface="Courier"/>
                <a:cs typeface="Courier"/>
              </a:rPr>
              <a:t> servicio que innovó la comunicación utilizando un aparato </a:t>
            </a:r>
            <a:r>
              <a:rPr lang="es-ES_tradnl" sz="2200" dirty="0" err="1" smtClean="0">
                <a:latin typeface="Courier"/>
                <a:cs typeface="Courier"/>
              </a:rPr>
              <a:t>eléctrico–</a:t>
            </a:r>
            <a:r>
              <a:rPr lang="es-ES_tradnl" sz="2200" dirty="0" smtClean="0">
                <a:latin typeface="Courier"/>
                <a:cs typeface="Courier"/>
              </a:rPr>
              <a:t>.</a:t>
            </a:r>
            <a:endParaRPr lang="es-ES_tradnl" sz="2200" dirty="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33400" y="1371600"/>
            <a:ext cx="8458200" cy="3985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>
                <a:latin typeface="Courier"/>
                <a:cs typeface="Courier"/>
              </a:rPr>
              <a:t>La</a:t>
            </a:r>
            <a:r>
              <a:rPr lang="es-ES_tradnl" sz="2300" dirty="0" smtClean="0">
                <a:latin typeface="Courier"/>
                <a:cs typeface="Courier"/>
              </a:rPr>
              <a:t> radio </a:t>
            </a:r>
            <a:r>
              <a:rPr lang="es-ES_tradnl" sz="2300" dirty="0">
                <a:latin typeface="Courier"/>
                <a:cs typeface="Courier"/>
              </a:rPr>
              <a:t>y la</a:t>
            </a:r>
            <a:r>
              <a:rPr lang="es-ES_tradnl" sz="2300" dirty="0" smtClean="0">
                <a:latin typeface="Courier"/>
                <a:cs typeface="Courier"/>
              </a:rPr>
              <a:t> televisión </a:t>
            </a:r>
            <a:r>
              <a:rPr lang="es-ES_tradnl" sz="2300" dirty="0">
                <a:latin typeface="Courier"/>
                <a:cs typeface="Courier"/>
              </a:rPr>
              <a:t>fueron otros inventos que revolucionaron el ver, oír, pensar y sentir de las personas. Principalmente</a:t>
            </a:r>
            <a:r>
              <a:rPr lang="es-ES_tradnl" sz="2300" dirty="0" smtClean="0">
                <a:latin typeface="Courier"/>
                <a:cs typeface="Courier"/>
              </a:rPr>
              <a:t> en el nivel de las sensaciones.</a:t>
            </a:r>
          </a:p>
          <a:p>
            <a:endParaRPr lang="es-ES_tradnl" sz="2300" dirty="0" smtClean="0">
              <a:latin typeface="Courier"/>
              <a:cs typeface="Courier"/>
            </a:endParaRPr>
          </a:p>
          <a:p>
            <a:r>
              <a:rPr lang="es-ES_tradnl" sz="2300" dirty="0" smtClean="0">
                <a:latin typeface="Courier"/>
                <a:cs typeface="Courier"/>
              </a:rPr>
              <a:t>La </a:t>
            </a:r>
            <a:r>
              <a:rPr lang="es-ES_tradnl" sz="2300" dirty="0">
                <a:latin typeface="Courier"/>
                <a:cs typeface="Courier"/>
              </a:rPr>
              <a:t>radio llegó con el Blues. Pero la televisión </a:t>
            </a:r>
            <a:r>
              <a:rPr lang="es-ES_tradnl" sz="2300" dirty="0" smtClean="0">
                <a:latin typeface="Courier"/>
                <a:cs typeface="Courier"/>
              </a:rPr>
              <a:t>es, por mucho, </a:t>
            </a:r>
            <a:r>
              <a:rPr lang="es-ES_tradnl" sz="2300" dirty="0">
                <a:latin typeface="Courier"/>
                <a:cs typeface="Courier"/>
              </a:rPr>
              <a:t>el medio más poderoso creando géneros musicales de rock</a:t>
            </a:r>
            <a:r>
              <a:rPr lang="es-ES_tradnl" sz="2300" dirty="0" smtClean="0">
                <a:latin typeface="Courier"/>
                <a:cs typeface="Courier"/>
              </a:rPr>
              <a:t> </a:t>
            </a:r>
            <a:r>
              <a:rPr lang="es-ES_tradnl" sz="2300" dirty="0" err="1" smtClean="0">
                <a:latin typeface="Courier"/>
                <a:cs typeface="Courier"/>
              </a:rPr>
              <a:t>–</a:t>
            </a:r>
            <a:r>
              <a:rPr lang="es-ES_tradnl" sz="2300" dirty="0" err="1">
                <a:latin typeface="Courier"/>
                <a:cs typeface="Courier"/>
              </a:rPr>
              <a:t>como</a:t>
            </a:r>
            <a:r>
              <a:rPr lang="es-ES_tradnl" sz="2300" dirty="0">
                <a:latin typeface="Courier"/>
                <a:cs typeface="Courier"/>
              </a:rPr>
              <a:t> los </a:t>
            </a:r>
            <a:r>
              <a:rPr lang="es-ES_tradnl" sz="2300" dirty="0" err="1" smtClean="0">
                <a:latin typeface="Courier"/>
                <a:cs typeface="Courier"/>
              </a:rPr>
              <a:t>Beatles–</a:t>
            </a:r>
            <a:r>
              <a:rPr lang="es-ES_tradnl" sz="2300" dirty="0" smtClean="0">
                <a:latin typeface="Courier"/>
                <a:cs typeface="Courier"/>
              </a:rPr>
              <a:t>.</a:t>
            </a:r>
            <a:r>
              <a:rPr lang="es-ES_tradnl" sz="2300" dirty="0" smtClean="0">
                <a:latin typeface="Courier"/>
                <a:cs typeface="Courier"/>
              </a:rPr>
              <a:t> </a:t>
            </a:r>
          </a:p>
          <a:p>
            <a:endParaRPr lang="es-ES_tradnl" sz="2300" dirty="0" smtClean="0">
              <a:latin typeface="Courier"/>
              <a:cs typeface="Courier"/>
            </a:endParaRPr>
          </a:p>
          <a:p>
            <a:r>
              <a:rPr lang="es-ES_tradnl" sz="2300" b="1" dirty="0" smtClean="0">
                <a:latin typeface="Courier"/>
                <a:cs typeface="Courier"/>
              </a:rPr>
              <a:t>“</a:t>
            </a:r>
            <a:r>
              <a:rPr lang="es-ES_tradnl" sz="2300" b="1" dirty="0">
                <a:latin typeface="Courier"/>
                <a:cs typeface="Courier"/>
              </a:rPr>
              <a:t>Generó más impacto ver y escuchar</a:t>
            </a:r>
            <a:r>
              <a:rPr lang="es-ES_tradnl" sz="2300" b="1" dirty="0" smtClean="0">
                <a:latin typeface="Courier"/>
                <a:cs typeface="Courier"/>
              </a:rPr>
              <a:t>,</a:t>
            </a:r>
            <a:br>
              <a:rPr lang="es-ES_tradnl" sz="2300" b="1" dirty="0" smtClean="0">
                <a:latin typeface="Courier"/>
                <a:cs typeface="Courier"/>
              </a:rPr>
            </a:br>
            <a:r>
              <a:rPr lang="es-ES_tradnl" sz="2300" b="1" dirty="0" smtClean="0">
                <a:latin typeface="Courier"/>
                <a:cs typeface="Courier"/>
              </a:rPr>
              <a:t>que </a:t>
            </a:r>
            <a:r>
              <a:rPr lang="es-ES_tradnl" sz="2300" b="1" dirty="0">
                <a:latin typeface="Courier"/>
                <a:cs typeface="Courier"/>
              </a:rPr>
              <a:t>sólo </a:t>
            </a:r>
            <a:r>
              <a:rPr lang="es-ES_tradnl" sz="2300" b="1" dirty="0" smtClean="0">
                <a:latin typeface="Courier"/>
                <a:cs typeface="Courier"/>
              </a:rPr>
              <a:t>escuchar.”</a:t>
            </a:r>
            <a:endParaRPr lang="es-ES_tradnl" sz="2300" b="1" dirty="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La Segunda Guerra Mundial fue la de la radio y la Tercera ser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á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la de la 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TV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1" name="Picture 10" descr="BritishMajestic1944F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983566"/>
            <a:ext cx="3810000" cy="2605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600228" y="2532037"/>
            <a:ext cx="2876128" cy="21923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600" dirty="0" smtClean="0">
                <a:latin typeface="Courier"/>
                <a:cs typeface="Courier"/>
              </a:rPr>
              <a:t>La TV </a:t>
            </a:r>
            <a:r>
              <a:rPr lang="es-MX" sz="2600" dirty="0" smtClean="0">
                <a:latin typeface="Courier"/>
                <a:cs typeface="Courier"/>
              </a:rPr>
              <a:t>como modo de vida en los niños</a:t>
            </a:r>
            <a:endParaRPr lang="en-US" sz="2600" dirty="0">
              <a:latin typeface="Courier"/>
              <a:cs typeface="Courier"/>
            </a:endParaRPr>
          </a:p>
        </p:txBody>
      </p:sp>
      <p:pic>
        <p:nvPicPr>
          <p:cNvPr id="6" name="Picture 1" descr="C:\Users\Saul\Desktop\New folder (3)\televis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8228" y="2532037"/>
            <a:ext cx="3133572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MX" b="1" dirty="0" smtClean="0">
                <a:latin typeface="Courier"/>
                <a:cs typeface="Courier"/>
              </a:rPr>
              <a:t>La </a:t>
            </a:r>
            <a:r>
              <a:rPr lang="es-MX" b="1" dirty="0" smtClean="0">
                <a:latin typeface="Courier"/>
                <a:cs typeface="Courier"/>
              </a:rPr>
              <a:t>guerra como educación</a:t>
            </a:r>
            <a:r>
              <a:rPr lang="es-MX" b="1" dirty="0" smtClean="0">
                <a:latin typeface="Courier"/>
                <a:cs typeface="Courier"/>
              </a:rPr>
              <a:t> </a:t>
            </a:r>
          </a:p>
          <a:p>
            <a:pPr>
              <a:buNone/>
            </a:pPr>
            <a:r>
              <a:rPr lang="es-MX" dirty="0" smtClean="0"/>
              <a:t>	</a:t>
            </a:r>
            <a:r>
              <a:rPr lang="es-MX" sz="2200" dirty="0" smtClean="0">
                <a:latin typeface="Courier"/>
                <a:cs typeface="Courier"/>
              </a:rPr>
              <a:t>La guerra </a:t>
            </a:r>
            <a:r>
              <a:rPr lang="es-MX" sz="2200" dirty="0" smtClean="0">
                <a:latin typeface="Courier"/>
                <a:cs typeface="Courier"/>
              </a:rPr>
              <a:t>forma parte de la sociedad, no sólo para defenderse de un </a:t>
            </a:r>
            <a:r>
              <a:rPr lang="es-MX" sz="2200" dirty="0" smtClean="0">
                <a:latin typeface="Courier"/>
                <a:cs typeface="Courier"/>
              </a:rPr>
              <a:t>ataque; </a:t>
            </a:r>
            <a:r>
              <a:rPr lang="es-MX" sz="2200" dirty="0" smtClean="0">
                <a:latin typeface="Courier"/>
                <a:cs typeface="Courier"/>
              </a:rPr>
              <a:t>la guerra es la base en</a:t>
            </a:r>
            <a:r>
              <a:rPr lang="es-MX" sz="2200" dirty="0" smtClean="0">
                <a:latin typeface="Courier"/>
                <a:cs typeface="Courier"/>
              </a:rPr>
              <a:t> la que </a:t>
            </a:r>
            <a:r>
              <a:rPr lang="es-MX" sz="2200" dirty="0" smtClean="0">
                <a:latin typeface="Courier"/>
                <a:cs typeface="Courier"/>
              </a:rPr>
              <a:t>la sociedad moderna está construida.</a:t>
            </a:r>
            <a:endParaRPr lang="en-US" sz="2200" dirty="0">
              <a:latin typeface="Courier"/>
              <a:cs typeface="Courier"/>
            </a:endParaRPr>
          </a:p>
        </p:txBody>
      </p:sp>
      <p:pic>
        <p:nvPicPr>
          <p:cNvPr id="4" name="Picture 3" descr="amist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4191000"/>
            <a:ext cx="1676400" cy="15925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0" y="4161472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Courier"/>
                <a:cs typeface="Courier"/>
              </a:rPr>
              <a:t>Estrechar</a:t>
            </a:r>
            <a:r>
              <a:rPr lang="en-US" i="1" dirty="0" smtClean="0">
                <a:latin typeface="Courier"/>
                <a:cs typeface="Courier"/>
              </a:rPr>
              <a:t> la </a:t>
            </a:r>
            <a:r>
              <a:rPr lang="en-US" i="1" dirty="0" err="1" smtClean="0">
                <a:latin typeface="Courier"/>
                <a:cs typeface="Courier"/>
              </a:rPr>
              <a:t>mano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i="1" dirty="0" err="1" smtClean="0">
                <a:latin typeface="Courier"/>
                <a:cs typeface="Courier"/>
              </a:rPr>
              <a:t>como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i="1" dirty="0" err="1" smtClean="0">
                <a:latin typeface="Courier"/>
                <a:cs typeface="Courier"/>
              </a:rPr>
              <a:t>signo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i="1" dirty="0" err="1" smtClean="0">
                <a:latin typeface="Courier"/>
                <a:cs typeface="Courier"/>
              </a:rPr>
              <a:t>diplom</a:t>
            </a:r>
            <a:r>
              <a:rPr lang="en-US" i="1" dirty="0" err="1" smtClean="0">
                <a:latin typeface="Courier"/>
                <a:cs typeface="Courier"/>
              </a:rPr>
              <a:t>ático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i="1" dirty="0" err="1" smtClean="0">
                <a:latin typeface="Courier"/>
                <a:cs typeface="Courier"/>
              </a:rPr>
              <a:t>para</a:t>
            </a:r>
            <a:r>
              <a:rPr lang="en-US" i="1" dirty="0" smtClean="0">
                <a:latin typeface="Courier"/>
                <a:cs typeface="Courier"/>
              </a:rPr>
              <a:t> </a:t>
            </a:r>
            <a:r>
              <a:rPr lang="en-US" i="1" dirty="0" err="1" smtClean="0">
                <a:latin typeface="Courier"/>
                <a:cs typeface="Courier"/>
              </a:rPr>
              <a:t>evitar</a:t>
            </a:r>
            <a:r>
              <a:rPr lang="en-US" i="1" dirty="0" smtClean="0">
                <a:latin typeface="Courier"/>
                <a:cs typeface="Courier"/>
              </a:rPr>
              <a:t> un </a:t>
            </a:r>
            <a:r>
              <a:rPr lang="en-US" i="1" dirty="0" err="1" smtClean="0">
                <a:latin typeface="Courier"/>
                <a:cs typeface="Courier"/>
              </a:rPr>
              <a:t>confrontamiento</a:t>
            </a:r>
            <a:r>
              <a:rPr lang="en-US" i="1" dirty="0" smtClean="0">
                <a:latin typeface="Courier"/>
                <a:cs typeface="Courier"/>
              </a:rPr>
              <a:t>.</a:t>
            </a:r>
            <a:endParaRPr lang="en-US" i="1" dirty="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447800"/>
            <a:ext cx="3178696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La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guerra impulsa y acelera nuevas tecnologías y el desarrollo de nuevas tecnologías afectan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 a la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identidad social e individual.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146" name="Picture 2" descr="http://4.bp.blogspot.com/-dtmbeH5S40Q/TewCgkg9f1I/AAAAAAAAAAg/ua8I5kShx2I/s1600/medios+guer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3" y="1844824"/>
            <a:ext cx="4878949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438400"/>
            <a:ext cx="7080448" cy="35394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	Napoleón 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incorpora la guerra en su forma de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 vida, 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y su estrategia tiene 2 fundamentos: Tiempo y espacio. </a:t>
            </a:r>
          </a:p>
          <a:p>
            <a:pPr>
              <a:buNone/>
            </a:pPr>
            <a:endParaRPr lang="es-MX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	Podr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ía ser 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considerado 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como el padre del mercado común europeo, ya que tenía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 el 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sueño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 de crear un </a:t>
            </a: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sistema continental. 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4" descr="napoleon-bonapar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52401"/>
            <a:ext cx="1981200" cy="21806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2400" b="1" i="1" dirty="0" smtClean="0">
                <a:latin typeface="Courier New" pitchFamily="49" charset="0"/>
                <a:cs typeface="Courier New" pitchFamily="49" charset="0"/>
              </a:rPr>
              <a:t>	La </a:t>
            </a:r>
            <a:r>
              <a:rPr lang="es-MX" sz="2400" b="1" i="1" dirty="0" smtClean="0">
                <a:latin typeface="Courier New" pitchFamily="49" charset="0"/>
                <a:cs typeface="Courier New" pitchFamily="49" charset="0"/>
              </a:rPr>
              <a:t>guerra la define como la búsqueda de identidad que siempre está amenazada por las innovaciones tecnológicas.</a:t>
            </a:r>
            <a:endParaRPr lang="en-US" sz="2400" b="1" i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La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ropa indica edad-estatus y sirve como ritual que muestra la energía de la tribu. La ropa es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poder;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si todos los miembros de la tribu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 practican las mismas costumbres,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ellos encontrarán seguridad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psíquica,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y dentro de la ropa los colores juegan parte en la rebelión.</a:t>
            </a:r>
            <a:endParaRPr lang="en-US" sz="2400" b="1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  <p:pic>
        <p:nvPicPr>
          <p:cNvPr id="3073" name="Picture 1" descr="C:\Users\Saul\Desktop\New folder (3)\Moda desenh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653136"/>
            <a:ext cx="1562872" cy="18390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El beisbol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fue compatible con la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radio;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pero no con la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TV. </a:t>
            </a:r>
          </a:p>
          <a:p>
            <a:pPr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Sin embargo, 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el soccer tiene un enorme renacimiento con la TV.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 descr="http://3.bp.blogspot.com/_FQUc32xXxjs/SRhVJcIzE-I/AAAAAAAAABw/QuuND9dXBMI/s320/baseball+drawi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429000"/>
            <a:ext cx="2828925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209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sz="3000" b="1" dirty="0" smtClean="0">
                <a:latin typeface="Courier"/>
                <a:cs typeface="Courier"/>
              </a:rPr>
              <a:t>McLuhan </a:t>
            </a:r>
            <a:r>
              <a:rPr lang="es-MX" sz="3000" b="1" dirty="0" smtClean="0">
                <a:latin typeface="Courier"/>
                <a:cs typeface="Courier"/>
              </a:rPr>
              <a:t>propone que la paz llega finalmente porque el arte ejerce una </a:t>
            </a:r>
            <a:r>
              <a:rPr lang="es-MX" sz="3000" b="1" dirty="0" smtClean="0">
                <a:latin typeface="Courier"/>
                <a:cs typeface="Courier"/>
              </a:rPr>
              <a:t>funci</a:t>
            </a:r>
            <a:r>
              <a:rPr lang="es-MX" sz="3000" b="1" dirty="0" smtClean="0">
                <a:latin typeface="Courier"/>
                <a:cs typeface="Courier"/>
              </a:rPr>
              <a:t>ó</a:t>
            </a:r>
            <a:r>
              <a:rPr lang="es-MX" sz="3000" b="1" dirty="0" smtClean="0">
                <a:latin typeface="Courier"/>
                <a:cs typeface="Courier"/>
              </a:rPr>
              <a:t>n </a:t>
            </a:r>
            <a:r>
              <a:rPr lang="es-MX" sz="3000" b="1" dirty="0" smtClean="0">
                <a:latin typeface="Courier"/>
                <a:cs typeface="Courier"/>
              </a:rPr>
              <a:t>de ajuste “hombre-ambiente</a:t>
            </a:r>
            <a:r>
              <a:rPr lang="es-MX" sz="3000" b="1" dirty="0" smtClean="0">
                <a:latin typeface="Courier"/>
                <a:cs typeface="Courier"/>
              </a:rPr>
              <a:t>”</a:t>
            </a:r>
            <a:br>
              <a:rPr lang="es-MX" sz="3000" b="1" dirty="0" smtClean="0">
                <a:latin typeface="Courier"/>
                <a:cs typeface="Courier"/>
              </a:rPr>
            </a:br>
            <a:r>
              <a:rPr lang="es-MX" sz="3000" b="1" dirty="0" smtClean="0">
                <a:latin typeface="Courier"/>
                <a:cs typeface="Courier"/>
              </a:rPr>
              <a:t/>
            </a:r>
            <a:br>
              <a:rPr lang="es-MX" sz="3000" b="1" dirty="0" smtClean="0">
                <a:latin typeface="Courier"/>
                <a:cs typeface="Courier"/>
              </a:rPr>
            </a:br>
            <a:endParaRPr lang="en-US" sz="3000" b="1" dirty="0">
              <a:latin typeface="Courier"/>
              <a:cs typeface="Courier"/>
            </a:endParaRPr>
          </a:p>
        </p:txBody>
      </p:sp>
      <p:pic>
        <p:nvPicPr>
          <p:cNvPr id="4" name="Picture 3" descr="franc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3820470"/>
            <a:ext cx="1554672" cy="18183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43400" y="3657600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atin typeface="Courier"/>
                <a:cs typeface="Courier"/>
              </a:rPr>
              <a:t>Debemos ser como los artistas, adentrarnos en el presente para analizar y discutir las nuevas tecnologías.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latin typeface="Courier"/>
                <a:cs typeface="Courier"/>
              </a:rPr>
              <a:t/>
            </a:r>
            <a:br>
              <a:rPr lang="es-MX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/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/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/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/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/>
            </a:r>
            <a:br>
              <a:rPr lang="en-US" dirty="0" smtClean="0">
                <a:latin typeface="Courier"/>
                <a:cs typeface="Courier"/>
              </a:rPr>
            </a:br>
            <a:r>
              <a:rPr lang="en-US" dirty="0" smtClean="0">
                <a:latin typeface="Courier"/>
                <a:cs typeface="Courier"/>
              </a:rPr>
              <a:t>¡Gracias!</a:t>
            </a:r>
            <a:endParaRPr lang="en-US" dirty="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600200"/>
            <a:ext cx="8229600" cy="1143000"/>
          </a:xfrm>
        </p:spPr>
        <p:txBody>
          <a:bodyPr/>
          <a:lstStyle/>
          <a:p>
            <a:r>
              <a:rPr lang="es-MX" dirty="0" smtClean="0">
                <a:latin typeface="Courier"/>
                <a:cs typeface="Courier"/>
              </a:rPr>
              <a:t>Integrantes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996952"/>
            <a:ext cx="8229600" cy="2404864"/>
          </a:xfrm>
        </p:spPr>
        <p:txBody>
          <a:bodyPr/>
          <a:lstStyle/>
          <a:p>
            <a:r>
              <a:rPr lang="es-MX" dirty="0" smtClean="0">
                <a:latin typeface="Courier"/>
                <a:cs typeface="Courier"/>
              </a:rPr>
              <a:t>Dalia Tovar</a:t>
            </a:r>
          </a:p>
          <a:p>
            <a:r>
              <a:rPr lang="es-MX" dirty="0" smtClean="0">
                <a:latin typeface="Courier"/>
                <a:cs typeface="Courier"/>
              </a:rPr>
              <a:t>Francisco </a:t>
            </a:r>
            <a:r>
              <a:rPr lang="es-MX" dirty="0" err="1" smtClean="0">
                <a:latin typeface="Courier"/>
                <a:cs typeface="Courier"/>
              </a:rPr>
              <a:t>Cibrian</a:t>
            </a:r>
            <a:endParaRPr lang="es-MX" dirty="0" smtClean="0">
              <a:latin typeface="Courier"/>
              <a:cs typeface="Courier"/>
            </a:endParaRPr>
          </a:p>
          <a:p>
            <a:r>
              <a:rPr lang="es-MX" dirty="0" smtClean="0">
                <a:latin typeface="Courier"/>
                <a:cs typeface="Courier"/>
              </a:rPr>
              <a:t>Rodolfo Murillo</a:t>
            </a:r>
          </a:p>
          <a:p>
            <a:r>
              <a:rPr lang="es-MX" dirty="0" err="1" smtClean="0">
                <a:latin typeface="Courier"/>
                <a:cs typeface="Courier"/>
              </a:rPr>
              <a:t>Saul</a:t>
            </a:r>
            <a:r>
              <a:rPr lang="es-MX" dirty="0" smtClean="0">
                <a:latin typeface="Courier"/>
                <a:cs typeface="Courier"/>
              </a:rPr>
              <a:t> Rico</a:t>
            </a:r>
            <a:endParaRPr lang="en-US" dirty="0"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643</Words>
  <Application>Microsoft Macintosh PowerPoint</Application>
  <PresentationFormat>On-screen Show (4:3)</PresentationFormat>
  <Paragraphs>33</Paragraphs>
  <Slides>17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de Office</vt:lpstr>
      <vt:lpstr>“La tecnología eléctrica estimula más discontinuidad y diversidad y división que la vieja sociedad mecánica.”</vt:lpstr>
      <vt:lpstr>Slide 2</vt:lpstr>
      <vt:lpstr>El espejo retrovisor en el que las personas ven el presente en términos del pasado.</vt:lpstr>
      <vt:lpstr>Slide 4</vt:lpstr>
      <vt:lpstr>Slide 5</vt:lpstr>
      <vt:lpstr>Slide 6</vt:lpstr>
      <vt:lpstr>La Segunda Guerra Mundial fue la de la radio y la Tercera será la de la TV</vt:lpstr>
      <vt:lpstr>Slide 8</vt:lpstr>
      <vt:lpstr>Slide 9</vt:lpstr>
      <vt:lpstr>Slide 10</vt:lpstr>
      <vt:lpstr>Slide 11</vt:lpstr>
      <vt:lpstr>Slide 12</vt:lpstr>
      <vt:lpstr>Slide 13</vt:lpstr>
      <vt:lpstr>Slide 14</vt:lpstr>
      <vt:lpstr>McLuhan propone que la paz llega finalmente porque el arte ejerce una función de ajuste “hombre-ambiente”  </vt:lpstr>
      <vt:lpstr>      ¡Gracias!</vt:lpstr>
      <vt:lpstr>Integrantes</vt:lpstr>
    </vt:vector>
  </TitlesOfParts>
  <Company>TV4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Todos los cambios sociales repercuten en la creación de nuevas tecnologías</dc:title>
  <dc:creator>Rodolfo Murillo González</dc:creator>
  <cp:lastModifiedBy>Design MX</cp:lastModifiedBy>
  <cp:revision>17</cp:revision>
  <dcterms:created xsi:type="dcterms:W3CDTF">2011-08-29T17:49:08Z</dcterms:created>
  <dcterms:modified xsi:type="dcterms:W3CDTF">2011-08-29T20:21:03Z</dcterms:modified>
</cp:coreProperties>
</file>