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14.xml" ContentType="application/vnd.openxmlformats-officedocument.presentationml.slideLayout+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Layouts/slideLayout13.xml" ContentType="application/vnd.openxmlformats-officedocument.presentationml.slideLayout+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sldIdLst>
    <p:sldId id="256" r:id="rId2"/>
    <p:sldId id="257" r:id="rId3"/>
    <p:sldId id="258" r:id="rId4"/>
    <p:sldId id="263" r:id="rId5"/>
    <p:sldId id="259" r:id="rId6"/>
    <p:sldId id="260" r:id="rId7"/>
    <p:sldId id="264" r:id="rId8"/>
    <p:sldId id="261" r:id="rId9"/>
    <p:sldId id="262" r:id="rId10"/>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77" d="100"/>
          <a:sy n="77" d="100"/>
        </p:scale>
        <p:origin x="-1248"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theme" Target="theme/theme1.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printerSettings" Target="printerSettings/printerSettings1.bin"/><Relationship Id="rId1" Type="http://schemas.openxmlformats.org/officeDocument/2006/relationships/slideMaster" Target="slideMasters/slideMaster1.xml"/><Relationship Id="rId6" Type="http://schemas.openxmlformats.org/officeDocument/2006/relationships/slide" Target="slides/slide5.xml"/><Relationship Id="rId8" Type="http://schemas.openxmlformats.org/officeDocument/2006/relationships/slide" Target="slides/slide7.xml"/><Relationship Id="rId13" Type="http://schemas.openxmlformats.org/officeDocument/2006/relationships/viewProps" Target="viewProps.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tableStyles" Target="tableStyles.xml"/><Relationship Id="rId12" Type="http://schemas.openxmlformats.org/officeDocument/2006/relationships/presProps" Target="pres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a de título">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4"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5"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s-ES_tradnl" smtClean="0"/>
              <a:t>Clic para editar título</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‹Nr.›</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reserve="1">
  <p:cSld name="Diapositiva de título con imagen">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3"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s-ES_tradnl" smtClean="0"/>
              <a:t>Clic para editar título</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30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Encabezado de sección">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grpSp>
        <p:nvGrpSpPr>
          <p:cNvPr id="4"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5"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6"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s-ES_tradnl" smtClean="0"/>
              <a:t>Clic para editar título</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Date Placeholder 4"/>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‹Nr.›</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7" name="Date Placeholder 6"/>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43632E61-A665-AF40-997D-8DA8BC53FECC}" type="slidenum">
              <a:rPr lang="es-ES_tradnl" smtClean="0"/>
              <a:t>‹Nr.›</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43632E61-A665-AF40-997D-8DA8BC53FECC}" type="slidenum">
              <a:rPr lang="es-ES_tradnl" smtClean="0"/>
              <a:t>‹Nr.›</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43632E61-A665-AF40-997D-8DA8BC53FECC}" type="slidenum">
              <a:rPr lang="es-ES_tradnl" smtClean="0"/>
              <a:t>‹Nr.›</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s-ES_tradnl" smtClean="0"/>
              <a:t>Clic para editar título</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‹Nr.›</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‹Nr.›</a:t>
            </a:fld>
            <a:endParaRPr lang="es-ES_tradnl"/>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s-ES_tradnl" smtClean="0"/>
              <a:t>Clic para editar título</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encima del título">
    <p:spTree>
      <p:nvGrpSpPr>
        <p:cNvPr id="1" name=""/>
        <p:cNvGrpSpPr/>
        <p:nvPr/>
      </p:nvGrpSpPr>
      <p:grpSpPr>
        <a:xfrm>
          <a:off x="0" y="0"/>
          <a:ext cx="0" cy="0"/>
          <a:chOff x="0" y="0"/>
          <a:chExt cx="0" cy="0"/>
        </a:xfrm>
      </p:grpSpPr>
      <p:grpSp>
        <p:nvGrpSpPr>
          <p:cNvPr id="8"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‹Nr.›</a:t>
            </a:fld>
            <a:endParaRPr lang="es-ES_tradnl"/>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300"/>
              </a:spcBef>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s-ES_tradnl" smtClean="0"/>
              <a:t>Clic para editar título</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2 imágenes encima del título">
    <p:spTree>
      <p:nvGrpSpPr>
        <p:cNvPr id="1" name=""/>
        <p:cNvGrpSpPr/>
        <p:nvPr/>
      </p:nvGrpSpPr>
      <p:grpSpPr>
        <a:xfrm>
          <a:off x="0" y="0"/>
          <a:ext cx="0" cy="0"/>
          <a:chOff x="0" y="0"/>
          <a:chExt cx="0" cy="0"/>
        </a:xfrm>
      </p:grpSpPr>
      <p:grpSp>
        <p:nvGrpSpPr>
          <p:cNvPr id="8"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3632E61-A665-AF40-997D-8DA8BC53FECC}" type="slidenum">
              <a:rPr lang="es-ES_tradnl" smtClean="0"/>
              <a:t>‹Nr.›</a:t>
            </a:fld>
            <a:endParaRPr lang="es-ES_tradnl"/>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300"/>
              </a:spcBef>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s-ES_tradnl" smtClean="0"/>
              <a:t>Clic para editar título</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‹Nr.›</a:t>
            </a:fld>
            <a:endParaRPr lang="es-ES_trad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147C42FE-D389-BD40-9DB9-CC4D960EA041}" type="datetimeFigureOut">
              <a:rPr lang="es-ES_tradnl" smtClean="0"/>
              <a:t>19/9/11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3632E61-A665-AF40-997D-8DA8BC53FECC}" type="slidenum">
              <a:rPr lang="es-ES_tradnl" smtClean="0"/>
              <a:t>‹Nr.›</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image" Target="../media/image1.png"/><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theme" Target="../theme/theme1.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s-ES_tradnl" smtClean="0"/>
              <a:t>Clic para editar título</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147C42FE-D389-BD40-9DB9-CC4D960EA041}" type="datetimeFigureOut">
              <a:rPr lang="es-ES_tradnl" smtClean="0"/>
              <a:t>19/9/11</a:t>
            </a:fld>
            <a:endParaRPr lang="es-ES_tradnl"/>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s-ES_tradnl"/>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632E61-A665-AF40-997D-8DA8BC53FECC}" type="slidenum">
              <a:rPr lang="es-ES_tradnl" smtClean="0"/>
              <a:t>‹Nr.›</a:t>
            </a:fld>
            <a:endParaRPr lang="es-ES_tradnl"/>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_tradnl" dirty="0" smtClean="0"/>
              <a:t>Energ</a:t>
            </a:r>
            <a:r>
              <a:rPr lang="es-ES_tradnl" dirty="0" smtClean="0"/>
              <a:t>ía Híbrida</a:t>
            </a:r>
            <a:endParaRPr lang="es-ES_tradnl" dirty="0"/>
          </a:p>
        </p:txBody>
      </p:sp>
      <p:sp>
        <p:nvSpPr>
          <p:cNvPr id="3" name="Subtítulo 2"/>
          <p:cNvSpPr>
            <a:spLocks noGrp="1"/>
          </p:cNvSpPr>
          <p:nvPr>
            <p:ph type="subTitle" idx="1"/>
          </p:nvPr>
        </p:nvSpPr>
        <p:spPr/>
        <p:txBody>
          <a:bodyPr>
            <a:normAutofit fontScale="92500" lnSpcReduction="20000"/>
          </a:bodyPr>
          <a:lstStyle/>
          <a:p>
            <a:r>
              <a:rPr lang="es-ES_tradnl" baseline="0" dirty="0" smtClean="0"/>
              <a:t>COMPRENDER LOS MEDIOS DE COMUNICACIÓN</a:t>
            </a:r>
          </a:p>
          <a:p>
            <a:r>
              <a:rPr lang="es-ES_tradnl" dirty="0" smtClean="0"/>
              <a:t>                                                                M. </a:t>
            </a:r>
            <a:r>
              <a:rPr lang="es-ES_tradnl" dirty="0" err="1" smtClean="0"/>
              <a:t>McLuhan</a:t>
            </a:r>
            <a:endParaRPr lang="es-ES_tradnl"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Ideas centrales</a:t>
            </a:r>
            <a:endParaRPr lang="es-ES_tradnl" dirty="0"/>
          </a:p>
        </p:txBody>
      </p:sp>
      <p:sp>
        <p:nvSpPr>
          <p:cNvPr id="3" name="Marcador de contenido 2"/>
          <p:cNvSpPr>
            <a:spLocks noGrp="1"/>
          </p:cNvSpPr>
          <p:nvPr>
            <p:ph idx="1"/>
          </p:nvPr>
        </p:nvSpPr>
        <p:spPr/>
        <p:txBody>
          <a:bodyPr>
            <a:normAutofit fontScale="77500" lnSpcReduction="20000"/>
          </a:bodyPr>
          <a:lstStyle/>
          <a:p>
            <a:pPr marL="457200" lvl="0" indent="-457200">
              <a:buAutoNum type="arabicPeriod"/>
            </a:pPr>
            <a:r>
              <a:rPr lang="es-ES_tradnl" dirty="0" smtClean="0"/>
              <a:t>«</a:t>
            </a:r>
            <a:r>
              <a:rPr lang="es-ES_tradnl" dirty="0"/>
              <a:t>Durante la mayor parte de nuestra vida, una guerra civil ha estado haciendo estragos en el mundo del arte y de los espectáculos. [ ] Imágenes en movimiento, discos de gramófono, radio, cine hablado </a:t>
            </a:r>
            <a:r>
              <a:rPr lang="es-ES_tradnl" dirty="0" smtClean="0"/>
              <a:t>»</a:t>
            </a:r>
          </a:p>
          <a:p>
            <a:pPr lvl="1"/>
            <a:r>
              <a:rPr lang="es-ES_tradnl" dirty="0"/>
              <a:t>Esta guerra civil afecta en profundidad nuestra vida psíquica, ya que la libran fuerzas que son extensiones y amplificaciones de nuestro ser. </a:t>
            </a:r>
            <a:endParaRPr lang="es-ES_tradnl" dirty="0" smtClean="0"/>
          </a:p>
          <a:p>
            <a:pPr>
              <a:buNone/>
            </a:pPr>
            <a:endParaRPr lang="es-ES_tradnl" dirty="0" smtClean="0"/>
          </a:p>
          <a:p>
            <a:pPr lvl="1"/>
            <a:r>
              <a:rPr lang="es-ES_tradnl" dirty="0"/>
              <a:t>De hecho, las interacciones entre medios no son sino otro nombre de esta «guerra civil» que hace estragos en nuestra sociedad y nuestra psique. </a:t>
            </a:r>
          </a:p>
          <a:p>
            <a:endParaRPr lang="es-ES_tradnl"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971800"/>
            <a:ext cx="8229600" cy="3154363"/>
          </a:xfrm>
        </p:spPr>
        <p:txBody>
          <a:bodyPr>
            <a:normAutofit/>
          </a:bodyPr>
          <a:lstStyle/>
          <a:p>
            <a:pPr lvl="0">
              <a:buNone/>
            </a:pPr>
            <a:r>
              <a:rPr lang="es-ES_tradnl" dirty="0" smtClean="0"/>
              <a:t>2. Los </a:t>
            </a:r>
            <a:r>
              <a:rPr lang="es-ES_tradnl" dirty="0"/>
              <a:t>medios o extensiones del hombre son «agentes que hacen que algo suceda». La hibridación o combinación de estos agentes presenta una oportunidad, especialmente favorable, de examinar sus componentes y propiedades estructurales. </a:t>
            </a:r>
          </a:p>
          <a:p>
            <a:pPr>
              <a:buNone/>
            </a:pPr>
            <a:r>
              <a:rPr lang="es-ES_tradnl" dirty="0"/>
              <a:t> </a:t>
            </a:r>
            <a:endParaRPr lang="es-ES_tradnl" dirty="0" smtClean="0"/>
          </a:p>
          <a:p>
            <a:pPr lvl="0">
              <a:buNone/>
            </a:pPr>
            <a:endParaRPr lang="es-ES_tradnl" dirty="0" smtClean="0"/>
          </a:p>
          <a:p>
            <a:endParaRPr lang="es-ES_tradnl"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971800"/>
            <a:ext cx="8229600" cy="3154363"/>
          </a:xfrm>
        </p:spPr>
        <p:txBody>
          <a:bodyPr>
            <a:normAutofit lnSpcReduction="10000"/>
          </a:bodyPr>
          <a:lstStyle/>
          <a:p>
            <a:pPr>
              <a:buNone/>
            </a:pPr>
            <a:r>
              <a:rPr lang="es-ES_tradnl" dirty="0" smtClean="0"/>
              <a:t> 3. Estos </a:t>
            </a:r>
            <a:r>
              <a:rPr lang="es-ES_tradnl" dirty="0"/>
              <a:t>medios, por ser extensiones de nosotros, también dependen de nosotros por sus interacciones y su evolución. El hecho de que no presenten interacciones ni produzcan nuevos descendientes ha causado asombro en todas las épocas. Para que deje de desconcertarnos, sólo tenemos que examinar a fondo su acción. Podernos, si queremos, pensar las cosas antes de expresarlas.</a:t>
            </a:r>
          </a:p>
          <a:p>
            <a:endParaRPr lang="es-ES_tradnl"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971800"/>
            <a:ext cx="8229600" cy="3154363"/>
          </a:xfrm>
        </p:spPr>
        <p:txBody>
          <a:bodyPr>
            <a:normAutofit fontScale="92500" lnSpcReduction="10000"/>
          </a:bodyPr>
          <a:lstStyle/>
          <a:p>
            <a:pPr lvl="0">
              <a:buNone/>
            </a:pPr>
            <a:r>
              <a:rPr lang="es-ES_tradnl" dirty="0" smtClean="0"/>
              <a:t>4. De </a:t>
            </a:r>
            <a:r>
              <a:rPr lang="es-ES_tradnl" dirty="0"/>
              <a:t>todas las uniones híbridas que engendran tremendos cambios y liberaciones de energía, no hay ninguna que supere el encuentro entre una cultura oral y otra alfabetizada. El dar al hombre un ojo por un oído con la alfabetización fonética es, social y políticamente, la explosión más radical que pueda darse en cualquier estructura social</a:t>
            </a:r>
            <a:r>
              <a:rPr lang="es-ES_tradnl" dirty="0" smtClean="0"/>
              <a:t>.</a:t>
            </a:r>
          </a:p>
          <a:p>
            <a:pPr lvl="1"/>
            <a:r>
              <a:rPr lang="es-ES_tradnl" dirty="0"/>
              <a:t>Esta explosión del ojo, a menudo repetida en «zonas atrasadas», la llamamos </a:t>
            </a:r>
            <a:r>
              <a:rPr lang="es-ES_tradnl" dirty="0" err="1"/>
              <a:t>occidentalización</a:t>
            </a:r>
            <a:r>
              <a:rPr lang="es-ES_tradnl" dirty="0"/>
              <a:t>.</a:t>
            </a:r>
          </a:p>
          <a:p>
            <a:endParaRPr lang="es-ES_tradnl"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971800"/>
            <a:ext cx="8229600" cy="3154363"/>
          </a:xfrm>
        </p:spPr>
        <p:txBody>
          <a:bodyPr>
            <a:normAutofit/>
          </a:bodyPr>
          <a:lstStyle/>
          <a:p>
            <a:pPr lvl="0">
              <a:buNone/>
            </a:pPr>
            <a:r>
              <a:rPr lang="es-ES_tradnl" dirty="0" smtClean="0"/>
              <a:t>5. La </a:t>
            </a:r>
            <a:r>
              <a:rPr lang="es-ES_tradnl" dirty="0"/>
              <a:t>fusión de pueblos que han conocido el individualismo y el nacionalismo no es el mismo proceso que la fisión de culturas orales y «atrasadas» que acaban de conocer el individualismo y el nacionalismo.</a:t>
            </a:r>
          </a:p>
          <a:p>
            <a:pPr>
              <a:buNone/>
            </a:pPr>
            <a:r>
              <a:rPr lang="es-ES_tradnl" dirty="0"/>
              <a:t> </a:t>
            </a:r>
            <a:endParaRPr lang="es-ES_tradnl" dirty="0" smtClean="0"/>
          </a:p>
          <a:p>
            <a:pPr lvl="0">
              <a:buNone/>
            </a:pPr>
            <a:endParaRPr lang="es-ES_tradnl" dirty="0" smtClean="0"/>
          </a:p>
          <a:p>
            <a:endParaRPr lang="es-ES_tradnl"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19400"/>
            <a:ext cx="8229600" cy="3306763"/>
          </a:xfrm>
        </p:spPr>
        <p:txBody>
          <a:bodyPr>
            <a:normAutofit fontScale="92500" lnSpcReduction="20000"/>
          </a:bodyPr>
          <a:lstStyle/>
          <a:p>
            <a:pPr>
              <a:buNone/>
            </a:pPr>
            <a:r>
              <a:rPr lang="es-ES_tradnl" dirty="0" smtClean="0"/>
              <a:t> </a:t>
            </a:r>
          </a:p>
          <a:p>
            <a:pPr lvl="0">
              <a:buNone/>
            </a:pPr>
            <a:r>
              <a:rPr lang="es-ES_tradnl" dirty="0" smtClean="0"/>
              <a:t>6. La </a:t>
            </a:r>
            <a:r>
              <a:rPr lang="es-ES_tradnl" dirty="0"/>
              <a:t>alfabetización crea tipos de gente mucho más simples que los que se desarrollan en la compleja trama de cualquier sociedad tribal oral. Porque el hombre fragmentado crea el homogeneizado mundo occidental, mientras que las sociedades orales están compuestas de pueblos diferenciados, no por sus aptitudes como especialistas o marcas visibles, sino por sus combinaciones emocionales únicas.</a:t>
            </a:r>
          </a:p>
          <a:p>
            <a:endParaRPr lang="es-ES_tradnl"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95600"/>
            <a:ext cx="8229600" cy="3230563"/>
          </a:xfrm>
        </p:spPr>
        <p:txBody>
          <a:bodyPr>
            <a:normAutofit lnSpcReduction="10000"/>
          </a:bodyPr>
          <a:lstStyle/>
          <a:p>
            <a:pPr lvl="0">
              <a:buNone/>
            </a:pPr>
            <a:r>
              <a:rPr lang="es-ES_tradnl" dirty="0" smtClean="0"/>
              <a:t>7. Los </a:t>
            </a:r>
            <a:r>
              <a:rPr lang="es-ES_tradnl" dirty="0"/>
              <a:t>medios, como extensiones de los sentidos, establecen nuevas proporciones, no sólo entre sentidos por separado, sino también en conjunto, en sus interacciones. La </a:t>
            </a:r>
            <a:r>
              <a:rPr lang="es-ES_tradnl" dirty="0" smtClean="0"/>
              <a:t>radio modificó </a:t>
            </a:r>
            <a:r>
              <a:rPr lang="es-ES_tradnl" dirty="0"/>
              <a:t>la forma del artículo de noticias tanto como afectó a la </a:t>
            </a:r>
            <a:r>
              <a:rPr lang="es-ES_tradnl" dirty="0" smtClean="0"/>
              <a:t>imagen cinematográfica </a:t>
            </a:r>
            <a:r>
              <a:rPr lang="es-ES_tradnl" dirty="0"/>
              <a:t>en el cine sonoro. La televisión produjo cambios drásticos en la programación de la radio, en la forma de la </a:t>
            </a:r>
            <a:r>
              <a:rPr lang="es-ES_tradnl" i="1" dirty="0"/>
              <a:t>cosa </a:t>
            </a:r>
            <a:r>
              <a:rPr lang="es-ES_tradnl" dirty="0"/>
              <a:t>o novela documental.</a:t>
            </a:r>
          </a:p>
          <a:p>
            <a:endParaRPr lang="es-ES_tradnl"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895600"/>
            <a:ext cx="8229600" cy="3230563"/>
          </a:xfrm>
        </p:spPr>
        <p:txBody>
          <a:bodyPr>
            <a:normAutofit lnSpcReduction="10000"/>
          </a:bodyPr>
          <a:lstStyle/>
          <a:p>
            <a:pPr lvl="0">
              <a:buNone/>
            </a:pPr>
            <a:r>
              <a:rPr lang="es-ES_tradnl" dirty="0" smtClean="0"/>
              <a:t>8. La </a:t>
            </a:r>
            <a:r>
              <a:rPr lang="es-ES_tradnl" dirty="0"/>
              <a:t>hibridación o encuentro de dos medios es un momento de la verdad y de revelación del que surgen nuevas formas. El paralelismo entre dos medios nos mantiene en las fronteras de formas que nos despiertan de la Narciso-narcosis. El encuentro de varios medios es un momento de libertad y de liberación del trance ordinario y del entumecimiento que imponen a los sentidos.</a:t>
            </a:r>
          </a:p>
          <a:p>
            <a:endParaRPr lang="es-ES_tradnl" dirty="0"/>
          </a:p>
        </p:txBody>
      </p:sp>
    </p:spTree>
  </p:cSld>
  <p:clrMapOvr>
    <a:masterClrMapping/>
  </p:clrMapOvr>
</p:sld>
</file>

<file path=ppt/theme/theme1.xml><?xml version="1.0" encoding="utf-8"?>
<a:theme xmlns:a="http://schemas.openxmlformats.org/drawingml/2006/main" name="Cielo">
  <a:themeElements>
    <a:clrScheme name="Cielo">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Cielo">
      <a:majorFont>
        <a:latin typeface="Arial Rounded MT Bold"/>
        <a:ea typeface=""/>
        <a:cs typeface=""/>
        <a:font script="Jpan" typeface="ＭＳ Ｐゴシック"/>
      </a:majorFont>
      <a:minorFont>
        <a:latin typeface="Arial Rounded MT Bold"/>
        <a:ea typeface=""/>
        <a:cs typeface=""/>
        <a:font script="Jpan" typeface="ＭＳ Ｐゴシック"/>
      </a:minorFont>
    </a:fontScheme>
    <a:fmtScheme name="Cielo">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Cielo.thmx</Template>
  <TotalTime>13</TotalTime>
  <Words>545</Words>
  <Application>Microsoft Macintosh PowerPoint</Application>
  <PresentationFormat>Presentación en pantalla (4:3)</PresentationFormat>
  <Paragraphs>19</Paragraphs>
  <Slides>9</Slides>
  <Notes>0</Notes>
  <HiddenSlides>0</HiddenSlides>
  <MMClips>0</MMClips>
  <ScaleCrop>false</ScaleCrop>
  <HeadingPairs>
    <vt:vector size="4" baseType="variant">
      <vt:variant>
        <vt:lpstr>Plantilla de diseño</vt:lpstr>
      </vt:variant>
      <vt:variant>
        <vt:i4>1</vt:i4>
      </vt:variant>
      <vt:variant>
        <vt:lpstr>Títulos de diapositiva</vt:lpstr>
      </vt:variant>
      <vt:variant>
        <vt:i4>9</vt:i4>
      </vt:variant>
    </vt:vector>
  </HeadingPairs>
  <TitlesOfParts>
    <vt:vector size="10" baseType="lpstr">
      <vt:lpstr>Cielo</vt:lpstr>
      <vt:lpstr>Energía Híbrida</vt:lpstr>
      <vt:lpstr>Ideas centrales</vt:lpstr>
      <vt:lpstr>Diapositiva 3</vt:lpstr>
      <vt:lpstr>Diapositiva 4</vt:lpstr>
      <vt:lpstr>Diapositiva 5</vt:lpstr>
      <vt:lpstr>Diapositiva 6</vt:lpstr>
      <vt:lpstr>Diapositiva 7</vt:lpstr>
      <vt:lpstr>Diapositiva 8</vt:lpstr>
      <vt:lpstr>Diapositiva 9</vt:lpstr>
    </vt:vector>
  </TitlesOfParts>
  <Company>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Energía Híbrida</dc:title>
  <dc:creator>Lorena Pérez</dc:creator>
  <cp:lastModifiedBy>Lorena Pérez</cp:lastModifiedBy>
  <cp:revision>1</cp:revision>
  <dcterms:created xsi:type="dcterms:W3CDTF">2011-09-20T01:50:42Z</dcterms:created>
  <dcterms:modified xsi:type="dcterms:W3CDTF">2011-09-20T02:04:02Z</dcterms:modified>
</cp:coreProperties>
</file>