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76" r:id="rId3"/>
    <p:sldId id="260" r:id="rId4"/>
    <p:sldId id="274" r:id="rId5"/>
    <p:sldId id="273" r:id="rId6"/>
    <p:sldId id="275" r:id="rId7"/>
    <p:sldId id="262" r:id="rId8"/>
    <p:sldId id="264" r:id="rId9"/>
    <p:sldId id="265" r:id="rId10"/>
  </p:sldIdLst>
  <p:sldSz cx="9144000" cy="6858000" type="screen4x3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59" d="100"/>
          <a:sy n="59" d="100"/>
        </p:scale>
        <p:origin x="-3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19/09/11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19/09/11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19/09/11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19/09/11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19/09/11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19/09/11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19/09/11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19/09/11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19/09/11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19/09/11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19/09/11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10891-D9FD-8C4D-B016-916EF493E205}" type="datetimeFigureOut">
              <a:rPr lang="es-ES_tradnl" smtClean="0"/>
              <a:pPr/>
              <a:t>19/09/11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pic>
        <p:nvPicPr>
          <p:cNvPr id="8" name="Picture 2" descr="http://4.bp.blogspot.com/_uheNlUAGBA8/TNcchD6ahAI/AAAAAAAADHE/Xb-wcXkfnFY/s1600/1+revolucion+industri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743200"/>
          </a:xfrm>
          <a:prstGeom prst="rect">
            <a:avLst/>
          </a:prstGeom>
          <a:noFill/>
        </p:spPr>
      </p:pic>
      <p:sp>
        <p:nvSpPr>
          <p:cNvPr id="7" name="Rectángulo 6"/>
          <p:cNvSpPr/>
          <p:nvPr/>
        </p:nvSpPr>
        <p:spPr>
          <a:xfrm>
            <a:off x="685800" y="3048000"/>
            <a:ext cx="7696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_tradnl" sz="2000" dirty="0">
              <a:latin typeface="Courier"/>
              <a:cs typeface="Courier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529704" y="24765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4400" b="1" dirty="0" smtClean="0">
                <a:latin typeface="Courier"/>
                <a:ea typeface="+mj-ea"/>
                <a:cs typeface="Courier"/>
              </a:rPr>
              <a:t>El</a:t>
            </a:r>
            <a:r>
              <a:rPr kumimoji="0" lang="es-MX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+mj-ea"/>
                <a:cs typeface="Courier"/>
              </a:rPr>
              <a:t> medio es</a:t>
            </a:r>
            <a:r>
              <a:rPr kumimoji="0" lang="es-MX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+mj-ea"/>
                <a:cs typeface="Courier"/>
              </a:rPr>
              <a:t> el mensaje</a:t>
            </a:r>
            <a:r>
              <a:rPr kumimoji="0" lang="es-MX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+mj-ea"/>
                <a:cs typeface="Courier"/>
              </a:rPr>
              <a:t>.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"/>
              <a:ea typeface="+mj-ea"/>
              <a:cs typeface="Courier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177776" y="3448110"/>
            <a:ext cx="6696744" cy="2569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300" dirty="0" smtClean="0">
                <a:latin typeface="Courier"/>
                <a:cs typeface="Courier"/>
              </a:rPr>
              <a:t>Las consecuencias individuales y sociales de cualquier medio, es decir, de cualquiera de nuestras extensiones, resultan de la nueva escala que introduce en nuestros asuntos cualquir extensi</a:t>
            </a:r>
            <a:r>
              <a:rPr lang="es-MX" sz="2300" dirty="0" smtClean="0">
                <a:latin typeface="Courier"/>
                <a:cs typeface="Courier"/>
              </a:rPr>
              <a:t>ón o tecnologíia nueva</a:t>
            </a:r>
            <a:r>
              <a:rPr lang="es-MX" sz="2300" dirty="0" smtClean="0">
                <a:latin typeface="Courier"/>
                <a:cs typeface="Courier"/>
              </a:rPr>
              <a:t>.</a:t>
            </a:r>
            <a:endParaRPr lang="en-US" sz="2300" dirty="0">
              <a:latin typeface="Courier"/>
              <a:cs typeface="Courier"/>
            </a:endParaRPr>
          </a:p>
        </p:txBody>
      </p:sp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426664" y="1684338"/>
            <a:ext cx="8229600" cy="1143000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pic>
        <p:nvPicPr>
          <p:cNvPr id="8" name="Picture 2" descr="http://4.bp.blogspot.com/_uheNlUAGBA8/TNcchD6ahAI/AAAAAAAADHE/Xb-wcXkfnFY/s1600/1+revolucion+industri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743200"/>
          </a:xfrm>
          <a:prstGeom prst="rect">
            <a:avLst/>
          </a:prstGeom>
          <a:noFill/>
        </p:spPr>
      </p:pic>
      <p:sp>
        <p:nvSpPr>
          <p:cNvPr id="7" name="Rectángulo 6"/>
          <p:cNvSpPr/>
          <p:nvPr/>
        </p:nvSpPr>
        <p:spPr>
          <a:xfrm>
            <a:off x="685800" y="3048000"/>
            <a:ext cx="7696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_tradnl" sz="2000" dirty="0">
              <a:latin typeface="Courier"/>
              <a:cs typeface="Courier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529704" y="24765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4400" b="1" dirty="0" smtClean="0">
                <a:latin typeface="Courier"/>
                <a:ea typeface="+mj-ea"/>
                <a:cs typeface="Courier"/>
              </a:rPr>
              <a:t>El</a:t>
            </a:r>
            <a:r>
              <a:rPr kumimoji="0" lang="es-MX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+mj-ea"/>
                <a:cs typeface="Courier"/>
              </a:rPr>
              <a:t> medio es</a:t>
            </a:r>
            <a:r>
              <a:rPr kumimoji="0" lang="es-MX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+mj-ea"/>
                <a:cs typeface="Courier"/>
              </a:rPr>
              <a:t> el mensaje</a:t>
            </a:r>
            <a:r>
              <a:rPr kumimoji="0" lang="es-MX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+mj-ea"/>
                <a:cs typeface="Courier"/>
              </a:rPr>
              <a:t>.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"/>
              <a:ea typeface="+mj-ea"/>
              <a:cs typeface="Courier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177776" y="3448110"/>
            <a:ext cx="669674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 smtClean="0">
                <a:latin typeface="Courier"/>
                <a:cs typeface="Courier"/>
              </a:rPr>
              <a:t>El </a:t>
            </a:r>
            <a:r>
              <a:rPr lang="en-US" sz="2300" dirty="0" err="1" smtClean="0">
                <a:latin typeface="Courier"/>
                <a:cs typeface="Courier"/>
              </a:rPr>
              <a:t>contenido</a:t>
            </a:r>
            <a:r>
              <a:rPr lang="en-US" sz="2300" dirty="0" smtClean="0">
                <a:latin typeface="Courier"/>
                <a:cs typeface="Courier"/>
              </a:rPr>
              <a:t> de </a:t>
            </a:r>
            <a:r>
              <a:rPr lang="en-US" sz="2300" dirty="0" err="1" smtClean="0">
                <a:latin typeface="Courier"/>
                <a:cs typeface="Courier"/>
              </a:rPr>
              <a:t>todo</a:t>
            </a:r>
            <a:r>
              <a:rPr lang="en-US" sz="2300" dirty="0" smtClean="0">
                <a:latin typeface="Courier"/>
                <a:cs typeface="Courier"/>
              </a:rPr>
              <a:t> </a:t>
            </a:r>
            <a:r>
              <a:rPr lang="en-US" sz="2300" dirty="0" err="1" smtClean="0">
                <a:latin typeface="Courier"/>
                <a:cs typeface="Courier"/>
              </a:rPr>
              <a:t>medio</a:t>
            </a:r>
            <a:r>
              <a:rPr lang="en-US" sz="2300" dirty="0" smtClean="0">
                <a:latin typeface="Courier"/>
                <a:cs typeface="Courier"/>
              </a:rPr>
              <a:t> </a:t>
            </a:r>
            <a:r>
              <a:rPr lang="en-US" sz="2300" dirty="0" err="1" smtClean="0">
                <a:latin typeface="Courier"/>
                <a:cs typeface="Courier"/>
              </a:rPr>
              <a:t>es</a:t>
            </a:r>
            <a:r>
              <a:rPr lang="en-US" sz="2300" dirty="0" smtClean="0">
                <a:latin typeface="Courier"/>
                <a:cs typeface="Courier"/>
              </a:rPr>
              <a:t> </a:t>
            </a:r>
            <a:r>
              <a:rPr lang="en-US" sz="2300" dirty="0" err="1" smtClean="0">
                <a:latin typeface="Courier"/>
                <a:cs typeface="Courier"/>
              </a:rPr>
              <a:t>otro</a:t>
            </a:r>
            <a:r>
              <a:rPr lang="en-US" sz="2300" dirty="0" smtClean="0">
                <a:latin typeface="Courier"/>
                <a:cs typeface="Courier"/>
              </a:rPr>
              <a:t> </a:t>
            </a:r>
            <a:r>
              <a:rPr lang="en-US" sz="2300" dirty="0" err="1" smtClean="0">
                <a:latin typeface="Courier"/>
                <a:cs typeface="Courier"/>
              </a:rPr>
              <a:t>medio</a:t>
            </a:r>
            <a:endParaRPr lang="en-US" sz="2300" dirty="0">
              <a:latin typeface="Courier"/>
              <a:cs typeface="Courier"/>
            </a:endParaRPr>
          </a:p>
        </p:txBody>
      </p:sp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426664" y="1684338"/>
            <a:ext cx="8229600" cy="1143000"/>
          </a:xfrm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3381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683471" y="3429000"/>
            <a:ext cx="7696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200" dirty="0" smtClean="0">
                <a:latin typeface="Courier"/>
                <a:cs typeface="Courier"/>
              </a:rPr>
              <a:t>El mensaje de cualquier medio o tecnolog</a:t>
            </a:r>
            <a:r>
              <a:rPr lang="es-ES_tradnl" sz="2200" dirty="0" smtClean="0">
                <a:latin typeface="Courier"/>
                <a:cs typeface="Courier"/>
              </a:rPr>
              <a:t>ía es el cambio de escala, ritmo o patrones que introduce en los asuntos humanos</a:t>
            </a:r>
            <a:endParaRPr lang="es-ES_tradnl" sz="2200" dirty="0">
              <a:latin typeface="Courier"/>
              <a:cs typeface="Courier"/>
            </a:endParaRPr>
          </a:p>
        </p:txBody>
      </p:sp>
      <p:pic>
        <p:nvPicPr>
          <p:cNvPr id="5" name="Picture 10" descr="BritishMajestic1944F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670" y="0"/>
            <a:ext cx="4650529" cy="318014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880" y="-32298"/>
            <a:ext cx="9296400" cy="692259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98884" y="3645024"/>
            <a:ext cx="689339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300" dirty="0" smtClean="0">
                <a:latin typeface="Courier"/>
                <a:cs typeface="Courier"/>
              </a:rPr>
              <a:t>El medio es el mensaje porque es el medio el que controla la escala y forma de las asociaciones y los trabajos humanos. Lo m</a:t>
            </a:r>
            <a:r>
              <a:rPr lang="es-ES_tradnl" sz="2300" dirty="0" smtClean="0">
                <a:latin typeface="Courier"/>
                <a:cs typeface="Courier"/>
              </a:rPr>
              <a:t>ás </a:t>
            </a:r>
            <a:r>
              <a:rPr lang="es-ES_tradnl" sz="2300" dirty="0" err="1" smtClean="0">
                <a:latin typeface="Courier"/>
                <a:cs typeface="Courier"/>
              </a:rPr>
              <a:t>tipico</a:t>
            </a:r>
            <a:r>
              <a:rPr lang="es-ES_tradnl" sz="2300" dirty="0" smtClean="0">
                <a:latin typeface="Courier"/>
                <a:cs typeface="Courier"/>
              </a:rPr>
              <a:t> es que los contenidos de cualquier medio nos impidan ver su carácter.</a:t>
            </a:r>
            <a:endParaRPr lang="es-ES_tradnl" sz="2300" dirty="0">
              <a:latin typeface="Courier"/>
              <a:cs typeface="Courier"/>
            </a:endParaRPr>
          </a:p>
        </p:txBody>
      </p:sp>
      <p:pic>
        <p:nvPicPr>
          <p:cNvPr id="2" name="Imagen 1" descr="ajedrez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-3500"/>
            <a:ext cx="4716016" cy="345737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57301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La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electricidad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acab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ó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con la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secuencia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haciendo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que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todo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se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vuelva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simult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áneo</a:t>
            </a:r>
            <a:endParaRPr lang="en-US" sz="280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3" name="Imagen 2" descr="blo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0"/>
            <a:ext cx="4644008" cy="30900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600228" y="2532037"/>
            <a:ext cx="3179684" cy="3273227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n-US" sz="2600" dirty="0" err="1" smtClean="0">
                <a:latin typeface="Courier"/>
                <a:cs typeface="Courier"/>
              </a:rPr>
              <a:t>Cualquier</a:t>
            </a:r>
            <a:r>
              <a:rPr lang="en-US" sz="2600" dirty="0" smtClean="0">
                <a:latin typeface="Courier"/>
                <a:cs typeface="Courier"/>
              </a:rPr>
              <a:t> </a:t>
            </a:r>
            <a:r>
              <a:rPr lang="en-US" sz="2600" dirty="0" err="1" smtClean="0">
                <a:latin typeface="Courier"/>
                <a:cs typeface="Courier"/>
              </a:rPr>
              <a:t>medio</a:t>
            </a:r>
            <a:r>
              <a:rPr lang="en-US" sz="2600" dirty="0" smtClean="0">
                <a:latin typeface="Courier"/>
                <a:cs typeface="Courier"/>
              </a:rPr>
              <a:t> </a:t>
            </a:r>
            <a:r>
              <a:rPr lang="en-US" sz="2600" dirty="0" err="1" smtClean="0">
                <a:latin typeface="Courier"/>
                <a:cs typeface="Courier"/>
              </a:rPr>
              <a:t>tiene</a:t>
            </a:r>
            <a:r>
              <a:rPr lang="en-US" sz="2600" dirty="0" smtClean="0">
                <a:latin typeface="Courier"/>
                <a:cs typeface="Courier"/>
              </a:rPr>
              <a:t> el </a:t>
            </a:r>
            <a:r>
              <a:rPr lang="en-US" sz="2600" dirty="0" err="1" smtClean="0">
                <a:latin typeface="Courier"/>
                <a:cs typeface="Courier"/>
              </a:rPr>
              <a:t>poder</a:t>
            </a:r>
            <a:r>
              <a:rPr lang="en-US" sz="2600" dirty="0" smtClean="0">
                <a:latin typeface="Courier"/>
                <a:cs typeface="Courier"/>
              </a:rPr>
              <a:t> de </a:t>
            </a:r>
            <a:r>
              <a:rPr lang="en-US" sz="2600" dirty="0" err="1" smtClean="0">
                <a:latin typeface="Courier"/>
                <a:cs typeface="Courier"/>
              </a:rPr>
              <a:t>imponer</a:t>
            </a:r>
            <a:r>
              <a:rPr lang="en-US" sz="2600" dirty="0" smtClean="0">
                <a:latin typeface="Courier"/>
                <a:cs typeface="Courier"/>
              </a:rPr>
              <a:t> </a:t>
            </a:r>
            <a:r>
              <a:rPr lang="en-US" sz="2600" dirty="0" err="1" smtClean="0">
                <a:latin typeface="Courier"/>
                <a:cs typeface="Courier"/>
              </a:rPr>
              <a:t>sus</a:t>
            </a:r>
            <a:r>
              <a:rPr lang="en-US" sz="2600" dirty="0" smtClean="0">
                <a:latin typeface="Courier"/>
                <a:cs typeface="Courier"/>
              </a:rPr>
              <a:t> </a:t>
            </a:r>
            <a:r>
              <a:rPr lang="en-US" sz="2600" dirty="0" err="1" smtClean="0">
                <a:latin typeface="Courier"/>
                <a:cs typeface="Courier"/>
              </a:rPr>
              <a:t>propios</a:t>
            </a:r>
            <a:r>
              <a:rPr lang="en-US" sz="2600" dirty="0" smtClean="0">
                <a:latin typeface="Courier"/>
                <a:cs typeface="Courier"/>
              </a:rPr>
              <a:t> </a:t>
            </a:r>
            <a:r>
              <a:rPr lang="en-US" sz="2600" dirty="0" err="1" smtClean="0">
                <a:latin typeface="Courier"/>
                <a:cs typeface="Courier"/>
              </a:rPr>
              <a:t>intereses</a:t>
            </a:r>
            <a:r>
              <a:rPr lang="en-US" sz="2600" dirty="0" smtClean="0">
                <a:latin typeface="Courier"/>
                <a:cs typeface="Courier"/>
              </a:rPr>
              <a:t> al </a:t>
            </a:r>
            <a:r>
              <a:rPr lang="en-US" sz="2600" dirty="0" err="1" smtClean="0">
                <a:latin typeface="Courier"/>
                <a:cs typeface="Courier"/>
              </a:rPr>
              <a:t>incauto</a:t>
            </a:r>
            <a:endParaRPr lang="en-US" sz="2600" dirty="0">
              <a:latin typeface="Courier"/>
              <a:cs typeface="Courier"/>
            </a:endParaRPr>
          </a:p>
        </p:txBody>
      </p:sp>
      <p:pic>
        <p:nvPicPr>
          <p:cNvPr id="6" name="Picture 1" descr="C:\Users\Saul\Desktop\New folder (3)\televis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-32299"/>
            <a:ext cx="4792216" cy="3193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/>
          <a:lstStyle/>
          <a:p>
            <a:pPr>
              <a:buNone/>
            </a:pPr>
            <a:endParaRPr lang="es-MX" dirty="0" smtClean="0"/>
          </a:p>
          <a:p>
            <a:pPr>
              <a:buNone/>
            </a:pPr>
            <a:endParaRPr lang="es-MX" dirty="0"/>
          </a:p>
          <a:p>
            <a:pPr>
              <a:buNone/>
            </a:pPr>
            <a:endParaRPr lang="es-MX" dirty="0" smtClean="0"/>
          </a:p>
          <a:p>
            <a:pPr>
              <a:buNone/>
            </a:pPr>
            <a:r>
              <a:rPr lang="es-MX" dirty="0" smtClean="0"/>
              <a:t>	</a:t>
            </a:r>
            <a:r>
              <a:rPr lang="es-MX" sz="2200" dirty="0" smtClean="0">
                <a:latin typeface="Courier"/>
                <a:cs typeface="Courier"/>
              </a:rPr>
              <a:t>El efecto de un medio s</a:t>
            </a:r>
            <a:r>
              <a:rPr lang="es-MX" sz="2200" dirty="0" smtClean="0">
                <a:latin typeface="Courier"/>
                <a:cs typeface="Courier"/>
              </a:rPr>
              <a:t>ólo se fortalece e intensifica porque se le da otro medio que le sirva de contenido</a:t>
            </a:r>
            <a:endParaRPr lang="en-US" sz="2200" dirty="0">
              <a:latin typeface="Courier"/>
              <a:cs typeface="Courier"/>
            </a:endParaRPr>
          </a:p>
        </p:txBody>
      </p:sp>
      <p:pic>
        <p:nvPicPr>
          <p:cNvPr id="2" name="Imagen 1" descr="facebook_vs_goog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0"/>
            <a:ext cx="4644008" cy="349406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458180"/>
            <a:ext cx="4427984" cy="5491100"/>
          </a:xfrm>
        </p:spPr>
        <p:txBody>
          <a:bodyPr>
            <a:normAutofit fontScale="92500" lnSpcReduction="20000"/>
          </a:bodyPr>
          <a:lstStyle/>
          <a:p>
            <a:pPr algn="r">
              <a:buNone/>
            </a:pP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s-MX" sz="2400" dirty="0" smtClean="0">
                <a:latin typeface="Courier New" pitchFamily="49" charset="0"/>
                <a:cs typeface="Courier New" pitchFamily="49" charset="0"/>
              </a:rPr>
              <a:t>Los efectos de la tecnolog</a:t>
            </a:r>
            <a:r>
              <a:rPr lang="es-MX" sz="2400" dirty="0" smtClean="0">
                <a:latin typeface="Courier New" pitchFamily="49" charset="0"/>
                <a:cs typeface="Courier New" pitchFamily="49" charset="0"/>
              </a:rPr>
              <a:t>ía no se producen al nivel de las opiniones o de los conceptos, sino que modifican los índices sensoriales, o pautas de percepción, regularmente u sin encontrar resistencia. El artista sero es el único que puede toparse impunemente con la tecnología, solo porque es un experto consciente de los cambios en la percepción sensorial</a:t>
            </a:r>
            <a:r>
              <a:rPr lang="es-MX" sz="2400" dirty="0" smtClean="0">
                <a:latin typeface="Courier New" pitchFamily="49" charset="0"/>
                <a:cs typeface="Courier New" pitchFamily="49" charset="0"/>
              </a:rPr>
              <a:t>.</a:t>
            </a:r>
            <a:endParaRPr lang="en-US" sz="240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4" name="Imagen 3" descr="Camil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0"/>
            <a:ext cx="4716016" cy="502358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052736"/>
            <a:ext cx="3960440" cy="432048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s-MX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s-MX" dirty="0" smtClean="0">
                <a:latin typeface="Courier New" pitchFamily="49" charset="0"/>
                <a:cs typeface="Courier New" pitchFamily="49" charset="0"/>
              </a:rPr>
              <a:t>Los medios son extensiones y costes fijos para nuestras energ</a:t>
            </a:r>
            <a:r>
              <a:rPr lang="es-MX" dirty="0" smtClean="0">
                <a:latin typeface="Courier New" pitchFamily="49" charset="0"/>
                <a:cs typeface="Courier New" pitchFamily="49" charset="0"/>
              </a:rPr>
              <a:t>ías personales, ya además configuran nuestra conciencia y experiencias.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2" name="Imagen 1" descr="C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232" y="-14798"/>
            <a:ext cx="4716760" cy="328162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140</Words>
  <Application>Microsoft Macintosh PowerPoint</Application>
  <PresentationFormat>Presentación en pantalla (4:3)</PresentationFormat>
  <Paragraphs>14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La electricidad acabó con la secuencia haciendo que todo se vuelva simultáneo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TV4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Todos los cambios sociales repercuten en la creación de nuevas tecnologías</dc:title>
  <dc:creator>Rodolfo Murillo González</dc:creator>
  <cp:lastModifiedBy>Octavio Islas</cp:lastModifiedBy>
  <cp:revision>24</cp:revision>
  <dcterms:created xsi:type="dcterms:W3CDTF">2011-08-29T17:49:08Z</dcterms:created>
  <dcterms:modified xsi:type="dcterms:W3CDTF">2011-09-20T01:02:35Z</dcterms:modified>
</cp:coreProperties>
</file>