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3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FF6C3-D6E4-4450-9F69-66CC0E25D442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2DDF4-2722-4DDE-97E0-84866D85366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b="1" dirty="0" smtClean="0"/>
              <a:t>IV. EL AMANTE DE JUGUETE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4000" b="1" dirty="0" smtClean="0"/>
              <a:t>Narciso como narcosis</a:t>
            </a:r>
            <a:endParaRPr lang="es-E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3100" b="1" dirty="0" smtClean="0"/>
              <a:t/>
            </a:r>
            <a:br>
              <a:rPr lang="es-MX" sz="3100" b="1" dirty="0" smtClean="0"/>
            </a:br>
            <a:r>
              <a:rPr lang="es-MX" sz="3100" b="1" dirty="0"/>
              <a:t/>
            </a:r>
            <a:br>
              <a:rPr lang="es-MX" sz="3100" b="1" dirty="0"/>
            </a:br>
            <a:r>
              <a:rPr lang="es-MX" sz="3100" b="1" dirty="0" smtClean="0"/>
              <a:t/>
            </a:r>
            <a:br>
              <a:rPr lang="es-MX" sz="3100" b="1" dirty="0" smtClean="0"/>
            </a:br>
            <a:r>
              <a:rPr lang="es-MX" sz="3100" b="1" dirty="0" smtClean="0"/>
              <a:t/>
            </a:r>
            <a:br>
              <a:rPr lang="es-MX" sz="3100" b="1" dirty="0" smtClean="0"/>
            </a:br>
            <a:r>
              <a:rPr lang="es-MX" sz="3100" b="1" dirty="0"/>
              <a:t/>
            </a:r>
            <a:br>
              <a:rPr lang="es-MX" sz="3100" b="1" dirty="0"/>
            </a:br>
            <a:r>
              <a:rPr lang="es-MX" sz="3100" b="1" dirty="0" smtClean="0"/>
              <a:t/>
            </a:r>
            <a:br>
              <a:rPr lang="es-MX" sz="3100" b="1" dirty="0" smtClean="0"/>
            </a:br>
            <a:r>
              <a:rPr lang="es-MX" sz="3100" b="1" dirty="0"/>
              <a:t/>
            </a:r>
            <a:br>
              <a:rPr lang="es-MX" sz="3100" b="1" dirty="0"/>
            </a:br>
            <a:r>
              <a:rPr lang="es-MX" sz="3100" b="1" dirty="0" smtClean="0"/>
              <a:t/>
            </a:r>
            <a:br>
              <a:rPr lang="es-MX" sz="3100" b="1" dirty="0" smtClean="0"/>
            </a:br>
            <a:r>
              <a:rPr lang="es-MX" sz="3100" b="1" dirty="0"/>
              <a:t/>
            </a:r>
            <a:br>
              <a:rPr lang="es-MX" sz="3100" b="1" dirty="0"/>
            </a:br>
            <a:r>
              <a:rPr lang="es-MX" sz="3100" b="1" dirty="0" smtClean="0"/>
              <a:t/>
            </a:r>
            <a:br>
              <a:rPr lang="es-MX" sz="3100" b="1" dirty="0" smtClean="0"/>
            </a:br>
            <a:r>
              <a:rPr lang="es-MX" sz="4900" b="1" dirty="0" smtClean="0"/>
              <a:t>1. Narciso como “narcosis” o entumecimiento, es decir, como un sistema cerrado.</a:t>
            </a:r>
            <a:r>
              <a:rPr lang="es-ES" sz="4900" b="1" dirty="0" smtClean="0"/>
              <a:t/>
            </a:r>
            <a:br>
              <a:rPr lang="es-ES" sz="4900" b="1" dirty="0" smtClean="0"/>
            </a:br>
            <a:endParaRPr lang="es-ES" sz="49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s-MX" b="1" dirty="0" smtClean="0"/>
          </a:p>
          <a:p>
            <a:pPr algn="ctr">
              <a:buNone/>
            </a:pPr>
            <a:endParaRPr lang="es-MX" b="1" dirty="0"/>
          </a:p>
          <a:p>
            <a:pPr algn="ctr">
              <a:buNone/>
            </a:pPr>
            <a:endParaRPr lang="es-MX" b="1" dirty="0" smtClean="0"/>
          </a:p>
          <a:p>
            <a:pPr algn="ctr">
              <a:buNone/>
            </a:pPr>
            <a:endParaRPr lang="es-MX" b="1" dirty="0"/>
          </a:p>
          <a:p>
            <a:pPr algn="ctr">
              <a:buNone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s-MX" sz="4000" b="1" dirty="0" smtClean="0"/>
              <a:t>2. “El hombre en seguida se siente fascinado por cualquier extensión suya en cualquier material diferente de él”, sin ser consciente de que se trata de una extensión.</a:t>
            </a:r>
            <a:endParaRPr lang="es-ES" sz="4000" b="1" dirty="0"/>
          </a:p>
        </p:txBody>
      </p:sp>
      <p:sp>
        <p:nvSpPr>
          <p:cNvPr id="1026" name="AutoShape 2" descr="data:image/jpg;base64,/9j/4AAQSkZJRgABAQAAAQABAAD/2wCEAAkGBhQSERUUEhQWFRUVGRwaGBgYGBweHxsaGxwZHRwbHh0YHyceGhwkGhsdHy8iIycpLywsHyAxNzEqNSYrLCkBCQoKDgwOGg8PGiwlHyQsLC8sLCwvLCwsLCkpLCwsLCosLCwvLDQsLCwsLCw0LCwsLCwsLCwsLCwsLCwqLCwsLP/AABEIAQYAwQMBIgACEQEDEQH/xAAcAAACAwEBAQEAAAAAAAAAAAAFBgADBAIBBwj/xABLEAACAQIEBQIDBAUHCQcFAAABAhEDIQAEEjEFBiJBURNhMnGBFEKRoQcjUrHBCBVikrLR8CQzQ2NygtLh8URzg5OiwtMWVLPD4v/EABkBAAMBAQEAAAAAAAAAAAAAAAACAwEEBf/EACYRAAICAQMEAwEBAQEAAAAAAAABAhEhAxIxBBNBUSIyYRSBwXH/2gAMAwEAAhEDEQA/APt7uAJNgNzjC/GFnoVnHkWH0nf6YzcQzGusKXYXA/aIgn2hQV37sPGPaeXkEEyQ0GO03G48Ef34W34HUV5PE5kVhqVSRJEmV2MHcecU1OZGH3FHzY/v048zHDiFgARtAG3y7YHZinvAuSZv7WG3ge3fEJymjojCDNg5kqG4Wn+Z/iMVvzFWi3p/1T/xYBcYzoy1MNUBgsiACBdjpElth74z1uKJSZNWqahKgwTBCljIW86QYicc71p+zoXTweUg+/MdcEAsgO/wH/ixanMlbaaZ9tDT47PheymYaqgcFhquVG4KkWiJAJYA7TEecXDPMQQLyf2QPcX/AGbR9RM2xnfl7NfTx4oMHj9c/eT6J/zOOP54r96kf7q+J8YCZrmrL/A2YoKynqGtVIYWIN7Qe2M9Dj1KqdNKqjmCxCm+kCSSBcQLbe3nA9aXs1aEfQxJxauTar+KpH9n/E45HF65/wBKR/uJ/wAM4ELmIkiPofnY+LwInttjw5mQSZE94sN9+3YfhjO9L2HYj6DOZ4pVACjMMdzIVQZESJCx3Fj774p/n6qP9O+xIHpodo/oyYkYQOaeM5qnUVqNcqpkFYSA233gbwfI2wd4Fl82ilszUBkdNIhQY/adkWQY2E+58HXqz5sP54pZGQcerj/S/iifwicXLzLX/apH502B/J/4YXq+aFpJAvsDI28j23x19om4P9wO8GBa1/w84T+ifsb+aHoZV5wcfFSQ+4qH9xQx+OO055SYajUFplSjD82H7sKL1IqNOnTAIidUg9QJNpusWtf6+08wpUDUGBWQREEACWEW0yVBg7Rhl1MxX0kB1p875UidTCb/AObY7/7IOLqfOGUP+mA/2gy/2gMIHqrqHUssVkkqOktB3kEgEDa5K7Tjs5RVpU0BRSoWWYj7qhSWZQFJiSQJM3gTi0eok1eCUulgnVs+gDmrKn/tFP8ArYvyvHKFQxTrU2PgOpP4TOPjzZ86lEkknSAvctIEsYUdhv2Nr4so1fUlXVmOmY0yZAsOqR3aZiwF98auqvwbLo0vJ9rxMfJuE8x1uHkM7mrk5Oob+mu4ZD2gG6XkCwBx9WpVQwDKQQRIIuCDsQe4x0wmpq0cWppvTdM7xMTEw5MAUKs1mNp1OPwOkfu/fjFz5WP8212RiCNJBEg9NRSwteCoPtHtjULVX8B2/Mz/ABxqLhkIKhxbUsAlh2gT5HfxifKaLrDjL/wTvs+YQO1GpURPRaoBq1lnYF40k6RE3m++++KeVsnna70q2ZzZemx6aawAdJuWAUdIg9N5t2w7M0WkEbdti3cEzE2wuPTGXX01YCH6ZJUhXedIHc+oR3M7Qccr0tnnB1rV3rhWK/6Rl9XLyp9MFgXaopmnTWooVhokDqZbE/hfFPGM8rtkmLOf1oIYIAWqqsgGWIVWWb3mItGDHM2SNfIV1VCzuraVgTG+0x9xRa/y3wKzPLlV8tk0Gn1KdRGqnUClP0wdRNpZiOmBaT8jic0X02ksnvN/FfRXKNTICvVKPpUSVKnSNX3RJ2kR9Dg5kstUEBxK2EzAE2FyBIxmz1DL1IJVX0NqT1DIR1BALIpUGDIAM97iJxqDm51NYkkvA1T9YC7wAvjuLxwx+FQkc95SgtYO9TTUqA30jSdwJZRBZbSCewjBzKLk8swy1BxVr1I1lAWMSD1aQUpoAY06u8mcZOceH+tl/ull6hA3IFwPzG+8YKcHoUMvlqT0aaorU6bE31VGYAiWLAtc2E27YdO0DbRkznECBDxAkHSNrQRee9vF/GFzlniLulQamDpVaTvCkn9qwgEgd/bBSq1ydW0X3FpmIntJtbf2mjg+XXKs2gBnquS5YLCi5AXVYAg+Z3PbG0qYZVFudomtReE6hBBAmYmepZMx8x8jJG+vx962XDZQqz6VYtUUxKgTEGTF5/jGKuN8WqfZ3ZqgBai5hWYtAG520khhAMmFBmMBuS6DNlb9OhyU1GA2peqIDGAZJIG5A+RtpWF3gxZDgudzdcU8y7CnTOpwGCrpkSoVO5tdhYYe+L5vSYgAnSFAB3KAAAWgze29/JgbmKfpMrBgajMSGAg3liLmXENBHwj88cZqqzPrsGAOkj+iBAHe+kW9p7DCyluNjD0eDiMdLqVNxBnUxAkmANUGQT36T9dfrgo14FhbvAuABsAemLbGw7+8MVYjfXpmb9yL+Ji/yA7YyZjSPWVZVZtLTpnYjqJiV/vi+JUvBRs6qVm0giQeokEmd7QIPaflAicD61RvTLwLQSJiANyL3vePBIxyaxZRqAl20zcAiRuJEmA3TB77YrTNAwlMtNRi0aTJBtuZACqkRJM3PfGqFBuLAG2AMsQIsCNTXJLEBQOm9+/i/VGu6GUvIKxvN/PzBE+x98amyxgmJNpJ8E6N5uSZMCJ9px16HpwBsCd7e0+97b98Fmtpl1biWum1MArIAMERpkEgQAQQhBiJvGxEvH6Isyz8IyxaZX1Ev2CVaiqL7QoAj2x8y4lmQinsgBMC4Nljbu0AE3tHth//AEGZgNwaiAbq9UH2PqM0fgwOO7pW3bPM6xJUl+j/AImJiY7DgFmu/wCsqf8AeRsTfpA2E/47b40esAssyqmxkxe0CTEXxlqNFd/BY/ObdvcYV/0g8PTM5diV1mkVIMXCsdLQYMQJb/dxzSnttnZCG6kHeI84ZCmStTNUNZOyHUfbabyAb98JmY/SXRZ9LZevJjSOk9UEBlg9VySpE7/LEzPI1NfstMJNMVXFWSZ+DUWBQWEpESIA2k4L5bhi0czXqABUCUAht09JQhZFjCAeYN+5xGWpKR0R04R/S6hWq1KSs1N0kA6XBHVMKzwrbRJVTuRMRbDVzLTMoqQQBrWBsZBgLYloiN5PbBPNZtW8QOlRFgBqvEzJFz5OErmuvpzOVJXoL1KZm4vpII3m4N/eBtics4KwxloZPRCrYJq8AgWO+naBvtvH1xxmqzKPugC3UR3LMY07WEfU/XjKIV6iIHghiwEbkQCGmBA9/lhE4pxmpxDMDK0QaVNn0hLhiPvM53AADHTt88TjHcUbobs1WYnamCNRudyCTqEzubybwe3bK2YdKSIuhEpmZ1gwUi94ErBiPBNoGCfH8uEbUtlKERtCoIgGZBPT2ucKFDMTm6yMTZNaC5XSRpIIE7xfuJI842MXyDkmgrWbMPVbVoLAhS3qGTYWBte4Ftge4NqFV59T9WBM97GSFJIYah0kFY3n6Ac7XYU8wCzEpVI3HwBlY7C0o8dtiN4wYy9NwwgqFYmPUBeQYABLgkdK2gkC5i4ilUhE7PM9XooW+0tqDuAOg6RZdTMoDFjGjdiplY2tfkuMUswRSpNWr1N0VFM3BLANo6EWy+INhaDj43SY02qCmH9NBpDLI6Sjwe2qB27Bge+GvhD1aiLUSlSya1Kal6jCnLsFUalWwVQQYLk7g6fLUmhbcWK3Ec5nBmBl6VL4w6qC33hAqNJIhd4MgGfFsFqHDKtOialZhJACpR1v5s1RxpMAk2mBF9hijmVwOKZb0670daPLj0wRTKiYd+kHoN772nvrq5jKQyU6ozGZdQqs1Z69RZPVDNNNLyJUD4hjHFNcGKcr5KcvVR9WioSZHSSvxAtJaFtssC5tO9sVZtHUIKfU4USGUDWIIKixCqDpF/6M95vy7oEVQTLA27XGoEeTF4uRb5nvMIdQJOo7MNlmbsPvWggfP3xHyXvAPR9TLNQrB1KpUWQepKkQJ1CNxAPfHGWIHW8mLL9Y+gHbvYb4srOPTPVpjUS2uSWsrSfMSN5EDHNKqhZVIDM+o3CkwNLAG3SArAnuZXfGsOAtSrKbgC3SNp7iL7TMb7He84x1c9YHaSoknsSYJ0AxDbwfOPMpmZEaSrWBHzCyxGx8d/4YGcVzKuyEuBoZ1MNaVB7E2GsgXNu3nGKNsywdxzOSjix6G+hU6Tc95ba87zj6L/J1zoORr0vvU6+o/KoiR+aNj5fxvWcspYLdRqiekktUCSQNlYEgTBI9sM38njiRTP16ParRDfWmwj8nbHo6CqJ5vVu5I/QWJiYmLHIJ3Ea4NSqsAyxF2i0gH8Bf32tgDzRmGp5KtUUkMoQ9JF19RNa+fgP5YYDSHq1z/rTv2ssxPvOKMzkBWSrSNhUVlJG41KRq/wAWxxai+R6Gk1S/wWc1x7M9BUz6nUp9NW3ViIhLMd/YT2nAik2YqV62uoxYFDuQAGU7CfKt+7Bfieco06Crk39VsiR0kFgxcMiltEazqJsGgEz7HVkeJV0Q1s79mooVW6l1eGjTdahCC5j9wucc7jfLOpSSykZcqKwPws20wpmxvOmO1pn8e/fHeApmRR1s9MUKgcjSZa1gCbKNW5vb54vzHF2dQwYBWgrDQB4i/VuR72+gziXEfRotmtDOKYWOqBDMApJEmADNht7GCR5CWc8DBU4tTV2VYDgkCVHad52FjHVudsYc7mIYVdUVABAYG5m4MkA2JYgX74XqfERUVZRlCiyjq8yBpCkWYwRtqP1w5/mDLqFYZhTe6K1xa+0x3B+fzxtbsC/UNcZza1NEDp+9qMgy33TIlRvq3MbROA+V4WEzKZhoKikE9PuxA1G5MgARETBjYXPeTz4rEVVbWEaWK30kECxNi0H6RPfA7mWv6WWX0yd0UuNgqypIJFyWveI0wAIwyTugbVG58pT0ZkaFJzBkKNRFPSpQMNTSzDU0m4MQNsb04mEpoKSodKafUZCxUgRqZmPxEgiAPrGAVOq/UGuNtQlQyhmjbTI6mEjY6jBOBZ5vb1TTFDXBI6GYayd2gCxbcjzHgYZRcuBZNR5Gzi81wFNQim6lHbVrLgAxEQpJZgPYE+BGnkfhobK0alSajA+mTVLEU1pl1hQT6S6VURaQZvcYG5PLVmps1aiKJ0yNTKGFQt2VT0iNOmYIg2746q8yLRRsogLb1CxM/wCcawJBA+MSQIB9oOBYwY1eUYea2Gcr0NmArBBqg9FRQUkCBGx3A6htOHJc/wDZEpBVp0Tq0xTCqB3Ygj4hpEmSZIAMwMJA46oV6q0nPpMSuorc0iJsB0jpAgi4nuBjv/6gqVTqYAM1tYYQoItAse+5gQpwfKhqTCH2hH+HSjuoMBieog62MWAAIEk9RIA95ms6tM6mkBpIOljENfuSoB7kbAX2xhyeeDQKbqFPYgwstPxkGXMAG5N7C8Y1vQA1X1GH6jFg2iFIWR1E7xsogHvNqmUi8HB4hrAal+sBOlSBYkQCF1EDTAA7CZ8YmoqoCgkDe4AJYICZiWXoEGwgLHnF1dFqaToQUzs+jU6pHUFkAiFUxIP5EHGlZjCBRMCVIb7shSZWZm5LCTDHaMLQ9mlc6+wXq1BQNM6eorJ7EAlrm1iLWJA8RTSg1qJ1Rq0zeFLVC7yzVCZ3AA1EgXuw0aioZeBEkNp7GwFxtA1EzubxOF3jVRqjhEgCnO7QDq+EKDBMFZJ7Cd8U0+ScmkrYM4vVU0zCkMYLankBlkfDAuy6bDa2++C/6D62njNIftU6q/gmr/24C5/RoOlpDbEiJA7i3+ydzue5tu/RDV08ayh8mov40qg/fjv0vqeb1P2s/U+JiYmHOcU8xTBrVJO1Qx82CX8TFr/34z5nh6V6TU2JNNxDFWIsIkSkEjyNj3xrzNq1YXHVP4op/jium+97X2tEfuxxzrcd0L24F3hPLdDLpVSGAcqr31dI1FCsAEAsTe9/lhf5oqvxHNDIZdv1at6mYqfdQEWBP3mA1QPLDwThyz2ZsOkNIIMbkTcC17x/6b4xcP8ARylH006mZi9Z7qXqNBYiYBAnSBNgI33mqvJZtvJjz2RoUVVaCBEGkGnpDB1uBYmzGJkexIxh5gIrZSqgUEFDBEfcRiIANjqAAAG+O+I5jUpZlVZI0wbiIkgAj+kGadQ77wasrSqHQxX1FeTdSTBIFg4OuwJuLzp2OFWXY7To95R4Roy9I5kkOyEsDpBAJkST1E6Tf5gfJdynLuXr8QzRqIfTCrUppJAqGoQJOm8atRMRB374afs7moj0ydABlLkltQGpi0dKJpIRQJlsc0KL0atSrBLMmgltp164gH7pBudUknaBOp1ZPk4z1BkpLTCUwqlmKCYQASqjS3TEsLC52Fhhf4/kjXosgGlmHUYJtaARaFUiQf4mAfzhqsG1eoACSxsswZ3iT09NwPNsYxliAVJUgA6VEgWAhdXxAEnSAT2W/jLzgesZPMtWT0RSKGoY0BtG4SBckF4Yj4QB79xjFwTIM+fzDCmCWWkFOlREllLANGoSoNp1bdzjc+Q6gxLd4uDf4SBAmJP4xESZvSkKYY2DOFDEKQdKzpi9zrJgd7TtB1SoySs0ZoBYVXkJuwMaiYGr9liYjUdVtrGMLNTgbVeIhhTZqXpLrMWUlyVN2AmRMX22JxMpzC7ZnM0oLLSc/eJlQQogEEbAEm253EDBnJEPCoV0Aw66dhpAghdibQY2nGNuLNWUU5TkpH+0L6rohrNpmmOpGSnJuZgMWFu4vingfAKaZVPUL6np02JVl6SVgnTpMkQd2M9omMG8wg0dYgAQQxAEER1E7TMbdz2wO+2Um+EAyxgggwACBF4sVIgbA7nbGbm0HktenSAAWihIFnddR1SoJhiYIPae+MdSlJE9C7d1uerYdJOqD8jbsTaHAMRcCJLAiLxB3NhIgeDIxMxX0qxXRMFgOnqiNPeBqaSLnv7jC+RkzJVdghUKTrtCDSqlStlIFhI+9ubTinKZNiCWPUTdj+Pm28SJ9pxtdrkfDTNgCVuwJK/DcdydgZ9sUV2kAjTtMAAeLjxI28fLAxk8Ghrr0wbMSJ1RAMzvcGRhe4hQAVnLFB8MhhLA7LcGZP8AH2wTqtoDMNRDG4uT8iT5jtHcbYD8xZkmitMGSWIVVAkkxF42EiB5nDwWcGSdICfa0WmV0sQV0KdRvpZWjSomNj7wPljr9HdfTxbInv66A/7xKn9+OEzCIAyJUJCaTLAhCW0gjuBqA3gm+KOUiU4nkye2ao/lVXvjv0/J53UeD9dziY604mHOcV+K11SrVZyAqlSSdgAiX/x7YyLR1BlkgsDDAwVkdvqBbGvixIrvBj4T9dIGMCG3VItcD+/HDqP5nfpL4CJkKOeqVjT9eQvxlgkqAwvpAAcyLC82nfGLO8az65h6VMJVCsyiUhioLATBAmOrpA+YGGRuP0qWYzQAYv6iBhpAHSoM73Ekn33wt8O5gCZ+s9YSB6hUosMQw6T/AFTB/d3xL/Ds5D2Tylc0dWZVFYGNNEHpk3Qy8Frna1jc4y0OFa69NXQMppVvTX1KsNUptTHUZEtcrcQB2PcxS4wtaNNtMQhMaQ8woIF2HkQb3xidCK+Tdh0j1qcEwFZ6aFSWO5KoYAtYwJJxsWiUr8if+kXhDJWNZWZFb4lDHSrdJMA2AgzIHbacUca5JNHJrXd2evrUFVeyoV321NBgGIgmPmxc4V1elVDjSagIQR95IQqTEBtVjsbjxIIcx8Xp5fKU6LHUGIR2QAlahg9j7b+wF4JxSMnwTlBLL8mflbklMsPtNaq5VUMrUhVQsAQxBLAFd5YnebHC5zPxCpRz6qGKLURSd1VnBYTHeYAkibfXDlV4/TzTvoVtLqQablWVtMBQFvIMs0jaRJBEYDcR5d+156lVd1CUQ/qFhN1foUADqJmZM/CxNoGMTV/L9MppY/DzI5xwdbIv6wBSAIjRJDNMRZrgkdu8Y3ZIoxmAW36iJlSxEEybEm3aD5sQWtSoavRpgkmWYqDNplbEmSbR5NsZszxaozBWZjEBgT5B7AAAdXeO1sSwUF7h/KxqcUzVRkb0qehi06V1sqkAkz72g7/KdPNmYp5RaWhmZ61YhisdIEExCjU0xsPO9wV6hx+uuZrUgzkrVqMnVIWQRJWdJhYG9oEbDBLiC0s36C18wKYpVNR1KJIj4VCGCxhRJgAdzir5W7ihEnTcTVnM4a1CvTuBUVt5sQoEAX0AsBK2klpjAnl4V6tKnVRNelQsFbWgkggQGkEzf5CbuuWzmWILUqKnV1E+igAMmbwVJGxMkD3GPafFGSklOmgREUCy7wBeQoUEmBYCZtEHCqSWBmm2Dn4XXhy9L01vBYoNRmNJUkavI2NrjvjzL01FEqNItIAsIvBiZ7Hv227Y9zb+paoxZVfUABIAEAA3liINz5xmzmcCjU5aFYmFVmIgWA0rYbbwN/OE+3A6xydVKfUxCiVP0NpNh3B07xt74pqLYgGJjSLDsLWvN4n2GAWb50YVG9OixTSALMCSTIJn4RJiSCTgiuQzOZy/rCMvFTo1qTqDJIeRcAdrHb2w2xrLBTXg64g6gLqYAHSBMSQbAD572/DA7O5UPAkglRBUsNrRA+m2LeTeTKjcQU5khwjEjc62Grz+ywBjv2kY2cRCEhAZkP1ET1FYB7/eIkz49sPW14Zilu5QrZ4U6aOibeoIgmSRJcE7QraYH173D8KzQXOUHNgtamx9ocHBfP6go1CFGoAAeTq38kstz5Hthey4/Wp/tr+8Y7NLhnD1HKR+1MTExMOc4pcaqRmXG4hS3sNNrd7jAv1ovBuYJAMjv42uRMb/AJEOPL/lNQ3JK07WgDqHzm8+8YGkkGxPidj8yYj2kDHnazqZ6eivghUzfCmqcVTQCVrUg1RfZQVuB3kJAG59r47zPLQ/nEABgKNMPWqEi5ZninYaVOkHzF72GDuZ4kmXBLMqMwC7jUf6M2JUFp2wKrcXpMI1alvJVXIntBAM/Q/34naOlbvHBubKZdCGp0lLszANBIXT5nqPtYCY7YG0vUUDQFZkJddbkaXdGEgzAbQ5MmfiBi9qMzxMVFkUq7w0j9UwAFpEkXFySZB97AnZQz+ogDL1xtdqR97iQRsCBF7e0jU8CSi/IufpA4eVyfqawXV0Mq2yliAoJN91b8NojGfifAa382VHYwF0OCrMQzllCgKfhbWYged8OVckhAaFSodamGQhdQMrvvBAImxIx5xDMZmqAGpVDJG4UwQQwIWABdZ3tbc4eMqSwSkm3yDeFcl6aZavW0FhLj07gkDVOprwxYWEReO2CGaNOkulGqPJGpmC7Ax2GobmPrbvjNmFYdToQ1tRaAAJ6blyQskySTJK3ucVZqmykn0nlpOr09iI732A+tyScI3ZtHlesQkXBbaPO8g9yBe0ix33xVlqRBJECDaewEHYXntO8zYYjo2nppMABBIVvlGoWkWsZ/jjZRomJhnm3bvMCdQkx3MHGG2YuB8GSjWzFeob1XWEsbBYMmSbNNrfdPsDL8aYKVphUAt0ra0Ha1/HzvjHVRl1ACCdpZZ7gbGwlQLeJ2OOqgbV06RpfSvUI7EAEL2se+x7zjbbMaSydq1WoTqYmLdjAv2BN59u2MxygYTqgiCBIABBufJ2jePbvjapb77bKDEE6TAOxsAB2WYP4YprstNWLOFEbldjNrzf5DeDvhnERSK3owwEteCpVWabmwCg3Kht9gD7HFSoqoVJICkiTJIgwIn8vH7tAcHSZJAPm1p7XGw8+MYOK59FUozBS0ML+FudtgQdu9hfdYjsjupuCwEHaSYAG8b3IMfXFPNXM1cZZaNJKhZiNbqurTTUEAAE3ME7QAABN7UvzDRpiHr6S6wp6oVSZldAjf8ALebYqy2fWsW9GqrHSC5ElgASTuOkMzd4kkb3xRKsmXeGU8o5zOZzOBxNOhSJ1EwpJVZIJ/avJ2H44wcU4p6Mr6dR+prqARYeexEjt2/BkyvNNHLpWAKamUhgCshrqDa+oAmPnhfr5tAAnTq0yRP3dpnvPnDYbujMryK3EeOCoZ0aQxuWNyAIUSomAO3nt4D0qkOp8Mp/MYZ+NJSbL01VCGRnOrtpYL077AiZ8nvhXzaBXIU6gDYxEgbWO1r/AFx2abVYOLWTvJ+18TGf7V7YmGIi3zEg+0k/6tP7VX+AwJZAbkWBvJ9/yn9+DHMZiufHpL9Oupv7XAwJ9TT2MbED8vA7De3vjz9dfM9Lp38AVzFx37CEKJ1V6gW5UlYUncrM7AybWxkoc1My/rKlVZBIuRMFdtIloiYvNzsCMdc3ZJcwlKmaqUxSrq9R2IBCqkne8lmQCO5n5W558sA7ikjkKSHIBUQCTdtTEAedIgm5wjfpl4pVlFdLiDs3xl4Mj9aQBH7UGTAZpibbkDfVl0LAgl7pFzBKn9qLXB2tC9hfCly1x2rVoUnd9gVNlF56gFUDe3t5x1T4g7ZnNUkeSWRkmWGhlHTAJMBtv4YW3x6Ncbz7GbNOwQuYXT1aqhspAiTBgwD53m+EPN80CvmqeWyZ0I9QCpWUDUy21NqjVZQeo3MDxJZMnTOYUo+WaqhAnVSbtdQRA2v3iYJJuR7keD5fL1fUoUhboqKIJKxJKgGGZYDEDwRN7PGlyiUk+EZOa+LZpDqy6r6b1BTpyjagxaxOvo3Aht7z3INOcp5qnw+pUzFSK7gqgVQPTFMMWMp98kG57K5Athh45SLZcBYJ10X1A2amlRX1LaQSBt/0A39JSNmamXyVEks9cpaw1CQ7SewBI22Vr9i8UnSJydWyjl3hfEa1GlUKUa6VBr66oDwwEAiwFhEBTFzuTjZxBXSjV/VrRqhWIAIYqwDTLQBqBGonxHyw45vNjJ5daNIy8aUm+hQAA077DUAd+oxAOE+qDUMtJBuTIvNz8zJi/tjNXangNLc1kB8A4mz0UYktJKuzE2IJtMRGkm02k4YMvXSoCLTMAg9wxJuBAU7kjx7Yq5R4BSyeXVawFWo92GhXCzEp/gwb9sHBxFEgUqdNWEbIkwD2EeF/La2D426NbdZA3LdL1XzrOCwpsVUhrqIbpg9IWFnSDa8g4ycxITTRYKhq1AmB1fGIgRc3AuR/A7+U8krfzhUqVToVxqVoAKOGsVNup5AB8gDtjBxahWejGX1iqatIK4kQyupDdR0qQfrYXweUzPaCNThlOmwWk1YQDqBoMSNIG8QYiCTHcyfKnzplqTVKJYBgC28gvsCoidM3iYgrtBEt1Wm6hdWdoiLMCdOqB3Gog2tt3774SudhbLhagqMKiRoMg/FBuJ7b4yGZYNliIW45yrladDh6BaatVqLUdRqLFaqAwzSzBRAgHsCbd2nPZanlqf2ekqIC2qqoUCdOwlRuCSTv9Iwoc18KzKjKMxKD1VVQKq6roTECY6V03+UY1Hg+ZtNOq6nsRvcRM+4E7zhpNtDRSbA+U5Up5jiQWpMPTL6VPxFTEMRdV06SYv4M41c/8u5duI5fL5ZVpIKehgkCdJnuDLwSbz2xVn81UyprVaRK10pOAV0toDOgMySq2DWid8V8F4dn6/p5kqhKFqgeqCvUEOkkidaySdKi5PvikZOr9EZxW6ic38Ay+UNHL03q1axBd2JBCgiFAAjTuDvIj3x82rd8fSK1CoC7tVpNUqCXqsHlQLk6QhESTaewnHznMxJgyPP0HnF9F3ZHWVUfq3+cXxMFvsS+Me4oc4M5k/zx/wC7XvG7P/dhcerOrax7dXbwBJ+IWjB/mr/PE/6tP7VTC656yD8re439x8vzx52v9z1OnXwAX6RK5OQcbHXT0reZV+wj4RK/jHz5yfLVTQGBVGZQHBJtIuu0AiT7z+GNHH+YTlfTZqTVQ5GnSFaXU2kNt1EQLn2tjJnObiQaNShmjUCBvRAWdJkklVkLIvBho77YWtyLp7QpwX08rQCUQGi/6tywnUVZmfSNUsIJHi0AGNtHLqrvVKk1KgXWzmCNIPR0RoA+KAdxub4D8E46+YHTlqwWAS3SKa6VvpgwYFgALfjjBz9m2+yOyMwK1UssgAXmY3EH5WGNpt0I/Yw182WaGZvigKq9Mj4iQVCmJ7d4E6hAziqyjpt4kr02aY0kwTN73iJ8r3C+MQSHsQgZHJ3Vg24kyLsTO35k76iIl36QQTqPSSVChdT3k2Nr3HnCu0LRx9oZh6caVBkGBI3kC8qWYz/vE3nFPC1WlX+0tPqU6RSkAASCzD1HOoadOnp2+83fFlOv3BEEs1ryBvaSLiDePiuN8c5vMpTQvVGlQOqwJifbbqiLbxe1iLaeDJJNZNOaapUaZJuSx1Wi1rnttEXgWEYjUROpARa6sJkmCAAZE3jbGfJcXp1ATTe0sBMkm82Ab4m1AxuPwBEH9IWVUj49SsbCmqxNiu4m4Bv3Av3xRRsm3QerUotPVAMGzMSPcEHY7405QEtBEaSR8RBvaQ1yOnye/wBDRksxUr0jU01aaaCZqKUZjpOkpE9IgnV3mIxj5S1HLo9V2qM7sCsBVTRqMKqJAhRTNz96PGCkmY7aCtTKMqugsKhSdIU2QsVUgjbqibm0+MZM/wAH9SlVpMAzVEKgk+QbiZvJmB3v3xVzTx40ESohBLVVQ6gxADA/skaiDBMnvi3LqxphBNIQqqy0/h7SAQYOki/V8W9ycNS5Qjk/II/RzyFl6lE5nM00Y03ZdEQoVIJJ/aYwQJn92DFZz64q6UUrcSJAA1izeBIv7CfGNn2r06JSk0K7ajuZ+GLb3AmPAJPbGVFGoI0SROnVeDqvc2+cHf3GGk7MRmanTeorMWdkYsmsSA0ab6YmxO5ifOJn8/VqEqGIGkdo1EkiBpkKNjJkwDCnSTi2tlwjQomPawsJ3PeTt3xjkBmZjptJaJgRBsdySAPm19sT2q8jqTrAHzWSpmnUQ1HOqUhEAAOkKAAItI72v88EMxxMJlKNAE2pr6zDV8QRSUJtcRcDxicQdoWJJ0kyRYRMzEAgb9O+n6YC1DMWi7MCTBhrkxESb/j88Nih83YL5jzZcFEsrbzud9vAgmfMfLCPXWCcPHEstICKpYkNcXuQZ+7+yZsYGEvPVJdiAAJMAbR2j2x1aXFHJr8n7JxMTExQgLnM7r9qZQRqNKmSs306qwmPEkicA3oybEi8GB7eD9DIwd5lb/KWB2NKn+Oqrb62/wAbL2ZIUy7EnSJ6iolEMkCYFwWuY898edr/AGPU6f6oGjhortSGstGYpPI1ECG0lUOkSCVgGTNz2wRydAnNZ2orldVCkoZSe6VqdiQNTagNhAPcmcZK/EVoJTNWUFVgqqoXwSNXp2/zY3BNojfGihxBGVgjSGKgnzBJAExMEnYWve2FTSKyuVmzgVMLkcuLLNJQom8GbDzBIv7zhU55rIcq/qBk1VESTfQSwOsqN4VZ0zN97nDMc2QqKNRARQBpJCgdwAJIO58gWI7rfMvCnztBaVGJdkudKqpUgFiZnYtZZgC+wnYtOSEknTNuV4vRXL6cuHhKbUg9QLMLTcAqqkKCCRJhzJNsJnBcvmc1lKTMToWskOSNIIZUACgiPj0/Ixh64fyzl6JBqvr6VEiq0D4REyALCwA2BBN8aa/EKbKgRaOlGUqoJYA0w5ULp0qShA7Ns2wE4bckJWcAqhy1mCwIXTLTeovSYImzmDvcza1sVcd4fUahURzSJKn4XJadOoGFFoIVr/IbjG/MZ2owBMwCQAAB8LQDaAAI+sSL2xjdAAZkC5uxvsLloHcEyb/nid5KU3yccrcCVMlRerUKa6YJEQSCtlUsZsu+kfxnZyVynRHE69RU1CmildY2LM4JE2JgLfzqg2OOBnF9SGqIXVQTLAtDxAUgkr+K2Nie1+Tzj0S5pQodQklSGIBLW7CSxtHfDrUp2yTg2qRt5wUZh0paQ9IEs+/V6YJiAZa5I0gGYg+MYOW6DLk6pYKg+0NP9Fago9MDY6SVmQABc9xSiAL0giNhJO7E95JOom898dM7+gcuCAGqFiTqAE6AAI76ge/4nBuTbDa0kjDxiklXTTrwlNvT0EVBJ9OpLhVJCiFIXV5YfFEg1xPmX7Nlq7ogp6KUUQVWLDoA6pYyFJkDsB7qPOXD2JyZpyWNUoI3lwoAJmxtce2GPO8jVHplWFNabAyfUAI1Ai0yLbwTHvh0nViNrhmDMcfr+itZiaisiG7hQoYgfAJA+IXsTE9r+5LiSuXasDCyQhCxvIJJbUxnYjSPY74P0aiiklBEpL6ZA1KdZTSWKwzKA1SFuQCBPuJtzfFRIlQ76VhUpq0AfDDPAAj7zHsTGFsAKM+HJOpPhMzsPJjf6LvAuN8AOX+LVM0EY0DU6iWKA7gwFAIKwLWnDg+YdosADBIhQBPaV7Rv9d8UZbOjK0qOXpL6ajV3vHUWYydpj+su+MT9gxWXjOZzdY5fL5MkrUKOzVABYmQSwhBA7fvxs4rkqlN6dIaNcMpIWV1rSeoFBJGskjTJ/hg5wDMnL5nN1T8L0kfV3DAlCvyIC/lgOzCrm6BIPTWVmvEBldSfAjULE9jh8PgFa5E/m+g/2tRSDnWCqAfeAgAhZm9t/HthO0y4HckD6zh74hxRaWabMUaWpCalKg24hD/nBN3MzcnY+cKKM1TM09XxPUWT3JZxJPvJx1aTdHPrJXZ+y4xMe4mKEBH5sr/5XoMgGkt+1me17A3H5xcYC5lI+ECDZ9yYvqAA+QWZgb3we5qj7S0j/RU7zGz1bz2gXwIrZJkCspDAXbZQpgxMCSLARvF+0Hz9VfJnp6EkoIDczcDbNUaSUQvqCqhBidCw0sST0qsLMzNhucaOYeD/AOUZOhSRqjuXdyCAq01UqSQBYl3B+gHfGPn3UvD3emygoyHyTqJB1Aj4QD+N/fA9lz1NMrUSo6iqfT0lgGeU13WSdK6STJ+9hatFbfg3cZy1PLOiVc4E1tZAGYiRMMRAUANq7SLe+PaGdpsusMrKpADKQqkTezNaYNj1XEgSMCuKcu5jNNTJokhagerUJCseggaSxaDcAgKRIHuSWbkbKIdVR61oIHrECWvAEAyInqMXNu2DZFZWDHOXDBPNtTMFSmXpiIGqqHUNN9SDuNkm4mI7nGjmDJvQ4aqUnZKg0u7Awzep1VPhBGmGChFj+8rmGoIoSmpAEli1V2MLeLnSO4gg2GPKdIVaTUTMLYA2mCp0rIuNRkXGxHbApeBXG8gnm/glDLZKsn2ipVzSrrao9Ul1uAlMJ9wtqvF4F9xDFQ5Xp5LLrUc1XrkATVfVe5JhtXpgDwTfGWtVNfNp6xX0hVFaooWdRQO4U2AC2QnVMsQOxx5xfi7V6gdj5VUIgqNI3NwTMtNpBHgSzmnERQakLIyg+2ZVWCy4q+pcmah1XsBd9PY/CI2Ek4Ms9IkQSJkkKRbcmfhA2ne04H1eILl81TYqr1T6ppmT0mQCQBpDPphV8CbyL284ceq1sjWh2ghSQNoV1LRvIkewscZzVjNtXQQpPKyINyASRJNz39ht89saOG5pATYBIMAeBcAAD4dPjzvgfwTlrMNSSq3p02ZQSXMwLQCAjXgQdonedtmbyLIhArIbLHxOLAXICiR5Ftzja25Ek7wDcvzQlSuWWkA+XZlVjBKuA6liItAIiC0TYWsVPEdUs1Qk6TMn4Z2+Xbfa9owG5S5fLZvOKVApBgRU0wdZhtIAkRpbbtIwwZzlygKTrUqBlKsCoUtMT1EA9RAFrbwewxskIq8go8QoFGR61IK03V1FnJBuSCCwEk2iR4nGinnERC8hgwLSp1GJK6iwN/m1j0gRtiv9H36PsqUqvWph6lKqydWyhdLKSNiSCJnG7muuXQ+kI1VaFNUA+76qG5JhAAB9SBhpRqs8iqRfAOnpYFoOlpEEDciLG0ebfTAurTT1CyImpwNVSE+HcAsNx7GbxvGC/E6dRak3BKhjfdQxjaTHmx+K+8YGihA7A2IgsTYk3J9iRbx9QhpnzlcADTcC1yQNxEsR8R8Qdt+2AdUKapLtEFlIYEjbqnsd4i18GWcatQJJJPYk9V28eLAifljFUyxZyiExILECSVsInYCYJO9u2AZC3zLxNHRKdL4EZmiNKyWgEjYkIIttthT4cJzdEf61P7YwwcZpKPgJuZvF2kdh5mY/OcBeCrOey4/19L/8gx16XBDXP2LiYmJipziXzWs5oe9JLdj11REd9/y9sDMxWdVARlDqVmRAfcFCLkdNwRJBUG8EE7zMP8oT3p/ub/8ArC9nGgjVGkoZnsx+903sJ/xOOLUVSbPQ0ncEjPWy6ONNVC6TGkltLkFanWFsx/Vg/KRjutnhUqLUamGanr0yp0gOBIg7aiF1ESYBW0k4Xeb+GevlpWSUbpI/YchDAHgsm/jFPOnJtDL5AqiHXSqa2qFgzEGRGqZiSGIAA2O+JxyuSsueBiq8YZgq6nAZggVFYSzHY+mD0kwCSNpwNq1ipRd3eACqFiWAlpCyYimYiYEEnGzJ8kUMkq1fT/XBQA3qMWDlfuhrA9Rv29tsZq9MHM5SqdQXVUok3aWZUAi1pcxbufbGOOaZm7Fo8rZZtcQO1lliDaVJN5k+f3Y8XL9M2FtQ7zMiI2+LuYiFnGjiFGDURdI1Bggm+p5AYwY/5+18CuXuUKP81+pUWtVepTqKUNRo9QM6JCaoJBAInx9cCigc3Rtq001FdSmQJUuDYSp6Qb6pg/UnxjHmKkHUyiBebWAWJAAAEXAMxERjfyvy5kcrlKFWpRSpXqK0yuo+orMDuYVQy7xft7D+LZ1ai1pI+Gp8EnrKkbj5RJ7eBglFJ0EZNoqy9OhmK9Cr6y6aBZzoIJeQAEAFgCZk+215wwA5diNGX1MSSDVZmFoIZlnTv2MfSMfPeROEVcxTOimT6UktqHsQoG47/Oe0HD7leXs2oOsUwthL1RO47oTvA3/jjXFxdCppq7KuMcZ9IGpWfSm2uHO5MQFkgE7XjArL805aoYFVHZradDdUgDYKfu22PbxjRxrJlqNRGCvKtZW/Z+GCQYMgR/dhi5Jeq2TpVKOUpoHWS71EHzbTTp6iDGxI2wQSZkntF7iHNi5apUoPq1l9SoiOS2tdS6h3I+CQNht435HMVayl2pVqKWE1E0As1iBq6z84AufphrcTqZfNJVoUBXq1fUQRpUmo5V9TNAGyvczEHbDHm0zKqHzVSkI+GnTZnZmbclmCqAAY2JgTMnDJLbYr5oqytZkSoFsKzBmgmSQoEBvERf2+WKc4ABMFrhoPcoQQBcDdRb/BqphpNx4UkHwOw8NPjsPfFqoCBfYXIvN5i8nC7rDbRQFLF2qP6jtcsYuFgLsYgEE+OwgRiVFOg3AtuNxJUWM+JG34Re0D4mXcgfO3kntftjmqLEk7Ek/Tzt0/vxhhiNKI8CDF47xEbnt+eF3i/GqNGoC9TrE9CSTG4EAxchTfwDhpq0rrO+0ntbYgRfe2AXG69GmmvMBdKjUVKhmJ2VQG7n+/xjY1YPgVuKZ9RQR3DqaqO1FCLv8ArNIZjYLT06oAmSvgiAnLqBuJZUAyDmKInz+sUW9px9E4wlM0RQekuoQq9O00vVKLCydJYgkb6jBEDCJyak8VyCgRpzFKfpVB/wCWOvSZDVvB+uMTHGJixAVedKYNWjMwUqg/KaR/fgK8xb4gSAJA2E977bb/ACwwc4oCaRI6oqBT32UkfIhZ+mF+FKgsRcb73vtG5ufx9sceriTO7RzFC9zAunK5j0iEcUy6hSDGkhhbcXWPqcA8/wAOzWZ4caz6iCEr6y1i0jpI+8WDdPz7SZaeIcRo0NArWFQsijTIIiXn+hEDGo8R9S+rUqxpHwqCANlEBjcRa30xCMkss6JJ+DBS4Jm6vptXrpTBcO0wD0iRTUaLGw1EGYEDc44zVBQVfSGNJywh4uF0lpKklb2lR5BwVq8QZkliSYvIg2BaLsZWZWIt3LHAh800Wgd+3vAG2mwE/U41tJCq28lvFMwj1DSowQLFlY6V+FYlQFLEQLTFgNxAPkngmczGSYJUXTTapSphn0gtclmESRqeN5+WND51QPiTwQGA/C9rfn7wMeZTminRpGlSrIihmhFqKPjHUzDVEamJAAgdvfFJZtGuPFHfKnKFYZRS2aVFTWoIqVCulajrIEKoBIMXg7wL46zXC1piGreqR+zTtEwTJPeCbD8JxRleLh6TJTqA/rJCrBABQCW02mQxAJge5Awl5t6gzjrNRtZBW/ke5ACg6v8Anjfu2CWw+icP4iMvl6dCigUKouSCSTMkmyyTPj644q51qglmJkzvYeCOwt49rYw5DhObt+oqta3SRbtBP/XbG7MZCpTK+srIDAZZBM7wEDTBgCT/AHjE3GXkr8VwZqVRlDIV10oBQSBHxFhqIuJuJE33wR4JlaVPIzmCzstSpppNWq6IVydKoh06ANpWSQfIGFrjHD69apQFOt6St0QvzmSAd4M4Y6nK9HKUz6ubNauSVCeoBcTqIRbnTHv48xRXttNEpbd1OwJxzNVBTFSkwp1UYOpW5DHWLTG0hu+0X7uGf4XRyompWzGZzLSAalVoHliikKBewjHzzmDNuiIymAaoVrfdIO5Pv2/54LpxCtUOp1ZtRILWYn9qwiO3+LYxWocBKKcwzR0AElZ1MXIOoDVAkkT4UD/rjUlcDp6RtYCAD7+Iv5wo1ucaHwK5JJI0oj+IiCv5iMFuI5jMU6aNTytaoXBKo3R09mKzqIJixuYPvjVGXom3H2FQ0/etF4iL9h+76Y6amGlXVW1AdLQdUdQBB+ICJva/zwpUOA5qtl0zeYrvRdqyqiqQBSotKO8dmki+4AN+rGrnTl6mtTJcPyysHq12NSsSGqvpUdRedVgzmLARMd8OoZqxHLFh2uxY26fbwemSSfYHvaYwscT5XfMZpXerSWkkaaZDfCumZYjT1G29wI84eKvL1HKohWvWqEwAj6W6onVZQ3buYBue8IPIvC6tdqqoGJWswJUA7tNySATvv2wJON0ZaYR5hyq1OMZVizNTP6xrdPQSYUMeqFRQ0D7lyZMJn6PF9TjWUO01y1/bU1/e2DGb+0jiD+mA60pAYOoUgB1LMQrSAdQttp374HfoiSeN5QTMF7+dNGocdOl/whqn6ljEx1iYsRFjm+z0SImH37CaUn54X6jRpIsIE3kEm/aRe8bfhg7zvA9J2bSqLVLWJsEB7fLChm8lSzATUTDLrDoStmVSplbuIJAmQAbRfHJqpuR2aLSijLn+HfacxlgpGlfUepUMToGkBVJOkFtUSO0+MaOL5WhlaNWqjOVVfU0AC4U9I1SIGo2ncTExgRx7kN6ppLTzFVgGEBghCrImTTjVAtvA8jGni/KOYajUQMlRNJE1KkCdPSFBYD4oP3u31htrDOndeUwDwzmX1gDUUSY2M6Yn4ieruFAAjedrEeJZRatP03EhxcXkW1BukMSfhPa3eNzPL3A8vlsulHMOr1OkMqvMMZkDT8JFxMA+5xi47Uyy6mprWUk3NSpq1ECZ2LTb7xnbBJJZiEXbpi7yTyFQrVaprLJogTSA3JJE9onSYFrxttg4vKmVqcXpivQSnQfLhlpgqBqVVUDoO9x9Z33wOy3FfRGYVSQ9amqlla6wXupUyzk9Ii1iTYQRHKHK2Yr5iqPtT02oqolKh1HWIZVME/Dawg+YvisZt5sSUFHCQ6cbzlCl+oyq00QEyyiBPm1oCyZg+Iwv8P4/lKOe11fUcpTIWEBLPUKhbwoQLTHcWk98beJZajlz6dOrULAEszOGYntsbXEx/RMgG4Vm4DVznEESmDqcaja4VDDEgWHYf4vPTzJ2VniGB6bnRqtqZ0gfsteO/Ub/AD2GB1bMtdlBKvYkGdQMi/YiWn5jfG3O8gZNZSrm9CiCUkExCmCFILRKtN9xbacWeqZSmAtKs7hR0qtLSB3kszF2Nz2/AYm4VkaMlwkCOZgHoBnptUFNlIAN4NjJmbk7j2w00KxbKg0OHrlaTLJqs1JTog6vLux2MwJwDbP0zTZXmCsRBsCLfhM/Ttg1meZabZehSEWpU9c26goGmQCSNQLH54dOo0TkrlaBNbhAzWlGYKnqIzEmelZLfDuxWR842w01OOZakClHLIRMnUkCSNyB3I72wv0aquLkqOxHf5yY06fuxeRjDUzvU2pgFmFYmCINjcd4m3gbzjUpJUhXtbyGeX8jTqZvMOaSFjT9REC6RIZJXaQATBPtJkY1cwVZqVCdNig7fcG2vcLcmBaSSYmcAMtx802YrK61ZLxOliJj9mQBf5m1sepxAKNwpgAFjtI/ZMSZHt28YG2G3yHsnnFbLVaVRhqAYidm1WKnvuAQfc/PGDl7Pa84uZrSBlcsKIL3LVXPUylt4pkTBmXGBD8XXpum0yGAI8gAiYna8m0+B6aqMsaz8we5G8bXmZjY/I4Xc1k3YngPcR4walWTbTqjexgwDb3BjA6lmlo0hSRVKF2Zl1PDuxOo1dJUtDdIXVAi+1sGYzaoR6Yg7SX1EzFzPuB4A+mMy8XUMpqamhWKgR8XZmkyQrMYAj8hjYpsVpGXmjjZT7RpCoaqrSATbRqqs5jZJ16AOwmMWfoHyofjAY/6OjVYe3wp+5zgJzcTqBazNf0/vIsCNUEwxk23H1GHD+Tlkpzuaq76KIT+u4P/AOvHbpKo2ceq80foDExMTFSIB5y4Y9bLn0pLLNhMsrAqwEEGYOoQbxHfHybO8BWg6tQqdaDpEyVIFlKGGCeR28HY/d8Z83w+nVEVaaOPDqG/tDE5QspGe0+K8Y5/bK0YK/rStpXVBIWSGDaTAO0TYTBwqZvitVSPtVOsmqNJqqwJBEggsJMiNj+OPv2Y5DyLsjNlaRKEFbWBG3SLRbaIwYzWRp1VKVUV1O6uoYfg1sS/ni+S66lx4PzPmOP09RIQGTIkQO0EzeBO3e8+MDuN5/1lPdtQMqAP2jErG8z7BQIFsfd+M/oZ4bXkrRNBj96gxT/0mU/9OEfi38nmsDOWzisOy1kiP95NU/1Rhlo1wY+ovlClyby3QemK9ZS4BMoAXLRsoUbkyDge3MmYy9ep6QpIMwqgpEhFA6VMEaSO4nffaME+Lfoe4ugj0UrKswaTqYm5gMVa59sBm5F4nT24fXn2pM37pw3btvdkzupJKOAlTWqiM9d1EwLEh3vNySdIt2gwkCO+fMc3PRUjLMaZdfTMINRQTY1CxaSYYx7fUZnOB8RJJqZTMi+ozl6gue/w4zpwTOzbK15/7h/+HGLR9jy6hcIaOC5PNNT/AFgdlRQ3SpLBbWIJAYjvAOxnFNbiilSGv3IgQf6JVx2JjvMeJwJrcN4o8lsvmzO/6irH4aY/uxwOWOJNcZLNH3+z1P8AhwvZzbo3+lVSsKrxgH9kbbBQBEAAKoH5D8zOK6nEhM3uPf8AGwNza58zjIOS+Kn/ALFmb+aLD94xdT/R1xdtsnW+oA/tEY3smf0/ha/GWJUSIUWgQQfJYAknzJP0xE4wYIOm97n4b7ie8QPfbFqfon4y3/ZW+tSiP3vi9P0L8YO9BR861L+DYbtiPXXoxJxba4AMySZ3sTHuO3acU1eKkkEMoMdu2/aBtg5T/QPxU7iivzq/8IONVP8Ak+8SO9XLL/4tT+FPG9tC978FNeKMo0hwewJUdz477d5xDxliZLT2sva23vYfQYdqX8nXOn4s1QHy9Q/vUY1p/Jtq986g+VJj/wC8Y3txM7z8Hzypxk2uSRFzb6AT5m5OPaXMToDpdkmPhPgWgzPc/idsfRR/Jrfvnl/8g/8AyY8b+TZU/wDvk/8AIP8A8mDtxM7sj5Hmc0DsI+uPt/8AJv4eVy2arR/nKqoP/DUk/nUxlyX8mwah62dJXuEogEj/AGmcx/VOPrfAOA0sll0y9BdNOmIEmSSTJJPckkk4fgm227YRxMTEwGExMTEwATExMTABMD+J8do5cqtViGcMVAVmJC6dRhATA1L+IwQwsc0cMqPmaFRadaoiUqyN6Nf0mDO1ArfWkrFNrTvGABlRwQCNiJ/xOOa9YIrM2ygk2JsBJsLn6YRM9yzmGrV3p0pWpDP6jU9TqHosaKVUOvQ9NHQrUECRBjGjNcrtUWqaeWFD/JKlOhT1KNFVzWuBTOhSQ4MjbURO+ABxoZpH1BGB0HS0dmgNB8GGB+oxaRhJ/mCrSrVKiZcE/aqdfUjUwaiekEZOph1K5Z4aAdwZOM+X5WzGiq70Uar6BWmrsHAdq2aZxBOkn0qqgFrGYMCcAD/jkoP8T2wrcucDrUspmaQ1UTUdzQ1enNMNSQAxQAprFTU2lBHzmTjy/CKtIUXo5L0vT1rUprUpy7PSC+rq1QwDAAs3WQZ0zbAA7RiurWVIm2pgogE3JtsLfPbCNwzk+sgpuyD1kfKw+oEqlOhTp1gDOxIeR973tivg3KVemE1I4dXoesxejoqem5LuBTUO5IJOqr1EGCDvgAd+G8Up1010iSswGKMob3XUBqU9mWQexONePnC8l1aeXpU1y6l/stOmjK6qMtmQW119wZModVOWPpREHBYcoamU1KStqztWrV1HUGolcyKQIJggGovRtcmN8ADjiY+dJyXmEoIqpE0cr66qyE1XpGr6oJqBkZoZDL2bSFJA2ceWciaOWRCrrBc6XKEqGdmC/qgEAAMBVsogdsABTExMTABMTExXUqEEQpMmDtYQTJ/CLdyMAFmJiYmACYmJiYAJiYmJgAmJiYmACYmJiYAJiYmJgAmOPU6tPeJxMTAB3iYmJgAmJiYmACYmJiYAJiYmJgAmJiYmACYmJiYAJiYmJgAmJiYmAD//2Q=="/>
          <p:cNvSpPr>
            <a:spLocks noChangeAspect="1" noChangeArrowheads="1"/>
          </p:cNvSpPr>
          <p:nvPr/>
        </p:nvSpPr>
        <p:spPr bwMode="auto">
          <a:xfrm>
            <a:off x="134938" y="-1214438"/>
            <a:ext cx="1838325" cy="2495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28" name="AutoShape 4" descr="data:image/jpg;base64,/9j/4AAQSkZJRgABAQAAAQABAAD/2wCEAAkGBhQSERUUEhQWFRUVGRwaGBgYGBweHxsaGxwZHRwbHh0YHyceGhwkGhsdHy8iIycpLywsHyAxNzEqNSYrLCkBCQoKDgwOGg8PGiwlHyQsLC8sLCwvLCwsLCkpLCwsLCosLCwvLDQsLCwsLCw0LCwsLCwsLCwsLCwsLCwqLCwsLP/AABEIAQYAwQMBIgACEQEDEQH/xAAcAAACAwEBAQEAAAAAAAAAAAAFBgADBAIBBwj/xABLEAACAQIEBQIDBAUHCQcFAAABAhEDIQAEEjEFBiJBURNhMnGBFEKRoQcjUrHBCBVikrLR8CQzQ2NygtLh8URzg5OiwtMWVLPD4v/EABkBAAMBAQEAAAAAAAAAAAAAAAACAwEEBf/EACYRAAICAQMEAwEBAQEAAAAAAAABAhEhAxIxBBNBUSIyYRSBwXH/2gAMAwEAAhEDEQA/APt7uAJNgNzjC/GFnoVnHkWH0nf6YzcQzGusKXYXA/aIgn2hQV37sPGPaeXkEEyQ0GO03G48Ef34W34HUV5PE5kVhqVSRJEmV2MHcecU1OZGH3FHzY/v048zHDiFgARtAG3y7YHZinvAuSZv7WG3ge3fEJymjojCDNg5kqG4Wn+Z/iMVvzFWi3p/1T/xYBcYzoy1MNUBgsiACBdjpElth74z1uKJSZNWqahKgwTBCljIW86QYicc71p+zoXTweUg+/MdcEAsgO/wH/ixanMlbaaZ9tDT47PheymYaqgcFhquVG4KkWiJAJYA7TEecXDPMQQLyf2QPcX/AGbR9RM2xnfl7NfTx4oMHj9c/eT6J/zOOP54r96kf7q+J8YCZrmrL/A2YoKynqGtVIYWIN7Qe2M9Dj1KqdNKqjmCxCm+kCSSBcQLbe3nA9aXs1aEfQxJxauTar+KpH9n/E45HF65/wBKR/uJ/wAM4ELmIkiPofnY+LwInttjw5mQSZE94sN9+3YfhjO9L2HYj6DOZ4pVACjMMdzIVQZESJCx3Fj774p/n6qP9O+xIHpodo/oyYkYQOaeM5qnUVqNcqpkFYSA233gbwfI2wd4Fl82ilszUBkdNIhQY/adkWQY2E+58HXqz5sP54pZGQcerj/S/iifwicXLzLX/apH502B/J/4YXq+aFpJAvsDI28j23x19om4P9wO8GBa1/w84T+ifsb+aHoZV5wcfFSQ+4qH9xQx+OO055SYajUFplSjD82H7sKL1IqNOnTAIidUg9QJNpusWtf6+08wpUDUGBWQREEACWEW0yVBg7Rhl1MxX0kB1p875UidTCb/AObY7/7IOLqfOGUP+mA/2gy/2gMIHqrqHUssVkkqOktB3kEgEDa5K7Tjs5RVpU0BRSoWWYj7qhSWZQFJiSQJM3gTi0eok1eCUulgnVs+gDmrKn/tFP8ArYvyvHKFQxTrU2PgOpP4TOPjzZ86lEkknSAvctIEsYUdhv2Nr4so1fUlXVmOmY0yZAsOqR3aZiwF98auqvwbLo0vJ9rxMfJuE8x1uHkM7mrk5Oob+mu4ZD2gG6XkCwBx9WpVQwDKQQRIIuCDsQe4x0wmpq0cWppvTdM7xMTEw5MAUKs1mNp1OPwOkfu/fjFz5WP8212RiCNJBEg9NRSwteCoPtHtjULVX8B2/Mz/ABxqLhkIKhxbUsAlh2gT5HfxifKaLrDjL/wTvs+YQO1GpURPRaoBq1lnYF40k6RE3m++++KeVsnna70q2ZzZemx6aawAdJuWAUdIg9N5t2w7M0WkEbdti3cEzE2wuPTGXX01YCH6ZJUhXedIHc+oR3M7Qccr0tnnB1rV3rhWK/6Rl9XLyp9MFgXaopmnTWooVhokDqZbE/hfFPGM8rtkmLOf1oIYIAWqqsgGWIVWWb3mItGDHM2SNfIV1VCzuraVgTG+0x9xRa/y3wKzPLlV8tk0Gn1KdRGqnUClP0wdRNpZiOmBaT8jic0X02ksnvN/FfRXKNTICvVKPpUSVKnSNX3RJ2kR9Dg5kstUEBxK2EzAE2FyBIxmz1DL1IJVX0NqT1DIR1BALIpUGDIAM97iJxqDm51NYkkvA1T9YC7wAvjuLxwx+FQkc95SgtYO9TTUqA30jSdwJZRBZbSCewjBzKLk8swy1BxVr1I1lAWMSD1aQUpoAY06u8mcZOceH+tl/ull6hA3IFwPzG+8YKcHoUMvlqT0aaorU6bE31VGYAiWLAtc2E27YdO0DbRkznECBDxAkHSNrQRee9vF/GFzlniLulQamDpVaTvCkn9qwgEgd/bBSq1ydW0X3FpmIntJtbf2mjg+XXKs2gBnquS5YLCi5AXVYAg+Z3PbG0qYZVFudomtReE6hBBAmYmepZMx8x8jJG+vx962XDZQqz6VYtUUxKgTEGTF5/jGKuN8WqfZ3ZqgBai5hWYtAG520khhAMmFBmMBuS6DNlb9OhyU1GA2peqIDGAZJIG5A+RtpWF3gxZDgudzdcU8y7CnTOpwGCrpkSoVO5tdhYYe+L5vSYgAnSFAB3KAAAWgze29/JgbmKfpMrBgajMSGAg3liLmXENBHwj88cZqqzPrsGAOkj+iBAHe+kW9p7DCyluNjD0eDiMdLqVNxBnUxAkmANUGQT36T9dfrgo14FhbvAuABsAemLbGw7+8MVYjfXpmb9yL+Ji/yA7YyZjSPWVZVZtLTpnYjqJiV/vi+JUvBRs6qVm0giQeokEmd7QIPaflAicD61RvTLwLQSJiANyL3vePBIxyaxZRqAl20zcAiRuJEmA3TB77YrTNAwlMtNRi0aTJBtuZACqkRJM3PfGqFBuLAG2AMsQIsCNTXJLEBQOm9+/i/VGu6GUvIKxvN/PzBE+x98amyxgmJNpJ8E6N5uSZMCJ9px16HpwBsCd7e0+97b98Fmtpl1biWum1MArIAMERpkEgQAQQhBiJvGxEvH6Isyz8IyxaZX1Ev2CVaiqL7QoAj2x8y4lmQinsgBMC4Nljbu0AE3tHth//AEGZgNwaiAbq9UH2PqM0fgwOO7pW3bPM6xJUl+j/AImJiY7DgFmu/wCsqf8AeRsTfpA2E/47b40esAssyqmxkxe0CTEXxlqNFd/BY/ObdvcYV/0g8PTM5diV1mkVIMXCsdLQYMQJb/dxzSnttnZCG6kHeI84ZCmStTNUNZOyHUfbabyAb98JmY/SXRZ9LZevJjSOk9UEBlg9VySpE7/LEzPI1NfstMJNMVXFWSZ+DUWBQWEpESIA2k4L5bhi0czXqABUCUAht09JQhZFjCAeYN+5xGWpKR0R04R/S6hWq1KSs1N0kA6XBHVMKzwrbRJVTuRMRbDVzLTMoqQQBrWBsZBgLYloiN5PbBPNZtW8QOlRFgBqvEzJFz5OErmuvpzOVJXoL1KZm4vpII3m4N/eBtics4KwxloZPRCrYJq8AgWO+naBvtvH1xxmqzKPugC3UR3LMY07WEfU/XjKIV6iIHghiwEbkQCGmBA9/lhE4pxmpxDMDK0QaVNn0hLhiPvM53AADHTt88TjHcUbobs1WYnamCNRudyCTqEzubybwe3bK2YdKSIuhEpmZ1gwUi94ErBiPBNoGCfH8uEbUtlKERtCoIgGZBPT2ucKFDMTm6yMTZNaC5XSRpIIE7xfuJI842MXyDkmgrWbMPVbVoLAhS3qGTYWBte4Ftge4NqFV59T9WBM97GSFJIYah0kFY3n6Ac7XYU8wCzEpVI3HwBlY7C0o8dtiN4wYy9NwwgqFYmPUBeQYABLgkdK2gkC5i4ilUhE7PM9XooW+0tqDuAOg6RZdTMoDFjGjdiplY2tfkuMUswRSpNWr1N0VFM3BLANo6EWy+INhaDj43SY02qCmH9NBpDLI6Sjwe2qB27Bge+GvhD1aiLUSlSya1Kal6jCnLsFUalWwVQQYLk7g6fLUmhbcWK3Ec5nBmBl6VL4w6qC33hAqNJIhd4MgGfFsFqHDKtOialZhJACpR1v5s1RxpMAk2mBF9hijmVwOKZb0670daPLj0wRTKiYd+kHoN772nvrq5jKQyU6ozGZdQqs1Z69RZPVDNNNLyJUD4hjHFNcGKcr5KcvVR9WioSZHSSvxAtJaFtssC5tO9sVZtHUIKfU4USGUDWIIKixCqDpF/6M95vy7oEVQTLA27XGoEeTF4uRb5nvMIdQJOo7MNlmbsPvWggfP3xHyXvAPR9TLNQrB1KpUWQepKkQJ1CNxAPfHGWIHW8mLL9Y+gHbvYb4srOPTPVpjUS2uSWsrSfMSN5EDHNKqhZVIDM+o3CkwNLAG3SArAnuZXfGsOAtSrKbgC3SNp7iL7TMb7He84x1c9YHaSoknsSYJ0AxDbwfOPMpmZEaSrWBHzCyxGx8d/4YGcVzKuyEuBoZ1MNaVB7E2GsgXNu3nGKNsywdxzOSjix6G+hU6Tc95ba87zj6L/J1zoORr0vvU6+o/KoiR+aNj5fxvWcspYLdRqiekktUCSQNlYEgTBI9sM38njiRTP16ParRDfWmwj8nbHo6CqJ5vVu5I/QWJiYmLHIJ3Ea4NSqsAyxF2i0gH8Bf32tgDzRmGp5KtUUkMoQ9JF19RNa+fgP5YYDSHq1z/rTv2ssxPvOKMzkBWSrSNhUVlJG41KRq/wAWxxai+R6Gk1S/wWc1x7M9BUz6nUp9NW3ViIhLMd/YT2nAik2YqV62uoxYFDuQAGU7CfKt+7Bfieco06Crk39VsiR0kFgxcMiltEazqJsGgEz7HVkeJV0Q1s79mooVW6l1eGjTdahCC5j9wucc7jfLOpSSykZcqKwPws20wpmxvOmO1pn8e/fHeApmRR1s9MUKgcjSZa1gCbKNW5vb54vzHF2dQwYBWgrDQB4i/VuR72+gziXEfRotmtDOKYWOqBDMApJEmADNht7GCR5CWc8DBU4tTV2VYDgkCVHad52FjHVudsYc7mIYVdUVABAYG5m4MkA2JYgX74XqfERUVZRlCiyjq8yBpCkWYwRtqP1w5/mDLqFYZhTe6K1xa+0x3B+fzxtbsC/UNcZza1NEDp+9qMgy33TIlRvq3MbROA+V4WEzKZhoKikE9PuxA1G5MgARETBjYXPeTz4rEVVbWEaWK30kECxNi0H6RPfA7mWv6WWX0yd0UuNgqypIJFyWveI0wAIwyTugbVG58pT0ZkaFJzBkKNRFPSpQMNTSzDU0m4MQNsb04mEpoKSodKafUZCxUgRqZmPxEgiAPrGAVOq/UGuNtQlQyhmjbTI6mEjY6jBOBZ5vb1TTFDXBI6GYayd2gCxbcjzHgYZRcuBZNR5Gzi81wFNQim6lHbVrLgAxEQpJZgPYE+BGnkfhobK0alSajA+mTVLEU1pl1hQT6S6VURaQZvcYG5PLVmps1aiKJ0yNTKGFQt2VT0iNOmYIg2746q8yLRRsogLb1CxM/wCcawJBA+MSQIB9oOBYwY1eUYea2Gcr0NmArBBqg9FRQUkCBGx3A6htOHJc/wDZEpBVp0Tq0xTCqB3Ygj4hpEmSZIAMwMJA46oV6q0nPpMSuorc0iJsB0jpAgi4nuBjv/6gqVTqYAM1tYYQoItAse+5gQpwfKhqTCH2hH+HSjuoMBieog62MWAAIEk9RIA95ms6tM6mkBpIOljENfuSoB7kbAX2xhyeeDQKbqFPYgwstPxkGXMAG5N7C8Y1vQA1X1GH6jFg2iFIWR1E7xsogHvNqmUi8HB4hrAal+sBOlSBYkQCF1EDTAA7CZ8YmoqoCgkDe4AJYICZiWXoEGwgLHnF1dFqaToQUzs+jU6pHUFkAiFUxIP5EHGlZjCBRMCVIb7shSZWZm5LCTDHaMLQ9mlc6+wXq1BQNM6eorJ7EAlrm1iLWJA8RTSg1qJ1Rq0zeFLVC7yzVCZ3AA1EgXuw0aioZeBEkNp7GwFxtA1EzubxOF3jVRqjhEgCnO7QDq+EKDBMFZJ7Cd8U0+ScmkrYM4vVU0zCkMYLankBlkfDAuy6bDa2++C/6D62njNIftU6q/gmr/24C5/RoOlpDbEiJA7i3+ydzue5tu/RDV08ayh8mov40qg/fjv0vqeb1P2s/U+JiYmHOcU8xTBrVJO1Qx82CX8TFr/34z5nh6V6TU2JNNxDFWIsIkSkEjyNj3xrzNq1YXHVP4op/jium+97X2tEfuxxzrcd0L24F3hPLdDLpVSGAcqr31dI1FCsAEAsTe9/lhf5oqvxHNDIZdv1at6mYqfdQEWBP3mA1QPLDwThyz2ZsOkNIIMbkTcC17x/6b4xcP8ARylH006mZi9Z7qXqNBYiYBAnSBNgI33mqvJZtvJjz2RoUVVaCBEGkGnpDB1uBYmzGJkexIxh5gIrZSqgUEFDBEfcRiIANjqAAAG+O+I5jUpZlVZI0wbiIkgAj+kGadQ77wasrSqHQxX1FeTdSTBIFg4OuwJuLzp2OFWXY7To95R4Roy9I5kkOyEsDpBAJkST1E6Tf5gfJdynLuXr8QzRqIfTCrUppJAqGoQJOm8atRMRB374afs7moj0ydABlLkltQGpi0dKJpIRQJlsc0KL0atSrBLMmgltp164gH7pBudUknaBOp1ZPk4z1BkpLTCUwqlmKCYQASqjS3TEsLC52Fhhf4/kjXosgGlmHUYJtaARaFUiQf4mAfzhqsG1eoACSxsswZ3iT09NwPNsYxliAVJUgA6VEgWAhdXxAEnSAT2W/jLzgesZPMtWT0RSKGoY0BtG4SBckF4Yj4QB79xjFwTIM+fzDCmCWWkFOlREllLANGoSoNp1bdzjc+Q6gxLd4uDf4SBAmJP4xESZvSkKYY2DOFDEKQdKzpi9zrJgd7TtB1SoySs0ZoBYVXkJuwMaiYGr9liYjUdVtrGMLNTgbVeIhhTZqXpLrMWUlyVN2AmRMX22JxMpzC7ZnM0oLLSc/eJlQQogEEbAEm253EDBnJEPCoV0Aw66dhpAghdibQY2nGNuLNWUU5TkpH+0L6rohrNpmmOpGSnJuZgMWFu4vingfAKaZVPUL6np02JVl6SVgnTpMkQd2M9omMG8wg0dYgAQQxAEER1E7TMbdz2wO+2Um+EAyxgggwACBF4sVIgbA7nbGbm0HktenSAAWihIFnddR1SoJhiYIPae+MdSlJE9C7d1uerYdJOqD8jbsTaHAMRcCJLAiLxB3NhIgeDIxMxX0qxXRMFgOnqiNPeBqaSLnv7jC+RkzJVdghUKTrtCDSqlStlIFhI+9ubTinKZNiCWPUTdj+Pm28SJ9pxtdrkfDTNgCVuwJK/DcdydgZ9sUV2kAjTtMAAeLjxI28fLAxk8Ghrr0wbMSJ1RAMzvcGRhe4hQAVnLFB8MhhLA7LcGZP8AH2wTqtoDMNRDG4uT8iT5jtHcbYD8xZkmitMGSWIVVAkkxF42EiB5nDwWcGSdICfa0WmV0sQV0KdRvpZWjSomNj7wPljr9HdfTxbInv66A/7xKn9+OEzCIAyJUJCaTLAhCW0gjuBqA3gm+KOUiU4nkye2ao/lVXvjv0/J53UeD9dziY604mHOcV+K11SrVZyAqlSSdgAiX/x7YyLR1BlkgsDDAwVkdvqBbGvixIrvBj4T9dIGMCG3VItcD+/HDqP5nfpL4CJkKOeqVjT9eQvxlgkqAwvpAAcyLC82nfGLO8az65h6VMJVCsyiUhioLATBAmOrpA+YGGRuP0qWYzQAYv6iBhpAHSoM73Ekn33wt8O5gCZ+s9YSB6hUosMQw6T/AFTB/d3xL/Ds5D2Tylc0dWZVFYGNNEHpk3Qy8Frna1jc4y0OFa69NXQMppVvTX1KsNUptTHUZEtcrcQB2PcxS4wtaNNtMQhMaQ8woIF2HkQb3xidCK+Tdh0j1qcEwFZ6aFSWO5KoYAtYwJJxsWiUr8if+kXhDJWNZWZFb4lDHSrdJMA2AgzIHbacUca5JNHJrXd2evrUFVeyoV321NBgGIgmPmxc4V1elVDjSagIQR95IQqTEBtVjsbjxIIcx8Xp5fKU6LHUGIR2QAlahg9j7b+wF4JxSMnwTlBLL8mflbklMsPtNaq5VUMrUhVQsAQxBLAFd5YnebHC5zPxCpRz6qGKLURSd1VnBYTHeYAkibfXDlV4/TzTvoVtLqQablWVtMBQFvIMs0jaRJBEYDcR5d+156lVd1CUQ/qFhN1foUADqJmZM/CxNoGMTV/L9MppY/DzI5xwdbIv6wBSAIjRJDNMRZrgkdu8Y3ZIoxmAW36iJlSxEEybEm3aD5sQWtSoavRpgkmWYqDNplbEmSbR5NsZszxaozBWZjEBgT5B7AAAdXeO1sSwUF7h/KxqcUzVRkb0qehi06V1sqkAkz72g7/KdPNmYp5RaWhmZ61YhisdIEExCjU0xsPO9wV6hx+uuZrUgzkrVqMnVIWQRJWdJhYG9oEbDBLiC0s36C18wKYpVNR1KJIj4VCGCxhRJgAdzir5W7ihEnTcTVnM4a1CvTuBUVt5sQoEAX0AsBK2klpjAnl4V6tKnVRNelQsFbWgkggQGkEzf5CbuuWzmWILUqKnV1E+igAMmbwVJGxMkD3GPafFGSklOmgREUCy7wBeQoUEmBYCZtEHCqSWBmm2Dn4XXhy9L01vBYoNRmNJUkavI2NrjvjzL01FEqNItIAsIvBiZ7Hv227Y9zb+paoxZVfUABIAEAA3liINz5xmzmcCjU5aFYmFVmIgWA0rYbbwN/OE+3A6xydVKfUxCiVP0NpNh3B07xt74pqLYgGJjSLDsLWvN4n2GAWb50YVG9OixTSALMCSTIJn4RJiSCTgiuQzOZy/rCMvFTo1qTqDJIeRcAdrHb2w2xrLBTXg64g6gLqYAHSBMSQbAD572/DA7O5UPAkglRBUsNrRA+m2LeTeTKjcQU5khwjEjc62Grz+ywBjv2kY2cRCEhAZkP1ET1FYB7/eIkz49sPW14Zilu5QrZ4U6aOibeoIgmSRJcE7QraYH173D8KzQXOUHNgtamx9ocHBfP6go1CFGoAAeTq38kstz5Hthey4/Wp/tr+8Y7NLhnD1HKR+1MTExMOc4pcaqRmXG4hS3sNNrd7jAv1ovBuYJAMjv42uRMb/AJEOPL/lNQ3JK07WgDqHzm8+8YGkkGxPidj8yYj2kDHnazqZ6eivghUzfCmqcVTQCVrUg1RfZQVuB3kJAG59r47zPLQ/nEABgKNMPWqEi5ZninYaVOkHzF72GDuZ4kmXBLMqMwC7jUf6M2JUFp2wKrcXpMI1alvJVXIntBAM/Q/34naOlbvHBubKZdCGp0lLszANBIXT5nqPtYCY7YG0vUUDQFZkJddbkaXdGEgzAbQ5MmfiBi9qMzxMVFkUq7w0j9UwAFpEkXFySZB97AnZQz+ogDL1xtdqR97iQRsCBF7e0jU8CSi/IufpA4eVyfqawXV0Mq2yliAoJN91b8NojGfifAa382VHYwF0OCrMQzllCgKfhbWYged8OVckhAaFSodamGQhdQMrvvBAImxIx5xDMZmqAGpVDJG4UwQQwIWABdZ3tbc4eMqSwSkm3yDeFcl6aZavW0FhLj07gkDVOprwxYWEReO2CGaNOkulGqPJGpmC7Ax2GobmPrbvjNmFYdToQ1tRaAAJ6blyQskySTJK3ucVZqmykn0nlpOr09iI732A+tyScI3ZtHlesQkXBbaPO8g9yBe0ix33xVlqRBJECDaewEHYXntO8zYYjo2nppMABBIVvlGoWkWsZ/jjZRomJhnm3bvMCdQkx3MHGG2YuB8GSjWzFeob1XWEsbBYMmSbNNrfdPsDL8aYKVphUAt0ra0Ha1/HzvjHVRl1ACCdpZZ7gbGwlQLeJ2OOqgbV06RpfSvUI7EAEL2se+x7zjbbMaSydq1WoTqYmLdjAv2BN59u2MxygYTqgiCBIABBufJ2jePbvjapb77bKDEE6TAOxsAB2WYP4YprstNWLOFEbldjNrzf5DeDvhnERSK3owwEteCpVWabmwCg3Kht9gD7HFSoqoVJICkiTJIgwIn8vH7tAcHSZJAPm1p7XGw8+MYOK59FUozBS0ML+FudtgQdu9hfdYjsjupuCwEHaSYAG8b3IMfXFPNXM1cZZaNJKhZiNbqurTTUEAAE3ME7QAABN7UvzDRpiHr6S6wp6oVSZldAjf8ALebYqy2fWsW9GqrHSC5ElgASTuOkMzd4kkb3xRKsmXeGU8o5zOZzOBxNOhSJ1EwpJVZIJ/avJ2H44wcU4p6Mr6dR+prqARYeexEjt2/BkyvNNHLpWAKamUhgCshrqDa+oAmPnhfr5tAAnTq0yRP3dpnvPnDYbujMryK3EeOCoZ0aQxuWNyAIUSomAO3nt4D0qkOp8Mp/MYZ+NJSbL01VCGRnOrtpYL077AiZ8nvhXzaBXIU6gDYxEgbWO1r/AFx2abVYOLWTvJ+18TGf7V7YmGIi3zEg+0k/6tP7VX+AwJZAbkWBvJ9/yn9+DHMZiufHpL9Oupv7XAwJ9TT2MbED8vA7De3vjz9dfM9Lp38AVzFx37CEKJ1V6gW5UlYUncrM7AybWxkoc1My/rKlVZBIuRMFdtIloiYvNzsCMdc3ZJcwlKmaqUxSrq9R2IBCqkne8lmQCO5n5W558sA7ikjkKSHIBUQCTdtTEAedIgm5wjfpl4pVlFdLiDs3xl4Mj9aQBH7UGTAZpibbkDfVl0LAgl7pFzBKn9qLXB2tC9hfCly1x2rVoUnd9gVNlF56gFUDe3t5x1T4g7ZnNUkeSWRkmWGhlHTAJMBtv4YW3x6Ncbz7GbNOwQuYXT1aqhspAiTBgwD53m+EPN80CvmqeWyZ0I9QCpWUDUy21NqjVZQeo3MDxJZMnTOYUo+WaqhAnVSbtdQRA2v3iYJJuR7keD5fL1fUoUhboqKIJKxJKgGGZYDEDwRN7PGlyiUk+EZOa+LZpDqy6r6b1BTpyjagxaxOvo3Aht7z3INOcp5qnw+pUzFSK7gqgVQPTFMMWMp98kG57K5Athh45SLZcBYJ10X1A2amlRX1LaQSBt/0A39JSNmamXyVEks9cpaw1CQ7SewBI22Vr9i8UnSJydWyjl3hfEa1GlUKUa6VBr66oDwwEAiwFhEBTFzuTjZxBXSjV/VrRqhWIAIYqwDTLQBqBGonxHyw45vNjJ5daNIy8aUm+hQAA077DUAd+oxAOE+qDUMtJBuTIvNz8zJi/tjNXangNLc1kB8A4mz0UYktJKuzE2IJtMRGkm02k4YMvXSoCLTMAg9wxJuBAU7kjx7Yq5R4BSyeXVawFWo92GhXCzEp/gwb9sHBxFEgUqdNWEbIkwD2EeF/La2D426NbdZA3LdL1XzrOCwpsVUhrqIbpg9IWFnSDa8g4ycxITTRYKhq1AmB1fGIgRc3AuR/A7+U8krfzhUqVToVxqVoAKOGsVNup5AB8gDtjBxahWejGX1iqatIK4kQyupDdR0qQfrYXweUzPaCNThlOmwWk1YQDqBoMSNIG8QYiCTHcyfKnzplqTVKJYBgC28gvsCoidM3iYgrtBEt1Wm6hdWdoiLMCdOqB3Gog2tt3774SudhbLhagqMKiRoMg/FBuJ7b4yGZYNliIW45yrladDh6BaatVqLUdRqLFaqAwzSzBRAgHsCbd2nPZanlqf2ekqIC2qqoUCdOwlRuCSTv9Iwoc18KzKjKMxKD1VVQKq6roTECY6V03+UY1Hg+ZtNOq6nsRvcRM+4E7zhpNtDRSbA+U5Up5jiQWpMPTL6VPxFTEMRdV06SYv4M41c/8u5duI5fL5ZVpIKehgkCdJnuDLwSbz2xVn81UyprVaRK10pOAV0toDOgMySq2DWid8V8F4dn6/p5kqhKFqgeqCvUEOkkidaySdKi5PvikZOr9EZxW6ic38Ay+UNHL03q1axBd2JBCgiFAAjTuDvIj3x82rd8fSK1CoC7tVpNUqCXqsHlQLk6QhESTaewnHznMxJgyPP0HnF9F3ZHWVUfq3+cXxMFvsS+Me4oc4M5k/zx/wC7XvG7P/dhcerOrax7dXbwBJ+IWjB/mr/PE/6tP7VTC656yD8re439x8vzx52v9z1OnXwAX6RK5OQcbHXT0reZV+wj4RK/jHz5yfLVTQGBVGZQHBJtIuu0AiT7z+GNHH+YTlfTZqTVQ5GnSFaXU2kNt1EQLn2tjJnObiQaNShmjUCBvRAWdJkklVkLIvBho77YWtyLp7QpwX08rQCUQGi/6tywnUVZmfSNUsIJHi0AGNtHLqrvVKk1KgXWzmCNIPR0RoA+KAdxub4D8E46+YHTlqwWAS3SKa6VvpgwYFgALfjjBz9m2+yOyMwK1UssgAXmY3EH5WGNpt0I/Yw182WaGZvigKq9Mj4iQVCmJ7d4E6hAziqyjpt4kr02aY0kwTN73iJ8r3C+MQSHsQgZHJ3Vg24kyLsTO35k76iIl36QQTqPSSVChdT3k2Nr3HnCu0LRx9oZh6caVBkGBI3kC8qWYz/vE3nFPC1WlX+0tPqU6RSkAASCzD1HOoadOnp2+83fFlOv3BEEs1ryBvaSLiDePiuN8c5vMpTQvVGlQOqwJifbbqiLbxe1iLaeDJJNZNOaapUaZJuSx1Wi1rnttEXgWEYjUROpARa6sJkmCAAZE3jbGfJcXp1ATTe0sBMkm82Ab4m1AxuPwBEH9IWVUj49SsbCmqxNiu4m4Bv3Av3xRRsm3QerUotPVAMGzMSPcEHY7405QEtBEaSR8RBvaQ1yOnye/wBDRksxUr0jU01aaaCZqKUZjpOkpE9IgnV3mIxj5S1HLo9V2qM7sCsBVTRqMKqJAhRTNz96PGCkmY7aCtTKMqugsKhSdIU2QsVUgjbqibm0+MZM/wAH9SlVpMAzVEKgk+QbiZvJmB3v3xVzTx40ESohBLVVQ6gxADA/skaiDBMnvi3LqxphBNIQqqy0/h7SAQYOki/V8W9ycNS5Qjk/II/RzyFl6lE5nM00Y03ZdEQoVIJJ/aYwQJn92DFZz64q6UUrcSJAA1izeBIv7CfGNn2r06JSk0K7ajuZ+GLb3AmPAJPbGVFGoI0SROnVeDqvc2+cHf3GGk7MRmanTeorMWdkYsmsSA0ab6YmxO5ifOJn8/VqEqGIGkdo1EkiBpkKNjJkwDCnSTi2tlwjQomPawsJ3PeTt3xjkBmZjptJaJgRBsdySAPm19sT2q8jqTrAHzWSpmnUQ1HOqUhEAAOkKAAItI72v88EMxxMJlKNAE2pr6zDV8QRSUJtcRcDxicQdoWJJ0kyRYRMzEAgb9O+n6YC1DMWi7MCTBhrkxESb/j88Nih83YL5jzZcFEsrbzud9vAgmfMfLCPXWCcPHEstICKpYkNcXuQZ+7+yZsYGEvPVJdiAAJMAbR2j2x1aXFHJr8n7JxMTExQgLnM7r9qZQRqNKmSs306qwmPEkicA3oybEi8GB7eD9DIwd5lb/KWB2NKn+Oqrb62/wAbL2ZIUy7EnSJ6iolEMkCYFwWuY898edr/AGPU6f6oGjhortSGstGYpPI1ECG0lUOkSCVgGTNz2wRydAnNZ2orldVCkoZSe6VqdiQNTagNhAPcmcZK/EVoJTNWUFVgqqoXwSNXp2/zY3BNojfGihxBGVgjSGKgnzBJAExMEnYWve2FTSKyuVmzgVMLkcuLLNJQom8GbDzBIv7zhU55rIcq/qBk1VESTfQSwOsqN4VZ0zN97nDMc2QqKNRARQBpJCgdwAJIO58gWI7rfMvCnztBaVGJdkudKqpUgFiZnYtZZgC+wnYtOSEknTNuV4vRXL6cuHhKbUg9QLMLTcAqqkKCCRJhzJNsJnBcvmc1lKTMToWskOSNIIZUACgiPj0/Ixh64fyzl6JBqvr6VEiq0D4REyALCwA2BBN8aa/EKbKgRaOlGUqoJYA0w5ULp0qShA7Ns2wE4bckJWcAqhy1mCwIXTLTeovSYImzmDvcza1sVcd4fUahURzSJKn4XJadOoGFFoIVr/IbjG/MZ2owBMwCQAAB8LQDaAAI+sSL2xjdAAZkC5uxvsLloHcEyb/nid5KU3yccrcCVMlRerUKa6YJEQSCtlUsZsu+kfxnZyVynRHE69RU1CmildY2LM4JE2JgLfzqg2OOBnF9SGqIXVQTLAtDxAUgkr+K2Nie1+Tzj0S5pQodQklSGIBLW7CSxtHfDrUp2yTg2qRt5wUZh0paQ9IEs+/V6YJiAZa5I0gGYg+MYOW6DLk6pYKg+0NP9Fago9MDY6SVmQABc9xSiAL0giNhJO7E95JOom898dM7+gcuCAGqFiTqAE6AAI76ge/4nBuTbDa0kjDxiklXTTrwlNvT0EVBJ9OpLhVJCiFIXV5YfFEg1xPmX7Nlq7ogp6KUUQVWLDoA6pYyFJkDsB7qPOXD2JyZpyWNUoI3lwoAJmxtce2GPO8jVHplWFNabAyfUAI1Ai0yLbwTHvh0nViNrhmDMcfr+itZiaisiG7hQoYgfAJA+IXsTE9r+5LiSuXasDCyQhCxvIJJbUxnYjSPY74P0aiiklBEpL6ZA1KdZTSWKwzKA1SFuQCBPuJtzfFRIlQ76VhUpq0AfDDPAAj7zHsTGFsAKM+HJOpPhMzsPJjf6LvAuN8AOX+LVM0EY0DU6iWKA7gwFAIKwLWnDg+YdosADBIhQBPaV7Rv9d8UZbOjK0qOXpL6ajV3vHUWYydpj+su+MT9gxWXjOZzdY5fL5MkrUKOzVABYmQSwhBA7fvxs4rkqlN6dIaNcMpIWV1rSeoFBJGskjTJ/hg5wDMnL5nN1T8L0kfV3DAlCvyIC/lgOzCrm6BIPTWVmvEBldSfAjULE9jh8PgFa5E/m+g/2tRSDnWCqAfeAgAhZm9t/HthO0y4HckD6zh74hxRaWabMUaWpCalKg24hD/nBN3MzcnY+cKKM1TM09XxPUWT3JZxJPvJx1aTdHPrJXZ+y4xMe4mKEBH5sr/5XoMgGkt+1me17A3H5xcYC5lI+ECDZ9yYvqAA+QWZgb3we5qj7S0j/RU7zGz1bz2gXwIrZJkCspDAXbZQpgxMCSLARvF+0Hz9VfJnp6EkoIDczcDbNUaSUQvqCqhBidCw0sST0qsLMzNhucaOYeD/AOUZOhSRqjuXdyCAq01UqSQBYl3B+gHfGPn3UvD3emygoyHyTqJB1Aj4QD+N/fA9lz1NMrUSo6iqfT0lgGeU13WSdK6STJ+9hatFbfg3cZy1PLOiVc4E1tZAGYiRMMRAUANq7SLe+PaGdpsusMrKpADKQqkTezNaYNj1XEgSMCuKcu5jNNTJokhagerUJCseggaSxaDcAgKRIHuSWbkbKIdVR61oIHrECWvAEAyInqMXNu2DZFZWDHOXDBPNtTMFSmXpiIGqqHUNN9SDuNkm4mI7nGjmDJvQ4aqUnZKg0u7Awzep1VPhBGmGChFj+8rmGoIoSmpAEli1V2MLeLnSO4gg2GPKdIVaTUTMLYA2mCp0rIuNRkXGxHbApeBXG8gnm/glDLZKsn2ipVzSrrao9Ul1uAlMJ9wtqvF4F9xDFQ5Xp5LLrUc1XrkATVfVe5JhtXpgDwTfGWtVNfNp6xX0hVFaooWdRQO4U2AC2QnVMsQOxx5xfi7V6gdj5VUIgqNI3NwTMtNpBHgSzmnERQakLIyg+2ZVWCy4q+pcmah1XsBd9PY/CI2Ek4Ms9IkQSJkkKRbcmfhA2ne04H1eILl81TYqr1T6ppmT0mQCQBpDPphV8CbyL284ceq1sjWh2ghSQNoV1LRvIkewscZzVjNtXQQpPKyINyASRJNz39ht89saOG5pATYBIMAeBcAAD4dPjzvgfwTlrMNSSq3p02ZQSXMwLQCAjXgQdonedtmbyLIhArIbLHxOLAXICiR5Ftzja25Ek7wDcvzQlSuWWkA+XZlVjBKuA6liItAIiC0TYWsVPEdUs1Qk6TMn4Z2+Xbfa9owG5S5fLZvOKVApBgRU0wdZhtIAkRpbbtIwwZzlygKTrUqBlKsCoUtMT1EA9RAFrbwewxskIq8go8QoFGR61IK03V1FnJBuSCCwEk2iR4nGinnERC8hgwLSp1GJK6iwN/m1j0gRtiv9H36PsqUqvWph6lKqydWyhdLKSNiSCJnG7muuXQ+kI1VaFNUA+76qG5JhAAB9SBhpRqs8iqRfAOnpYFoOlpEEDciLG0ebfTAurTT1CyImpwNVSE+HcAsNx7GbxvGC/E6dRak3BKhjfdQxjaTHmx+K+8YGihA7A2IgsTYk3J9iRbx9QhpnzlcADTcC1yQNxEsR8R8Qdt+2AdUKapLtEFlIYEjbqnsd4i18GWcatQJJJPYk9V28eLAifljFUyxZyiExILECSVsInYCYJO9u2AZC3zLxNHRKdL4EZmiNKyWgEjYkIIttthT4cJzdEf61P7YwwcZpKPgJuZvF2kdh5mY/OcBeCrOey4/19L/8gx16XBDXP2LiYmJipziXzWs5oe9JLdj11REd9/y9sDMxWdVARlDqVmRAfcFCLkdNwRJBUG8EE7zMP8oT3p/ub/8ArC9nGgjVGkoZnsx+903sJ/xOOLUVSbPQ0ncEjPWy6ONNVC6TGkltLkFanWFsx/Vg/KRjutnhUqLUamGanr0yp0gOBIg7aiF1ESYBW0k4Xeb+GevlpWSUbpI/YchDAHgsm/jFPOnJtDL5AqiHXSqa2qFgzEGRGqZiSGIAA2O+JxyuSsueBiq8YZgq6nAZggVFYSzHY+mD0kwCSNpwNq1ipRd3eACqFiWAlpCyYimYiYEEnGzJ8kUMkq1fT/XBQA3qMWDlfuhrA9Rv29tsZq9MHM5SqdQXVUok3aWZUAi1pcxbufbGOOaZm7Fo8rZZtcQO1lliDaVJN5k+f3Y8XL9M2FtQ7zMiI2+LuYiFnGjiFGDURdI1Bggm+p5AYwY/5+18CuXuUKP81+pUWtVepTqKUNRo9QM6JCaoJBAInx9cCigc3Rtq001FdSmQJUuDYSp6Qb6pg/UnxjHmKkHUyiBebWAWJAAAEXAMxERjfyvy5kcrlKFWpRSpXqK0yuo+orMDuYVQy7xft7D+LZ1ai1pI+Gp8EnrKkbj5RJ7eBglFJ0EZNoqy9OhmK9Cr6y6aBZzoIJeQAEAFgCZk+215wwA5diNGX1MSSDVZmFoIZlnTv2MfSMfPeROEVcxTOimT6UktqHsQoG47/Oe0HD7leXs2oOsUwthL1RO47oTvA3/jjXFxdCppq7KuMcZ9IGpWfSm2uHO5MQFkgE7XjArL805aoYFVHZradDdUgDYKfu22PbxjRxrJlqNRGCvKtZW/Z+GCQYMgR/dhi5Jeq2TpVKOUpoHWS71EHzbTTp6iDGxI2wQSZkntF7iHNi5apUoPq1l9SoiOS2tdS6h3I+CQNht435HMVayl2pVqKWE1E0As1iBq6z84AufphrcTqZfNJVoUBXq1fUQRpUmo5V9TNAGyvczEHbDHm0zKqHzVSkI+GnTZnZmbclmCqAAY2JgTMnDJLbYr5oqytZkSoFsKzBmgmSQoEBvERf2+WKc4ABMFrhoPcoQQBcDdRb/BqphpNx4UkHwOw8NPjsPfFqoCBfYXIvN5i8nC7rDbRQFLF2qP6jtcsYuFgLsYgEE+OwgRiVFOg3AtuNxJUWM+JG34Re0D4mXcgfO3kntftjmqLEk7Ek/Tzt0/vxhhiNKI8CDF47xEbnt+eF3i/GqNGoC9TrE9CSTG4EAxchTfwDhpq0rrO+0ntbYgRfe2AXG69GmmvMBdKjUVKhmJ2VQG7n+/xjY1YPgVuKZ9RQR3DqaqO1FCLv8ArNIZjYLT06oAmSvgiAnLqBuJZUAyDmKInz+sUW9px9E4wlM0RQekuoQq9O00vVKLCydJYgkb6jBEDCJyak8VyCgRpzFKfpVB/wCWOvSZDVvB+uMTHGJixAVedKYNWjMwUqg/KaR/fgK8xb4gSAJA2E977bb/ACwwc4oCaRI6oqBT32UkfIhZ+mF+FKgsRcb73vtG5ufx9sceriTO7RzFC9zAunK5j0iEcUy6hSDGkhhbcXWPqcA8/wAOzWZ4caz6iCEr6y1i0jpI+8WDdPz7SZaeIcRo0NArWFQsijTIIiXn+hEDGo8R9S+rUqxpHwqCANlEBjcRa30xCMkss6JJ+DBS4Jm6vptXrpTBcO0wD0iRTUaLGw1EGYEDc44zVBQVfSGNJywh4uF0lpKklb2lR5BwVq8QZkliSYvIg2BaLsZWZWIt3LHAh800Wgd+3vAG2mwE/U41tJCq28lvFMwj1DSowQLFlY6V+FYlQFLEQLTFgNxAPkngmczGSYJUXTTapSphn0gtclmESRqeN5+WND51QPiTwQGA/C9rfn7wMeZTminRpGlSrIihmhFqKPjHUzDVEamJAAgdvfFJZtGuPFHfKnKFYZRS2aVFTWoIqVCulajrIEKoBIMXg7wL46zXC1piGreqR+zTtEwTJPeCbD8JxRleLh6TJTqA/rJCrBABQCW02mQxAJge5Awl5t6gzjrNRtZBW/ke5ACg6v8Anjfu2CWw+icP4iMvl6dCigUKouSCSTMkmyyTPj644q51qglmJkzvYeCOwt49rYw5DhObt+oqta3SRbtBP/XbG7MZCpTK+srIDAZZBM7wEDTBgCT/AHjE3GXkr8VwZqVRlDIV10oBQSBHxFhqIuJuJE33wR4JlaVPIzmCzstSpppNWq6IVydKoh06ANpWSQfIGFrjHD69apQFOt6St0QvzmSAd4M4Y6nK9HKUz6ubNauSVCeoBcTqIRbnTHv48xRXttNEpbd1OwJxzNVBTFSkwp1UYOpW5DHWLTG0hu+0X7uGf4XRyompWzGZzLSAalVoHliikKBewjHzzmDNuiIymAaoVrfdIO5Pv2/54LpxCtUOp1ZtRILWYn9qwiO3+LYxWocBKKcwzR0AElZ1MXIOoDVAkkT4UD/rjUlcDp6RtYCAD7+Iv5wo1ucaHwK5JJI0oj+IiCv5iMFuI5jMU6aNTytaoXBKo3R09mKzqIJixuYPvjVGXom3H2FQ0/etF4iL9h+76Y6amGlXVW1AdLQdUdQBB+ICJva/zwpUOA5qtl0zeYrvRdqyqiqQBSotKO8dmki+4AN+rGrnTl6mtTJcPyysHq12NSsSGqvpUdRedVgzmLARMd8OoZqxHLFh2uxY26fbwemSSfYHvaYwscT5XfMZpXerSWkkaaZDfCumZYjT1G29wI84eKvL1HKohWvWqEwAj6W6onVZQ3buYBue8IPIvC6tdqqoGJWswJUA7tNySATvv2wJON0ZaYR5hyq1OMZVizNTP6xrdPQSYUMeqFRQ0D7lyZMJn6PF9TjWUO01y1/bU1/e2DGb+0jiD+mA60pAYOoUgB1LMQrSAdQttp374HfoiSeN5QTMF7+dNGocdOl/whqn6ljEx1iYsRFjm+z0SImH37CaUn54X6jRpIsIE3kEm/aRe8bfhg7zvA9J2bSqLVLWJsEB7fLChm8lSzATUTDLrDoStmVSplbuIJAmQAbRfHJqpuR2aLSijLn+HfacxlgpGlfUepUMToGkBVJOkFtUSO0+MaOL5WhlaNWqjOVVfU0AC4U9I1SIGo2ncTExgRx7kN6ppLTzFVgGEBghCrImTTjVAtvA8jGni/KOYajUQMlRNJE1KkCdPSFBYD4oP3u31htrDOndeUwDwzmX1gDUUSY2M6Yn4ieruFAAjedrEeJZRatP03EhxcXkW1BukMSfhPa3eNzPL3A8vlsulHMOr1OkMqvMMZkDT8JFxMA+5xi47Uyy6mprWUk3NSpq1ECZ2LTb7xnbBJJZiEXbpi7yTyFQrVaprLJogTSA3JJE9onSYFrxttg4vKmVqcXpivQSnQfLhlpgqBqVVUDoO9x9Z33wOy3FfRGYVSQ9amqlla6wXupUyzk9Ii1iTYQRHKHK2Yr5iqPtT02oqolKh1HWIZVME/Dawg+YvisZt5sSUFHCQ6cbzlCl+oyq00QEyyiBPm1oCyZg+Iwv8P4/lKOe11fUcpTIWEBLPUKhbwoQLTHcWk98beJZajlz6dOrULAEszOGYntsbXEx/RMgG4Vm4DVznEESmDqcaja4VDDEgWHYf4vPTzJ2VniGB6bnRqtqZ0gfsteO/Ub/AD2GB1bMtdlBKvYkGdQMi/YiWn5jfG3O8gZNZSrm9CiCUkExCmCFILRKtN9xbacWeqZSmAtKs7hR0qtLSB3kszF2Nz2/AYm4VkaMlwkCOZgHoBnptUFNlIAN4NjJmbk7j2w00KxbKg0OHrlaTLJqs1JTog6vLux2MwJwDbP0zTZXmCsRBsCLfhM/Ttg1meZabZehSEWpU9c26goGmQCSNQLH54dOo0TkrlaBNbhAzWlGYKnqIzEmelZLfDuxWR842w01OOZakClHLIRMnUkCSNyB3I72wv0aquLkqOxHf5yY06fuxeRjDUzvU2pgFmFYmCINjcd4m3gbzjUpJUhXtbyGeX8jTqZvMOaSFjT9REC6RIZJXaQATBPtJkY1cwVZqVCdNig7fcG2vcLcmBaSSYmcAMtx802YrK61ZLxOliJj9mQBf5m1sepxAKNwpgAFjtI/ZMSZHt28YG2G3yHsnnFbLVaVRhqAYidm1WKnvuAQfc/PGDl7Pa84uZrSBlcsKIL3LVXPUylt4pkTBmXGBD8XXpum0yGAI8gAiYna8m0+B6aqMsaz8we5G8bXmZjY/I4Xc1k3YngPcR4walWTbTqjexgwDb3BjA6lmlo0hSRVKF2Zl1PDuxOo1dJUtDdIXVAi+1sGYzaoR6Yg7SX1EzFzPuB4A+mMy8XUMpqamhWKgR8XZmkyQrMYAj8hjYpsVpGXmjjZT7RpCoaqrSATbRqqs5jZJ16AOwmMWfoHyofjAY/6OjVYe3wp+5zgJzcTqBazNf0/vIsCNUEwxk23H1GHD+Tlkpzuaq76KIT+u4P/AOvHbpKo2ceq80foDExMTFSIB5y4Y9bLn0pLLNhMsrAqwEEGYOoQbxHfHybO8BWg6tQqdaDpEyVIFlKGGCeR28HY/d8Z83w+nVEVaaOPDqG/tDE5QspGe0+K8Y5/bK0YK/rStpXVBIWSGDaTAO0TYTBwqZvitVSPtVOsmqNJqqwJBEggsJMiNj+OPv2Y5DyLsjNlaRKEFbWBG3SLRbaIwYzWRp1VKVUV1O6uoYfg1sS/ni+S66lx4PzPmOP09RIQGTIkQO0EzeBO3e8+MDuN5/1lPdtQMqAP2jErG8z7BQIFsfd+M/oZ4bXkrRNBj96gxT/0mU/9OEfi38nmsDOWzisOy1kiP95NU/1Rhlo1wY+ovlClyby3QemK9ZS4BMoAXLRsoUbkyDge3MmYy9ep6QpIMwqgpEhFA6VMEaSO4nffaME+Lfoe4ugj0UrKswaTqYm5gMVa59sBm5F4nT24fXn2pM37pw3btvdkzupJKOAlTWqiM9d1EwLEh3vNySdIt2gwkCO+fMc3PRUjLMaZdfTMINRQTY1CxaSYYx7fUZnOB8RJJqZTMi+ozl6gue/w4zpwTOzbK15/7h/+HGLR9jy6hcIaOC5PNNT/AFgdlRQ3SpLBbWIJAYjvAOxnFNbiilSGv3IgQf6JVx2JjvMeJwJrcN4o8lsvmzO/6irH4aY/uxwOWOJNcZLNH3+z1P8AhwvZzbo3+lVSsKrxgH9kbbBQBEAAKoH5D8zOK6nEhM3uPf8AGwNza58zjIOS+Kn/ALFmb+aLD94xdT/R1xdtsnW+oA/tEY3smf0/ha/GWJUSIUWgQQfJYAknzJP0xE4wYIOm97n4b7ie8QPfbFqfon4y3/ZW+tSiP3vi9P0L8YO9BR861L+DYbtiPXXoxJxba4AMySZ3sTHuO3acU1eKkkEMoMdu2/aBtg5T/QPxU7iivzq/8IONVP8Ak+8SO9XLL/4tT+FPG9tC978FNeKMo0hwewJUdz477d5xDxliZLT2sva23vYfQYdqX8nXOn4s1QHy9Q/vUY1p/Jtq986g+VJj/wC8Y3txM7z8Hzypxk2uSRFzb6AT5m5OPaXMToDpdkmPhPgWgzPc/idsfRR/Jrfvnl/8g/8AyY8b+TZU/wDvk/8AIP8A8mDtxM7sj5Hmc0DsI+uPt/8AJv4eVy2arR/nKqoP/DUk/nUxlyX8mwah62dJXuEogEj/AGmcx/VOPrfAOA0sll0y9BdNOmIEmSSTJJPckkk4fgm227YRxMTEwGExMTEwATExMTABMD+J8do5cqtViGcMVAVmJC6dRhATA1L+IwQwsc0cMqPmaFRadaoiUqyN6Nf0mDO1ArfWkrFNrTvGABlRwQCNiJ/xOOa9YIrM2ygk2JsBJsLn6YRM9yzmGrV3p0pWpDP6jU9TqHosaKVUOvQ9NHQrUECRBjGjNcrtUWqaeWFD/JKlOhT1KNFVzWuBTOhSQ4MjbURO+ABxoZpH1BGB0HS0dmgNB8GGB+oxaRhJ/mCrSrVKiZcE/aqdfUjUwaiekEZOph1K5Z4aAdwZOM+X5WzGiq70Uar6BWmrsHAdq2aZxBOkn0qqgFrGYMCcAD/jkoP8T2wrcucDrUspmaQ1UTUdzQ1enNMNSQAxQAprFTU2lBHzmTjy/CKtIUXo5L0vT1rUprUpy7PSC+rq1QwDAAs3WQZ0zbAA7RiurWVIm2pgogE3JtsLfPbCNwzk+sgpuyD1kfKw+oEqlOhTp1gDOxIeR973tivg3KVemE1I4dXoesxejoqem5LuBTUO5IJOqr1EGCDvgAd+G8Up1010iSswGKMob3XUBqU9mWQexONePnC8l1aeXpU1y6l/stOmjK6qMtmQW119wZModVOWPpREHBYcoamU1KStqztWrV1HUGolcyKQIJggGovRtcmN8ADjiY+dJyXmEoIqpE0cr66qyE1XpGr6oJqBkZoZDL2bSFJA2ceWciaOWRCrrBc6XKEqGdmC/qgEAAMBVsogdsABTExMTABMTExXUqEEQpMmDtYQTJ/CLdyMAFmJiYmACYmJiYAJiYmJgAmJiYmACYmJiYAJiYmJgAmOPU6tPeJxMTAB3iYmJgAmJiYmACYmJiYAJiYmJgAmJiYmACYmJiYAJiYmJgAmJiYmAD//2Q=="/>
          <p:cNvSpPr>
            <a:spLocks noChangeAspect="1" noChangeArrowheads="1"/>
          </p:cNvSpPr>
          <p:nvPr/>
        </p:nvSpPr>
        <p:spPr bwMode="auto">
          <a:xfrm>
            <a:off x="134938" y="-1214438"/>
            <a:ext cx="1838325" cy="2495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s-MX" sz="4400" b="1" dirty="0" smtClean="0"/>
          </a:p>
          <a:p>
            <a:pPr algn="ctr">
              <a:buNone/>
            </a:pPr>
            <a:r>
              <a:rPr lang="es-MX" sz="4400" b="1" dirty="0" smtClean="0"/>
              <a:t>3. La tecnología eléctrica puede entenderse como una extensión del sistema nervioso central.</a:t>
            </a:r>
            <a:endParaRPr lang="es-E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MX" sz="4400" b="1" dirty="0" smtClean="0"/>
              <a:t>4. El sentido extendido se ve obligado a “aumentar su umbral de sensibilidad”, es decir a entumecerse, a </a:t>
            </a:r>
            <a:r>
              <a:rPr lang="es-MX" sz="4400" b="1" dirty="0" err="1" smtClean="0"/>
              <a:t>autoamputarse</a:t>
            </a:r>
            <a:r>
              <a:rPr lang="es-MX" sz="4400" b="1" dirty="0" smtClean="0"/>
              <a:t>, frente a una “irritación especializada”.</a:t>
            </a:r>
            <a:endParaRPr lang="es-E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MX" dirty="0" smtClean="0"/>
          </a:p>
          <a:p>
            <a:pPr algn="ctr">
              <a:buNone/>
            </a:pPr>
            <a:r>
              <a:rPr lang="es-MX" sz="4400" b="1" dirty="0" smtClean="0"/>
              <a:t>5. La </a:t>
            </a:r>
            <a:r>
              <a:rPr lang="es-MX" sz="4400" b="1" dirty="0" err="1" smtClean="0"/>
              <a:t>autoamputación</a:t>
            </a:r>
            <a:r>
              <a:rPr lang="es-MX" sz="4400" b="1" dirty="0" smtClean="0"/>
              <a:t> exige nuevos equilibrios entre las demás extensiones y órganos.</a:t>
            </a:r>
            <a:endParaRPr lang="es-E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es-MX" sz="4000" b="1" dirty="0" smtClean="0"/>
              <a:t>6. “Al abrazar constantemente tecnologías, nos relacionamos con ellas como servomecanismos”. Nos convertimos en “los órganos sexuales del mundo de la máquina”.</a:t>
            </a:r>
            <a:endParaRPr lang="es-E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MX" sz="4400" b="1" dirty="0" smtClean="0"/>
              <a:t>7. “La edad de la ansiedad y los medios eléctricos es también la edad del inconsciente y la apatía”, del entumecimiento, de la narcosis.</a:t>
            </a:r>
            <a:endParaRPr lang="es-E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MX" sz="4400" b="1" dirty="0" smtClean="0"/>
              <a:t>8. La sociedad </a:t>
            </a:r>
            <a:r>
              <a:rPr lang="es-MX" sz="4400" b="1" dirty="0" err="1" smtClean="0"/>
              <a:t>tecnologizada</a:t>
            </a:r>
            <a:r>
              <a:rPr lang="es-MX" sz="4400" b="1" dirty="0" smtClean="0"/>
              <a:t>, vive, como Narciso, en un sistema cerrado. </a:t>
            </a:r>
            <a:endParaRPr lang="es-E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MX" sz="4000" b="1" dirty="0" smtClean="0"/>
              <a:t>9. Sin embargo, la edad eléctrica también ha posibilitado la toma de consciencia de la </a:t>
            </a:r>
            <a:r>
              <a:rPr lang="es-MX" sz="4000" b="1" dirty="0" err="1" smtClean="0"/>
              <a:t>tecnolopgía</a:t>
            </a:r>
            <a:r>
              <a:rPr lang="es-MX" sz="4000" b="1" dirty="0" smtClean="0"/>
              <a:t> como extensión; ha colocado a la vista de todos nuestra “conciencia social”.</a:t>
            </a:r>
            <a:endParaRPr lang="es-E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MX" sz="4000" b="1" dirty="0" smtClean="0"/>
              <a:t>10. “En la edad eléctrica llevamos a toda la humanidad como nuestra piel”.</a:t>
            </a:r>
          </a:p>
          <a:p>
            <a:pPr algn="ctr">
              <a:buNone/>
            </a:pPr>
            <a:r>
              <a:rPr lang="es-MX" sz="4000" b="1" dirty="0" smtClean="0"/>
              <a:t>[¿No forzaría ello a una nueva amputación para poder resistir esa presión?]</a:t>
            </a:r>
            <a:endParaRPr lang="es-E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237</Words>
  <Application>Microsoft Office PowerPoint</Application>
  <PresentationFormat>Presentación en pantalla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IV. EL AMANTE DE JUGUETE</vt:lpstr>
      <vt:lpstr>          1. Narciso como “narcosis” o entumecimiento, es decir, como un sistema cerrado. 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EL AMANTE DE JUGUETE</dc:title>
  <dc:creator>Your User Name</dc:creator>
  <cp:lastModifiedBy>Your User Name</cp:lastModifiedBy>
  <cp:revision>3</cp:revision>
  <dcterms:created xsi:type="dcterms:W3CDTF">2011-09-20T00:32:35Z</dcterms:created>
  <dcterms:modified xsi:type="dcterms:W3CDTF">2011-09-20T01:18:56Z</dcterms:modified>
</cp:coreProperties>
</file>