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6" r:id="rId2"/>
    <p:sldId id="301" r:id="rId3"/>
    <p:sldId id="315" r:id="rId4"/>
    <p:sldId id="316" r:id="rId5"/>
    <p:sldId id="317" r:id="rId6"/>
    <p:sldId id="318" r:id="rId7"/>
    <p:sldId id="319" r:id="rId8"/>
    <p:sldId id="320" r:id="rId9"/>
    <p:sldId id="272" r:id="rId10"/>
    <p:sldId id="274" r:id="rId11"/>
    <p:sldId id="321" r:id="rId12"/>
    <p:sldId id="303" r:id="rId13"/>
    <p:sldId id="304" r:id="rId14"/>
    <p:sldId id="305" r:id="rId15"/>
    <p:sldId id="306" r:id="rId16"/>
    <p:sldId id="308" r:id="rId17"/>
    <p:sldId id="309" r:id="rId18"/>
    <p:sldId id="310" r:id="rId19"/>
    <p:sldId id="311" r:id="rId20"/>
    <p:sldId id="312" r:id="rId21"/>
    <p:sldId id="313" r:id="rId22"/>
    <p:sldId id="314" r:id="rId23"/>
    <p:sldId id="323" r:id="rId24"/>
    <p:sldId id="324" r:id="rId25"/>
    <p:sldId id="325" r:id="rId26"/>
    <p:sldId id="326" r:id="rId27"/>
    <p:sldId id="327" r:id="rId28"/>
    <p:sldId id="329" r:id="rId29"/>
    <p:sldId id="331" r:id="rId30"/>
    <p:sldId id="332" r:id="rId31"/>
    <p:sldId id="333" r:id="rId32"/>
    <p:sldId id="337" r:id="rId33"/>
    <p:sldId id="302" r:id="rId34"/>
    <p:sldId id="277" r:id="rId35"/>
    <p:sldId id="278" r:id="rId36"/>
    <p:sldId id="280" r:id="rId37"/>
    <p:sldId id="279" r:id="rId38"/>
    <p:sldId id="281" r:id="rId39"/>
    <p:sldId id="282" r:id="rId40"/>
    <p:sldId id="283" r:id="rId41"/>
    <p:sldId id="284" r:id="rId42"/>
    <p:sldId id="288" r:id="rId43"/>
    <p:sldId id="289" r:id="rId44"/>
    <p:sldId id="291" r:id="rId45"/>
    <p:sldId id="292" r:id="rId46"/>
    <p:sldId id="293" r:id="rId47"/>
    <p:sldId id="294" r:id="rId48"/>
    <p:sldId id="344" r:id="rId49"/>
    <p:sldId id="345" r:id="rId50"/>
    <p:sldId id="346" r:id="rId51"/>
    <p:sldId id="347" r:id="rId52"/>
    <p:sldId id="348" r:id="rId53"/>
    <p:sldId id="338" r:id="rId54"/>
    <p:sldId id="339" r:id="rId55"/>
    <p:sldId id="340" r:id="rId56"/>
    <p:sldId id="341" r:id="rId57"/>
    <p:sldId id="342" r:id="rId58"/>
    <p:sldId id="343" r:id="rId5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497"/>
    <a:srgbClr val="D93D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1064064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829512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3595842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344586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3581545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257141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1632883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3181176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1492610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3711948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E0362DD-A958-44FC-93F8-1CC4677037B4}" type="datetimeFigureOut">
              <a:rPr lang="es-ES" smtClean="0"/>
              <a:t>04/11/2011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66FC8D2-EC73-407B-A734-20EC2B69CB83}" type="slidenum">
              <a:rPr lang="es-ES" smtClean="0"/>
              <a:t>‹Nº›</a:t>
            </a:fld>
            <a:endParaRPr lang="es-ES"/>
          </a:p>
        </p:txBody>
      </p:sp>
    </p:spTree>
    <p:extLst>
      <p:ext uri="{BB962C8B-B14F-4D97-AF65-F5344CB8AC3E}">
        <p14:creationId xmlns:p14="http://schemas.microsoft.com/office/powerpoint/2010/main" val="58238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362DD-A958-44FC-93F8-1CC4677037B4}" type="datetimeFigureOut">
              <a:rPr lang="es-ES" smtClean="0"/>
              <a:t>04/11/2011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6FC8D2-EC73-407B-A734-20EC2B69CB83}" type="slidenum">
              <a:rPr lang="es-ES" smtClean="0"/>
              <a:t>‹Nº›</a:t>
            </a:fld>
            <a:endParaRPr lang="es-ES"/>
          </a:p>
        </p:txBody>
      </p:sp>
    </p:spTree>
    <p:extLst>
      <p:ext uri="{BB962C8B-B14F-4D97-AF65-F5344CB8AC3E}">
        <p14:creationId xmlns:p14="http://schemas.microsoft.com/office/powerpoint/2010/main" val="74765513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4 Grupo"/>
          <p:cNvGrpSpPr/>
          <p:nvPr/>
        </p:nvGrpSpPr>
        <p:grpSpPr>
          <a:xfrm>
            <a:off x="0" y="0"/>
            <a:ext cx="9144000" cy="6858000"/>
            <a:chOff x="0" y="0"/>
            <a:chExt cx="9144000" cy="6858000"/>
          </a:xfrm>
        </p:grpSpPr>
        <p:sp>
          <p:nvSpPr>
            <p:cNvPr id="4" name="3 Rectángulo"/>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descr="http://maher.filfre.net/writings/convergence.jpg"/>
            <p:cNvPicPr>
              <a:picLocks noChangeAspect="1" noChangeArrowheads="1"/>
            </p:cNvPicPr>
            <p:nvPr/>
          </p:nvPicPr>
          <p:blipFill>
            <a:blip r:embed="rId2">
              <a:clrChange>
                <a:clrFrom>
                  <a:srgbClr val="090806"/>
                </a:clrFrom>
                <a:clrTo>
                  <a:srgbClr val="090806">
                    <a:alpha val="0"/>
                  </a:srgbClr>
                </a:clrTo>
              </a:clrChange>
              <a:extLst>
                <a:ext uri="{28A0092B-C50C-407E-A947-70E740481C1C}">
                  <a14:useLocalDpi xmlns:a14="http://schemas.microsoft.com/office/drawing/2010/main" val="0"/>
                </a:ext>
              </a:extLst>
            </a:blip>
            <a:srcRect/>
            <a:stretch>
              <a:fillRect/>
            </a:stretch>
          </p:blipFill>
          <p:spPr bwMode="auto">
            <a:xfrm>
              <a:off x="2483768" y="260648"/>
              <a:ext cx="4095750" cy="61722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40589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txBox="1">
            <a:spLocks/>
          </p:cNvSpPr>
          <p:nvPr/>
        </p:nvSpPr>
        <p:spPr>
          <a:xfrm>
            <a:off x="1259632" y="2132856"/>
            <a:ext cx="6840760" cy="792088"/>
          </a:xfrm>
          <a:prstGeom prst="rect">
            <a:avLst/>
          </a:prstGeom>
          <a:solidFill>
            <a:schemeClr val="tx1"/>
          </a:solidFill>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bg1"/>
                </a:solidFill>
                <a:latin typeface="Impact" pitchFamily="34" charset="0"/>
              </a:rPr>
              <a:t>INTRODUCCIÓN &amp; CAPÍTULO 1</a:t>
            </a:r>
            <a:endParaRPr lang="es-ES" sz="3600" dirty="0">
              <a:solidFill>
                <a:schemeClr val="bg1"/>
              </a:solidFill>
              <a:latin typeface="Impact" pitchFamily="34" charset="0"/>
            </a:endParaRPr>
          </a:p>
        </p:txBody>
      </p:sp>
      <p:sp>
        <p:nvSpPr>
          <p:cNvPr id="3" name="2 Marcador de contenido"/>
          <p:cNvSpPr txBox="1">
            <a:spLocks/>
          </p:cNvSpPr>
          <p:nvPr/>
        </p:nvSpPr>
        <p:spPr>
          <a:xfrm>
            <a:off x="939492" y="2873487"/>
            <a:ext cx="7520940" cy="1563625"/>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MX" dirty="0" smtClean="0">
                <a:solidFill>
                  <a:schemeClr val="bg1"/>
                </a:solidFill>
              </a:rPr>
              <a:t>DESTRIPANDO SURVIVOR:</a:t>
            </a:r>
            <a:br>
              <a:rPr lang="es-MX" dirty="0" smtClean="0">
                <a:solidFill>
                  <a:schemeClr val="bg1"/>
                </a:solidFill>
              </a:rPr>
            </a:br>
            <a:r>
              <a:rPr lang="es-MX" dirty="0" smtClean="0">
                <a:solidFill>
                  <a:schemeClr val="bg1"/>
                </a:solidFill>
              </a:rPr>
              <a:t>LA ANATOMÍA DE UNA COMUNIDAD</a:t>
            </a:r>
            <a:br>
              <a:rPr lang="es-MX" dirty="0" smtClean="0">
                <a:solidFill>
                  <a:schemeClr val="bg1"/>
                </a:solidFill>
              </a:rPr>
            </a:br>
            <a:r>
              <a:rPr lang="es-MX" dirty="0" smtClean="0">
                <a:solidFill>
                  <a:schemeClr val="bg1"/>
                </a:solidFill>
              </a:rPr>
              <a:t>DE CONOCIMIENTOS</a:t>
            </a:r>
            <a:endParaRPr lang="es-ES" dirty="0" smtClean="0">
              <a:solidFill>
                <a:schemeClr val="bg1"/>
              </a:solidFill>
            </a:endParaRPr>
          </a:p>
          <a:p>
            <a:pPr algn="ctr"/>
            <a:endParaRPr lang="es-ES" dirty="0">
              <a:solidFill>
                <a:schemeClr val="bg1"/>
              </a:solidFill>
            </a:endParaRPr>
          </a:p>
        </p:txBody>
      </p:sp>
    </p:spTree>
    <p:extLst>
      <p:ext uri="{BB962C8B-B14F-4D97-AF65-F5344CB8AC3E}">
        <p14:creationId xmlns:p14="http://schemas.microsoft.com/office/powerpoint/2010/main" val="1329987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1"/>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613">
            <a:off x="6768325" y="4137884"/>
            <a:ext cx="3217540" cy="3217540"/>
          </a:xfrm>
          <a:prstGeom prst="rect">
            <a:avLst/>
          </a:prstGeom>
        </p:spPr>
      </p:pic>
      <p:pic>
        <p:nvPicPr>
          <p:cNvPr id="7"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519264"/>
            <a:ext cx="3338736" cy="3338736"/>
          </a:xfrm>
          <a:prstGeom prst="rect">
            <a:avLst/>
          </a:prstGeom>
        </p:spPr>
      </p:pic>
      <p:sp>
        <p:nvSpPr>
          <p:cNvPr id="4" name="3 Rectángulo"/>
          <p:cNvSpPr/>
          <p:nvPr/>
        </p:nvSpPr>
        <p:spPr>
          <a:xfrm>
            <a:off x="1493912" y="2132856"/>
            <a:ext cx="6174432" cy="2677656"/>
          </a:xfrm>
          <a:prstGeom prst="rect">
            <a:avLst/>
          </a:prstGeom>
        </p:spPr>
        <p:txBody>
          <a:bodyPr wrap="square">
            <a:spAutoFit/>
          </a:bodyPr>
          <a:lstStyle/>
          <a:p>
            <a:r>
              <a:rPr lang="es-MX" sz="2800" dirty="0"/>
              <a:t>Este libro trata del trabajo (y el juego) de los espectadores en el nuevo sistema mediático y el autor destaca tres conceptos: </a:t>
            </a:r>
            <a:r>
              <a:rPr lang="es-MX" sz="2800" b="1" dirty="0"/>
              <a:t>convergencia mediática, cultura participativa e inteligencia colectiva.</a:t>
            </a:r>
            <a:endParaRPr lang="es-ES" sz="2800" dirty="0"/>
          </a:p>
        </p:txBody>
      </p:sp>
    </p:spTree>
    <p:extLst>
      <p:ext uri="{BB962C8B-B14F-4D97-AF65-F5344CB8AC3E}">
        <p14:creationId xmlns:p14="http://schemas.microsoft.com/office/powerpoint/2010/main" val="524738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6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36749"/>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18" y="5440471"/>
            <a:ext cx="3429000" cy="2714625"/>
          </a:xfrm>
          <a:prstGeom prst="rect">
            <a:avLst/>
          </a:prstGeom>
        </p:spPr>
      </p:pic>
      <p:pic>
        <p:nvPicPr>
          <p:cNvPr id="7"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6624">
            <a:off x="7007987" y="-2775972"/>
            <a:ext cx="4807025" cy="4807025"/>
          </a:xfrm>
          <a:prstGeom prst="rect">
            <a:avLst/>
          </a:prstGeom>
          <a:effectLst>
            <a:outerShdw blurRad="63500" sx="102000" sy="102000" algn="ctr" rotWithShape="0">
              <a:prstClr val="black">
                <a:alpha val="40000"/>
              </a:prstClr>
            </a:outerShdw>
          </a:effectLst>
        </p:spPr>
      </p:pic>
      <p:sp>
        <p:nvSpPr>
          <p:cNvPr id="4" name="3 Rectángulo"/>
          <p:cNvSpPr/>
          <p:nvPr/>
        </p:nvSpPr>
        <p:spPr>
          <a:xfrm>
            <a:off x="1133872" y="2119496"/>
            <a:ext cx="7254552" cy="2677656"/>
          </a:xfrm>
          <a:prstGeom prst="rect">
            <a:avLst/>
          </a:prstGeom>
        </p:spPr>
        <p:txBody>
          <a:bodyPr wrap="square">
            <a:spAutoFit/>
          </a:bodyPr>
          <a:lstStyle/>
          <a:p>
            <a:r>
              <a:rPr lang="es-MX" sz="2400" b="1" dirty="0"/>
              <a:t>Con convergencia se refiere al flujo de contenido a través de múltiples plataformas mediáticas, la cooperación entre múltiples industrias mediáticas y el comportamiento migratorio de las audiencias mediáticas, dispuestas a ir a casi cualquier parte en busca del tipo deseado de experiencias de entretenimiento. </a:t>
            </a:r>
            <a:endParaRPr lang="es-ES" sz="2400" b="1" dirty="0"/>
          </a:p>
        </p:txBody>
      </p:sp>
    </p:spTree>
    <p:extLst>
      <p:ext uri="{BB962C8B-B14F-4D97-AF65-F5344CB8AC3E}">
        <p14:creationId xmlns:p14="http://schemas.microsoft.com/office/powerpoint/2010/main" val="2249771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cdn.digitaltrends.com/wp-content/uploads/2009/10/touch_screen_devic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481263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5536" y="2708920"/>
            <a:ext cx="8424936" cy="3785652"/>
          </a:xfrm>
          <a:prstGeom prst="rect">
            <a:avLst/>
          </a:prstGeom>
          <a:solidFill>
            <a:schemeClr val="tx1"/>
          </a:solidFill>
        </p:spPr>
        <p:txBody>
          <a:bodyPr wrap="square">
            <a:spAutoFit/>
          </a:bodyPr>
          <a:lstStyle/>
          <a:p>
            <a:r>
              <a:rPr lang="es-MX" sz="2400" dirty="0">
                <a:solidFill>
                  <a:schemeClr val="bg1"/>
                </a:solidFill>
              </a:rPr>
              <a:t>En el mundo de la </a:t>
            </a:r>
            <a:r>
              <a:rPr lang="es-MX" sz="2400" b="1" dirty="0">
                <a:solidFill>
                  <a:schemeClr val="bg1"/>
                </a:solidFill>
              </a:rPr>
              <a:t>convergencia mediática</a:t>
            </a:r>
            <a:r>
              <a:rPr lang="es-MX" sz="2400" dirty="0">
                <a:solidFill>
                  <a:schemeClr val="bg1"/>
                </a:solidFill>
              </a:rPr>
              <a:t> se cuentan todas las historias importantes, se venden todas las marcas y se atrae a todos los consumidores a través de múltiples plataformas mediáticas. </a:t>
            </a:r>
            <a:endParaRPr lang="es-ES" sz="2400" dirty="0">
              <a:solidFill>
                <a:schemeClr val="bg1"/>
              </a:solidFill>
            </a:endParaRPr>
          </a:p>
          <a:p>
            <a:r>
              <a:rPr lang="es-MX" sz="2400" b="1" dirty="0">
                <a:solidFill>
                  <a:schemeClr val="bg1"/>
                </a:solidFill>
              </a:rPr>
              <a:t> </a:t>
            </a:r>
            <a:endParaRPr lang="es-ES" sz="2400" dirty="0">
              <a:solidFill>
                <a:schemeClr val="bg1"/>
              </a:solidFill>
            </a:endParaRPr>
          </a:p>
          <a:p>
            <a:r>
              <a:rPr lang="es-MX" sz="2400" dirty="0">
                <a:solidFill>
                  <a:schemeClr val="bg1"/>
                </a:solidFill>
              </a:rPr>
              <a:t>La convergencia representa un cambio cultural, toda vez que anima a los consumidores a buscar nueva información y establecer conexiones entre contenidos mediáticos dispersos. La CULTURA PARTICIPATIVA contrasta con nociones antiguas del espectador mediático pasivo</a:t>
            </a:r>
            <a:r>
              <a:rPr lang="es-MX" sz="2400" b="1" dirty="0">
                <a:solidFill>
                  <a:schemeClr val="bg1"/>
                </a:solidFill>
              </a:rPr>
              <a:t>.</a:t>
            </a:r>
            <a:endParaRPr lang="es-ES" sz="2400" dirty="0">
              <a:solidFill>
                <a:schemeClr val="bg1"/>
              </a:solidFill>
            </a:endParaRPr>
          </a:p>
        </p:txBody>
      </p:sp>
    </p:spTree>
    <p:extLst>
      <p:ext uri="{BB962C8B-B14F-4D97-AF65-F5344CB8AC3E}">
        <p14:creationId xmlns:p14="http://schemas.microsoft.com/office/powerpoint/2010/main" val="3511537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w-cellphones.com/wp-content/uploads/2009/08/people-using-cell-phones.jpg"/>
          <p:cNvPicPr>
            <a:picLocks noChangeAspect="1" noChangeArrowheads="1"/>
          </p:cNvPicPr>
          <p:nvPr/>
        </p:nvPicPr>
        <p:blipFill rotWithShape="1">
          <a:blip r:embed="rId2">
            <a:extLst>
              <a:ext uri="{28A0092B-C50C-407E-A947-70E740481C1C}">
                <a14:useLocalDpi xmlns:a14="http://schemas.microsoft.com/office/drawing/2010/main" val="0"/>
              </a:ext>
            </a:extLst>
          </a:blip>
          <a:srcRect r="5816"/>
          <a:stretch/>
        </p:blipFill>
        <p:spPr bwMode="auto">
          <a:xfrm>
            <a:off x="-17900" y="1"/>
            <a:ext cx="91619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67544" y="3037016"/>
            <a:ext cx="8208912" cy="3416320"/>
          </a:xfrm>
          <a:prstGeom prst="rect">
            <a:avLst/>
          </a:prstGeom>
          <a:solidFill>
            <a:schemeClr val="tx1"/>
          </a:solidFill>
        </p:spPr>
        <p:txBody>
          <a:bodyPr wrap="square" rtlCol="0">
            <a:spAutoFit/>
          </a:bodyPr>
          <a:lstStyle/>
          <a:p>
            <a:r>
              <a:rPr lang="es-MX" sz="2400" dirty="0">
                <a:solidFill>
                  <a:schemeClr val="bg1"/>
                </a:solidFill>
              </a:rPr>
              <a:t>La convergencia se produce en el cerebro de los consumidores individuales y mediante sus interacciones sociales con otros. El consumo se ha convertido en un proceso colectivo y a eso se refiere la</a:t>
            </a:r>
            <a:r>
              <a:rPr lang="es-MX" sz="2400" b="1" dirty="0">
                <a:solidFill>
                  <a:schemeClr val="bg1"/>
                </a:solidFill>
              </a:rPr>
              <a:t> inteligencia colectiva, </a:t>
            </a:r>
            <a:r>
              <a:rPr lang="es-MX" sz="2400" dirty="0">
                <a:solidFill>
                  <a:schemeClr val="bg1"/>
                </a:solidFill>
              </a:rPr>
              <a:t>término acuñado por el francés Pierre Levy. </a:t>
            </a:r>
            <a:r>
              <a:rPr lang="es-MX" sz="2400" dirty="0" smtClean="0">
                <a:solidFill>
                  <a:schemeClr val="bg1"/>
                </a:solidFill>
              </a:rPr>
              <a:t/>
            </a:r>
            <a:br>
              <a:rPr lang="es-MX" sz="2400" dirty="0" smtClean="0">
                <a:solidFill>
                  <a:schemeClr val="bg1"/>
                </a:solidFill>
              </a:rPr>
            </a:br>
            <a:r>
              <a:rPr lang="es-MX" sz="2400" dirty="0" smtClean="0">
                <a:solidFill>
                  <a:schemeClr val="bg1"/>
                </a:solidFill>
              </a:rPr>
              <a:t/>
            </a:r>
            <a:br>
              <a:rPr lang="es-MX" sz="2400" dirty="0" smtClean="0">
                <a:solidFill>
                  <a:schemeClr val="bg1"/>
                </a:solidFill>
              </a:rPr>
            </a:br>
            <a:r>
              <a:rPr lang="es-MX" sz="2400" dirty="0" smtClean="0">
                <a:solidFill>
                  <a:schemeClr val="bg1"/>
                </a:solidFill>
              </a:rPr>
              <a:t>La </a:t>
            </a:r>
            <a:r>
              <a:rPr lang="es-MX" sz="2400" dirty="0">
                <a:solidFill>
                  <a:schemeClr val="bg1"/>
                </a:solidFill>
              </a:rPr>
              <a:t>inteligencia colectiva puede verse como una fuente de poder mediático. Estamos aprendiendo a usar ese poder colectivo a través de nuestra vida recreativa</a:t>
            </a:r>
            <a:r>
              <a:rPr lang="es-MX" sz="2400" dirty="0" smtClean="0">
                <a:solidFill>
                  <a:schemeClr val="bg1"/>
                </a:solidFill>
              </a:rPr>
              <a:t>.</a:t>
            </a:r>
            <a:endParaRPr lang="es-ES" sz="2400" dirty="0">
              <a:solidFill>
                <a:schemeClr val="bg1"/>
              </a:solidFill>
            </a:endParaRPr>
          </a:p>
        </p:txBody>
      </p:sp>
    </p:spTree>
    <p:extLst>
      <p:ext uri="{BB962C8B-B14F-4D97-AF65-F5344CB8AC3E}">
        <p14:creationId xmlns:p14="http://schemas.microsoft.com/office/powerpoint/2010/main" val="4044550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pload.wikimedia.org/wikipedia/en/archive/f/fb/20090228070653!Survivor.borneo.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3664" y="260980"/>
            <a:ext cx="4946608" cy="324002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23528" y="3717032"/>
            <a:ext cx="8496944" cy="2677656"/>
          </a:xfrm>
          <a:prstGeom prst="rect">
            <a:avLst/>
          </a:prstGeom>
          <a:solidFill>
            <a:schemeClr val="tx1"/>
          </a:solidFill>
        </p:spPr>
        <p:txBody>
          <a:bodyPr wrap="square">
            <a:spAutoFit/>
          </a:bodyPr>
          <a:lstStyle/>
          <a:p>
            <a:pPr algn="ctr"/>
            <a:r>
              <a:rPr lang="es-MX" sz="2400" b="1" dirty="0">
                <a:solidFill>
                  <a:schemeClr val="bg1"/>
                </a:solidFill>
              </a:rPr>
              <a:t>L</a:t>
            </a:r>
            <a:r>
              <a:rPr lang="es-MX" sz="2400" dirty="0">
                <a:solidFill>
                  <a:schemeClr val="bg1"/>
                </a:solidFill>
              </a:rPr>
              <a:t>a cooperación entre múltiples industrias mediáticas y el comportamiento migratorio de las audiencias mediáticas, dispuestas a ir a casi cualquier parte en busca del tipo deseado de experiencias de entretenimiento, en el primer capítulo toma el caso de la serie </a:t>
            </a:r>
            <a:r>
              <a:rPr lang="es-MX" sz="2400" i="1" dirty="0" err="1">
                <a:solidFill>
                  <a:schemeClr val="bg1"/>
                </a:solidFill>
              </a:rPr>
              <a:t>Survivor</a:t>
            </a:r>
            <a:r>
              <a:rPr lang="es-MX" sz="2400" i="1" dirty="0">
                <a:solidFill>
                  <a:schemeClr val="bg1"/>
                </a:solidFill>
              </a:rPr>
              <a:t> </a:t>
            </a:r>
            <a:r>
              <a:rPr lang="es-MX" sz="2400" dirty="0">
                <a:solidFill>
                  <a:schemeClr val="bg1"/>
                </a:solidFill>
              </a:rPr>
              <a:t>televisión para internet ya que está diseñado para ser discutido, diseccionado, debatido, predicho y criticado</a:t>
            </a:r>
            <a:r>
              <a:rPr lang="es-MX" sz="2400" dirty="0" smtClean="0">
                <a:solidFill>
                  <a:schemeClr val="bg1"/>
                </a:solidFill>
              </a:rPr>
              <a:t>.</a:t>
            </a:r>
            <a:endParaRPr lang="es-ES" sz="2400" dirty="0">
              <a:solidFill>
                <a:schemeClr val="bg1"/>
              </a:solidFill>
            </a:endParaRPr>
          </a:p>
        </p:txBody>
      </p:sp>
    </p:spTree>
    <p:extLst>
      <p:ext uri="{BB962C8B-B14F-4D97-AF65-F5344CB8AC3E}">
        <p14:creationId xmlns:p14="http://schemas.microsoft.com/office/powerpoint/2010/main" val="1256001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survivorweb.com/albums/album01/palau_cast_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95536" y="3703672"/>
            <a:ext cx="8352928" cy="2677656"/>
          </a:xfrm>
          <a:prstGeom prst="rect">
            <a:avLst/>
          </a:prstGeom>
          <a:solidFill>
            <a:schemeClr val="tx1"/>
          </a:solidFill>
        </p:spPr>
        <p:txBody>
          <a:bodyPr wrap="square" rtlCol="0">
            <a:spAutoFit/>
          </a:bodyPr>
          <a:lstStyle/>
          <a:p>
            <a:r>
              <a:rPr lang="es-MX" sz="2400" i="1" dirty="0" err="1">
                <a:solidFill>
                  <a:schemeClr val="bg1"/>
                </a:solidFill>
              </a:rPr>
              <a:t>Survivor</a:t>
            </a:r>
            <a:r>
              <a:rPr lang="es-MX" sz="2400" dirty="0">
                <a:solidFill>
                  <a:schemeClr val="bg1"/>
                </a:solidFill>
              </a:rPr>
              <a:t>, un programa que en sus primeras ocho temporadas no dejó de estar dentro de los 10 programas mejor valorados, donde se creó un grupo de fans conocidos como los “aguafiestas o destripacuentos” (</a:t>
            </a:r>
            <a:r>
              <a:rPr lang="es-MX" sz="2400" i="1" dirty="0">
                <a:solidFill>
                  <a:schemeClr val="bg1"/>
                </a:solidFill>
              </a:rPr>
              <a:t>Spoilers)</a:t>
            </a:r>
            <a:r>
              <a:rPr lang="es-MX" sz="2400" dirty="0">
                <a:solidFill>
                  <a:schemeClr val="bg1"/>
                </a:solidFill>
              </a:rPr>
              <a:t> que conocen </a:t>
            </a:r>
            <a:r>
              <a:rPr lang="es-MX" sz="2400" i="1" dirty="0" err="1">
                <a:solidFill>
                  <a:schemeClr val="bg1"/>
                </a:solidFill>
              </a:rPr>
              <a:t>Survivor</a:t>
            </a:r>
            <a:r>
              <a:rPr lang="es-MX" sz="2400" dirty="0">
                <a:solidFill>
                  <a:schemeClr val="bg1"/>
                </a:solidFill>
              </a:rPr>
              <a:t> a fondo y llegan a extremos desesperados para averiguar respuestas y están decididos a despejar incógnitas (juntos) antes de que los productores revelen lo sucedido (</a:t>
            </a:r>
            <a:r>
              <a:rPr lang="es-MX" sz="2400" i="1" dirty="0">
                <a:solidFill>
                  <a:schemeClr val="bg1"/>
                </a:solidFill>
              </a:rPr>
              <a:t>destripe, </a:t>
            </a:r>
            <a:r>
              <a:rPr lang="es-MX" sz="2400" i="1" dirty="0" err="1">
                <a:solidFill>
                  <a:schemeClr val="bg1"/>
                </a:solidFill>
              </a:rPr>
              <a:t>spoiling</a:t>
            </a:r>
            <a:r>
              <a:rPr lang="es-MX" sz="2400" dirty="0" smtClean="0">
                <a:solidFill>
                  <a:schemeClr val="bg1"/>
                </a:solidFill>
              </a:rPr>
              <a:t>).</a:t>
            </a:r>
            <a:endParaRPr lang="es-ES" sz="2400" dirty="0">
              <a:solidFill>
                <a:schemeClr val="bg1"/>
              </a:solidFill>
            </a:endParaRPr>
          </a:p>
        </p:txBody>
      </p:sp>
    </p:spTree>
    <p:extLst>
      <p:ext uri="{BB962C8B-B14F-4D97-AF65-F5344CB8AC3E}">
        <p14:creationId xmlns:p14="http://schemas.microsoft.com/office/powerpoint/2010/main" val="2475954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gimp-tutorials.net/tutorials/turn_on/light_bul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13" y="1"/>
            <a:ext cx="922945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2 Marcador de contenido"/>
          <p:cNvSpPr>
            <a:spLocks noGrp="1"/>
          </p:cNvSpPr>
          <p:nvPr>
            <p:ph idx="1"/>
          </p:nvPr>
        </p:nvSpPr>
        <p:spPr>
          <a:xfrm>
            <a:off x="676399" y="1772816"/>
            <a:ext cx="8216081" cy="3456384"/>
          </a:xfrm>
          <a:solidFill>
            <a:schemeClr val="bg1"/>
          </a:solidFill>
        </p:spPr>
        <p:txBody>
          <a:bodyPr>
            <a:noAutofit/>
          </a:bodyPr>
          <a:lstStyle/>
          <a:p>
            <a:r>
              <a:rPr lang="es-ES_tradnl" sz="2400" dirty="0"/>
              <a:t>Lo que mantiene unida una inteligencia colectiva no es la posesión de conocimientos, que relativamente es estática, sino el proceso social de adquisición del conocimiento, que es dinámico y participativo, comprobando y reafirmando continuamente los lazos sociales del grupo</a:t>
            </a:r>
            <a:r>
              <a:rPr lang="es-ES_tradnl" sz="2400" dirty="0" smtClean="0"/>
              <a:t>.</a:t>
            </a:r>
            <a:endParaRPr lang="es-ES_tradnl" sz="2400" dirty="0"/>
          </a:p>
          <a:p>
            <a:r>
              <a:rPr lang="es-ES_tradnl" sz="2400" dirty="0"/>
              <a:t>De repente, todos los espectadores y todos los lectores de todas las publicaciones corrían el riesgo de aprendes más de lo que querían saber</a:t>
            </a:r>
            <a:r>
              <a:rPr lang="es-ES_tradnl" sz="2400" dirty="0" smtClean="0"/>
              <a:t>.</a:t>
            </a:r>
            <a:endParaRPr lang="es-ES_tradnl" sz="2400" dirty="0"/>
          </a:p>
        </p:txBody>
      </p:sp>
      <p:sp>
        <p:nvSpPr>
          <p:cNvPr id="5" name="AutoShape 2" descr="http://travelwebsiteplanner.com/wp-content/uploads/2011/08/web-forums-travel-websit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2" name="AutoShape 2" descr="http://www.visualphotos.com/photo/2x3599063/man_with_lightbulb_in_green_padded_room_600-01407178.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194256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uxash.files.wordpress.com/2010/12/annoye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8" y="-2893"/>
            <a:ext cx="9150718" cy="6860894"/>
          </a:xfrm>
          <a:prstGeom prst="rect">
            <a:avLst/>
          </a:prstGeom>
          <a:noFill/>
          <a:extLst>
            <a:ext uri="{909E8E84-426E-40DD-AFC4-6F175D3DCCD1}">
              <a14:hiddenFill xmlns:a14="http://schemas.microsoft.com/office/drawing/2010/main">
                <a:solidFill>
                  <a:srgbClr val="FFFFFF"/>
                </a:solidFill>
              </a14:hiddenFill>
            </a:ext>
          </a:extLst>
        </p:spPr>
      </p:pic>
      <p:sp>
        <p:nvSpPr>
          <p:cNvPr id="4" name="2 Marcador de contenido"/>
          <p:cNvSpPr>
            <a:spLocks noGrp="1"/>
          </p:cNvSpPr>
          <p:nvPr>
            <p:ph idx="1"/>
          </p:nvPr>
        </p:nvSpPr>
        <p:spPr>
          <a:xfrm>
            <a:off x="528611" y="3930856"/>
            <a:ext cx="8280920" cy="2376264"/>
          </a:xfrm>
          <a:solidFill>
            <a:schemeClr val="tx1"/>
          </a:solidFill>
        </p:spPr>
        <p:txBody>
          <a:bodyPr>
            <a:normAutofit/>
          </a:bodyPr>
          <a:lstStyle/>
          <a:p>
            <a:pPr marL="0" indent="0" algn="ctr">
              <a:buNone/>
            </a:pPr>
            <a:r>
              <a:rPr lang="es-ES_tradnl" sz="2400" dirty="0">
                <a:solidFill>
                  <a:schemeClr val="bg1"/>
                </a:solidFill>
              </a:rPr>
              <a:t>Podemos considerar esenciales estas comunidades de conocimientos para el proceso de convergencia popular. Los intereses de productores y consumidores no son los mismos . Otras veces entran en conflicto. Las comunidades que en cierto nivel son las mejores aliadas del productor, en otro nivel pueden ser sus peores enemigas.</a:t>
            </a:r>
            <a:endParaRPr lang="es-MX" sz="2400" dirty="0">
              <a:solidFill>
                <a:schemeClr val="bg1"/>
              </a:solidFill>
            </a:endParaRPr>
          </a:p>
        </p:txBody>
      </p:sp>
    </p:spTree>
    <p:extLst>
      <p:ext uri="{BB962C8B-B14F-4D97-AF65-F5344CB8AC3E}">
        <p14:creationId xmlns:p14="http://schemas.microsoft.com/office/powerpoint/2010/main" val="13876691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6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36749"/>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18" y="5440471"/>
            <a:ext cx="3429000" cy="2714625"/>
          </a:xfrm>
          <a:prstGeom prst="rect">
            <a:avLst/>
          </a:prstGeom>
        </p:spPr>
      </p:pic>
      <p:pic>
        <p:nvPicPr>
          <p:cNvPr id="7"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6624">
            <a:off x="7007987" y="-2775972"/>
            <a:ext cx="4807025" cy="4807025"/>
          </a:xfrm>
          <a:prstGeom prst="rect">
            <a:avLst/>
          </a:prstGeom>
          <a:effectLst>
            <a:outerShdw blurRad="63500" sx="102000" sy="102000" algn="ctr" rotWithShape="0">
              <a:prstClr val="black">
                <a:alpha val="40000"/>
              </a:prstClr>
            </a:outerShdw>
          </a:effectLst>
        </p:spPr>
      </p:pic>
      <p:sp>
        <p:nvSpPr>
          <p:cNvPr id="4" name="3 Rectángulo"/>
          <p:cNvSpPr/>
          <p:nvPr/>
        </p:nvSpPr>
        <p:spPr>
          <a:xfrm>
            <a:off x="1043608" y="2276872"/>
            <a:ext cx="6840760" cy="2308324"/>
          </a:xfrm>
          <a:prstGeom prst="rect">
            <a:avLst/>
          </a:prstGeom>
          <a:noFill/>
        </p:spPr>
        <p:txBody>
          <a:bodyPr wrap="square">
            <a:spAutoFit/>
          </a:bodyPr>
          <a:lstStyle/>
          <a:p>
            <a:pPr algn="ctr"/>
            <a:r>
              <a:rPr lang="es-MX" sz="2400" b="1" dirty="0"/>
              <a:t>Finaliza el autor este primer capítulo mencionando que las comunidades de fans se disuelven, sus miembros pueden moverse a comunidades diferentes, buscando nuevos espacios donde aplicar sus destrezas y nuevos comienzos de especulaciones.</a:t>
            </a:r>
            <a:endParaRPr lang="es-ES" sz="2400" dirty="0"/>
          </a:p>
        </p:txBody>
      </p:sp>
    </p:spTree>
    <p:extLst>
      <p:ext uri="{BB962C8B-B14F-4D97-AF65-F5344CB8AC3E}">
        <p14:creationId xmlns:p14="http://schemas.microsoft.com/office/powerpoint/2010/main" val="38984520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txBox="1">
            <a:spLocks/>
          </p:cNvSpPr>
          <p:nvPr/>
        </p:nvSpPr>
        <p:spPr>
          <a:xfrm>
            <a:off x="2883708" y="2376304"/>
            <a:ext cx="3600400" cy="548640"/>
          </a:xfrm>
          <a:prstGeom prst="rect">
            <a:avLst/>
          </a:prstGeom>
          <a:noFill/>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bg1"/>
                </a:solidFill>
                <a:latin typeface="Impact" pitchFamily="34" charset="0"/>
              </a:rPr>
              <a:t>CAPÍTULO 2</a:t>
            </a:r>
            <a:endParaRPr lang="es-ES" sz="3600" dirty="0">
              <a:solidFill>
                <a:schemeClr val="bg1"/>
              </a:solidFill>
              <a:latin typeface="Impact" pitchFamily="34" charset="0"/>
            </a:endParaRPr>
          </a:p>
        </p:txBody>
      </p:sp>
      <p:sp>
        <p:nvSpPr>
          <p:cNvPr id="3" name="2 Marcador de contenido"/>
          <p:cNvSpPr txBox="1">
            <a:spLocks/>
          </p:cNvSpPr>
          <p:nvPr/>
        </p:nvSpPr>
        <p:spPr>
          <a:xfrm>
            <a:off x="939492" y="3089511"/>
            <a:ext cx="7520940" cy="1563625"/>
          </a:xfrm>
          <a:prstGeom prst="rect">
            <a:avLst/>
          </a:prstGeom>
          <a:no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MX" dirty="0" smtClean="0">
                <a:solidFill>
                  <a:schemeClr val="bg1"/>
                </a:solidFill>
              </a:rPr>
              <a:t>COMPRANDO AMERICAN IDOL:</a:t>
            </a:r>
            <a:br>
              <a:rPr lang="es-MX" dirty="0" smtClean="0">
                <a:solidFill>
                  <a:schemeClr val="bg1"/>
                </a:solidFill>
              </a:rPr>
            </a:br>
            <a:r>
              <a:rPr lang="es-MX" dirty="0" smtClean="0">
                <a:solidFill>
                  <a:schemeClr val="bg1"/>
                </a:solidFill>
              </a:rPr>
              <a:t>COMO NOS VENDEN EN LA TELERREALIDAD</a:t>
            </a:r>
            <a:endParaRPr lang="es-ES" dirty="0" smtClean="0">
              <a:solidFill>
                <a:schemeClr val="bg1"/>
              </a:solidFill>
            </a:endParaRPr>
          </a:p>
          <a:p>
            <a:pPr algn="ctr"/>
            <a:endParaRPr lang="es-ES" dirty="0">
              <a:solidFill>
                <a:schemeClr val="bg1"/>
              </a:solidFill>
            </a:endParaRPr>
          </a:p>
        </p:txBody>
      </p:sp>
    </p:spTree>
    <p:extLst>
      <p:ext uri="{BB962C8B-B14F-4D97-AF65-F5344CB8AC3E}">
        <p14:creationId xmlns:p14="http://schemas.microsoft.com/office/powerpoint/2010/main" val="1752619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gambling911.com/files/publisher/American-Idol-022309L.jpg?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78"/>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txBox="1">
            <a:spLocks/>
          </p:cNvSpPr>
          <p:nvPr/>
        </p:nvSpPr>
        <p:spPr>
          <a:xfrm>
            <a:off x="395536" y="2276872"/>
            <a:ext cx="4690864" cy="864096"/>
          </a:xfrm>
          <a:prstGeom prst="rect">
            <a:avLst/>
          </a:prstGeom>
          <a:solidFill>
            <a:schemeClr val="bg1"/>
          </a:solidFill>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_tradnl" b="1" dirty="0" smtClean="0">
                <a:latin typeface="Impact" pitchFamily="34" charset="0"/>
              </a:rPr>
              <a:t>ECONOMÍA AFECTIVA</a:t>
            </a:r>
            <a:endParaRPr lang="es-ES_tradnl" dirty="0">
              <a:latin typeface="Impact" pitchFamily="34" charset="0"/>
            </a:endParaRPr>
          </a:p>
        </p:txBody>
      </p:sp>
      <p:sp>
        <p:nvSpPr>
          <p:cNvPr id="3" name="Marcador de contenido 2"/>
          <p:cNvSpPr txBox="1">
            <a:spLocks/>
          </p:cNvSpPr>
          <p:nvPr/>
        </p:nvSpPr>
        <p:spPr>
          <a:xfrm>
            <a:off x="395536" y="3295525"/>
            <a:ext cx="8229600" cy="3157811"/>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t>Henry Jenkins se pregunta cómo es posible que </a:t>
            </a:r>
            <a:r>
              <a:rPr lang="es-ES_tradnl" sz="2400" b="1" dirty="0" smtClean="0"/>
              <a:t>American </a:t>
            </a:r>
            <a:r>
              <a:rPr lang="es-ES_tradnl" sz="2400" b="1" dirty="0" err="1" smtClean="0"/>
              <a:t>Idol</a:t>
            </a:r>
            <a:r>
              <a:rPr lang="es-ES_tradnl" sz="2400" b="1" dirty="0" smtClean="0"/>
              <a:t> (2002) </a:t>
            </a:r>
            <a:r>
              <a:rPr lang="es-ES_tradnl" sz="2400" dirty="0" smtClean="0"/>
              <a:t>es una de las dos series que son “</a:t>
            </a:r>
            <a:r>
              <a:rPr lang="es-ES_tradnl" sz="2400" b="1" dirty="0" smtClean="0"/>
              <a:t>la primera aplicación mortal de la Convergencia Mediática</a:t>
            </a:r>
            <a:r>
              <a:rPr lang="es-ES_tradnl" sz="2400" dirty="0" smtClean="0"/>
              <a:t>” </a:t>
            </a:r>
            <a:r>
              <a:rPr lang="es-ES_tradnl" sz="2400" dirty="0" smtClean="0"/>
              <a:t>(la otra es </a:t>
            </a:r>
            <a:r>
              <a:rPr lang="es-ES_tradnl" sz="2400" dirty="0" err="1" smtClean="0"/>
              <a:t>Survivor</a:t>
            </a:r>
            <a:r>
              <a:rPr lang="es-ES_tradnl" sz="2400" dirty="0" smtClean="0"/>
              <a:t> -2000-).</a:t>
            </a:r>
          </a:p>
          <a:p>
            <a:r>
              <a:rPr lang="es-ES_tradnl" sz="2400" dirty="0" smtClean="0"/>
              <a:t>En su segunda temporada logró que la FOX </a:t>
            </a:r>
            <a:r>
              <a:rPr lang="es-ES_tradnl" sz="2400" dirty="0" err="1" smtClean="0"/>
              <a:t>Broadcasting</a:t>
            </a:r>
            <a:r>
              <a:rPr lang="es-ES_tradnl" sz="2400" dirty="0" smtClean="0"/>
              <a:t> </a:t>
            </a:r>
            <a:r>
              <a:rPr lang="es-ES_tradnl" sz="2400" dirty="0" err="1" smtClean="0"/>
              <a:t>Company</a:t>
            </a:r>
            <a:r>
              <a:rPr lang="es-ES_tradnl" sz="2400" dirty="0" smtClean="0"/>
              <a:t> recibiera </a:t>
            </a:r>
            <a:r>
              <a:rPr lang="es-ES_tradnl" sz="2400" b="1" dirty="0" smtClean="0"/>
              <a:t>más de 20 millones de llamadas telefónicas y mensajes por episodio</a:t>
            </a:r>
            <a:r>
              <a:rPr lang="es-ES_tradnl" sz="2400" dirty="0" smtClean="0"/>
              <a:t>, para emitir veredictos respecto a los concursantes.</a:t>
            </a:r>
            <a:endParaRPr lang="es-ES_tradnl" sz="2400" dirty="0"/>
          </a:p>
        </p:txBody>
      </p:sp>
    </p:spTree>
    <p:extLst>
      <p:ext uri="{BB962C8B-B14F-4D97-AF65-F5344CB8AC3E}">
        <p14:creationId xmlns:p14="http://schemas.microsoft.com/office/powerpoint/2010/main" val="1696273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36749"/>
            <a:ext cx="9144000" cy="6858001"/>
          </a:xfrm>
          <a:prstGeom prst="rect">
            <a:avLst/>
          </a:prstGeom>
        </p:spPr>
      </p:pic>
      <p:sp>
        <p:nvSpPr>
          <p:cNvPr id="2" name="Marcador de contenido 2"/>
          <p:cNvSpPr txBox="1">
            <a:spLocks/>
          </p:cNvSpPr>
          <p:nvPr/>
        </p:nvSpPr>
        <p:spPr>
          <a:xfrm>
            <a:off x="1022920" y="1484784"/>
            <a:ext cx="7077472" cy="3814936"/>
          </a:xfrm>
          <a:prstGeom prst="rect">
            <a:avLst/>
          </a:prstGeom>
          <a:noFill/>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_tradnl" sz="2700" dirty="0" smtClean="0"/>
              <a:t>La </a:t>
            </a:r>
            <a:r>
              <a:rPr lang="es-ES_tradnl" sz="2700" dirty="0" err="1" smtClean="0"/>
              <a:t>telerrealidad</a:t>
            </a:r>
            <a:r>
              <a:rPr lang="es-ES_tradnl" sz="2700" dirty="0" smtClean="0"/>
              <a:t> es una salvación para las cadenas que intentan </a:t>
            </a:r>
            <a:r>
              <a:rPr lang="es-ES_tradnl" sz="2700" b="1" dirty="0" smtClean="0"/>
              <a:t>resistir las tentativas de la televisión por cable </a:t>
            </a:r>
            <a:r>
              <a:rPr lang="es-ES_tradnl" sz="2700" dirty="0" smtClean="0"/>
              <a:t>de </a:t>
            </a:r>
            <a:r>
              <a:rPr lang="es-ES_tradnl" sz="2700" b="1" dirty="0" smtClean="0"/>
              <a:t>arrebatarles parte de la audiencia</a:t>
            </a:r>
            <a:r>
              <a:rPr lang="es-ES_tradnl" sz="2700" dirty="0" smtClean="0"/>
              <a:t>.</a:t>
            </a:r>
          </a:p>
          <a:p>
            <a:endParaRPr lang="es-ES_tradnl" sz="2700" dirty="0" smtClean="0"/>
          </a:p>
          <a:p>
            <a:pPr marL="0" indent="0">
              <a:buNone/>
            </a:pPr>
            <a:r>
              <a:rPr lang="es-ES_tradnl" sz="2700" dirty="0" smtClean="0"/>
              <a:t>Las audiencias televisivas </a:t>
            </a:r>
            <a:r>
              <a:rPr lang="es-ES_tradnl" sz="2700" b="1" dirty="0" smtClean="0"/>
              <a:t>descienden en verano</a:t>
            </a:r>
            <a:r>
              <a:rPr lang="es-ES_tradnl" sz="2700" dirty="0" smtClean="0"/>
              <a:t>. Las cadenas por cable como </a:t>
            </a:r>
            <a:r>
              <a:rPr lang="es-ES_tradnl" sz="2700" dirty="0" err="1" smtClean="0"/>
              <a:t>Showtime</a:t>
            </a:r>
            <a:r>
              <a:rPr lang="es-ES_tradnl" sz="2700" dirty="0" smtClean="0"/>
              <a:t> o HBO </a:t>
            </a:r>
            <a:r>
              <a:rPr lang="es-ES_tradnl" sz="2700" b="1" dirty="0" smtClean="0"/>
              <a:t>usan los meses de verano para emitir nuevos episodios </a:t>
            </a:r>
            <a:r>
              <a:rPr lang="es-ES_tradnl" sz="2700" dirty="0" smtClean="0"/>
              <a:t>de sus comedias y dramas.</a:t>
            </a:r>
            <a:endParaRPr lang="es-ES_tradnl" sz="2700" dirty="0"/>
          </a:p>
        </p:txBody>
      </p:sp>
      <p:pic>
        <p:nvPicPr>
          <p:cNvPr id="5"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18" y="5440471"/>
            <a:ext cx="3429000" cy="2714625"/>
          </a:xfrm>
          <a:prstGeom prst="rect">
            <a:avLst/>
          </a:prstGeom>
        </p:spPr>
      </p:pic>
      <p:pic>
        <p:nvPicPr>
          <p:cNvPr id="6"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6624">
            <a:off x="7007987" y="-2775972"/>
            <a:ext cx="4807025" cy="480702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37585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4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1"/>
            <a:ext cx="9144000" cy="6858001"/>
          </a:xfrm>
          <a:prstGeom prst="rect">
            <a:avLst/>
          </a:prstGeom>
        </p:spPr>
      </p:pic>
      <p:sp>
        <p:nvSpPr>
          <p:cNvPr id="2" name="Marcador de contenido 2"/>
          <p:cNvSpPr txBox="1">
            <a:spLocks/>
          </p:cNvSpPr>
          <p:nvPr/>
        </p:nvSpPr>
        <p:spPr>
          <a:xfrm>
            <a:off x="889248" y="1368896"/>
            <a:ext cx="7283152" cy="4724400"/>
          </a:xfrm>
          <a:prstGeom prst="rect">
            <a:avLst/>
          </a:prstGeom>
          <a:no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t>Las cadenas convencionales </a:t>
            </a:r>
            <a:r>
              <a:rPr lang="es-ES_tradnl" sz="2400" b="1" dirty="0" smtClean="0"/>
              <a:t>contraatacan ofreciendo una programación más original en verano</a:t>
            </a:r>
            <a:r>
              <a:rPr lang="es-ES_tradnl" sz="2400" dirty="0" smtClean="0"/>
              <a:t>, y los menos costosos </a:t>
            </a:r>
            <a:r>
              <a:rPr lang="es-ES_tradnl" sz="2400" dirty="0" err="1" smtClean="0"/>
              <a:t>reality</a:t>
            </a:r>
            <a:r>
              <a:rPr lang="es-ES_tradnl" sz="2400" dirty="0" smtClean="0"/>
              <a:t> show se convierten en su mejor arma.</a:t>
            </a:r>
          </a:p>
          <a:p>
            <a:endParaRPr lang="es-ES_tradnl" sz="2400" dirty="0" smtClean="0"/>
          </a:p>
          <a:p>
            <a:r>
              <a:rPr lang="es-ES_tradnl" sz="2400" dirty="0" smtClean="0"/>
              <a:t>Es así como American </a:t>
            </a:r>
            <a:r>
              <a:rPr lang="es-ES_tradnl" sz="2400" dirty="0" err="1" smtClean="0"/>
              <a:t>Idol</a:t>
            </a:r>
            <a:r>
              <a:rPr lang="es-ES_tradnl" sz="2400" dirty="0" smtClean="0"/>
              <a:t> fue una </a:t>
            </a:r>
            <a:r>
              <a:rPr lang="es-ES_tradnl" sz="2400" b="1" dirty="0" smtClean="0"/>
              <a:t>franquicia </a:t>
            </a:r>
            <a:r>
              <a:rPr lang="es-ES_tradnl" sz="2400" b="1" dirty="0" err="1" smtClean="0"/>
              <a:t>transmediática</a:t>
            </a:r>
            <a:r>
              <a:rPr lang="es-ES_tradnl" sz="2400" b="1" dirty="0" smtClean="0"/>
              <a:t> y no un simple programa de televisión</a:t>
            </a:r>
            <a:r>
              <a:rPr lang="es-ES_tradnl" sz="2400" dirty="0" smtClean="0"/>
              <a:t>. Para entender el éxito de la serie debemos comprender el </a:t>
            </a:r>
            <a:r>
              <a:rPr lang="es-ES_tradnl" sz="2400" b="1" dirty="0" smtClean="0"/>
              <a:t>nuevo contexto </a:t>
            </a:r>
            <a:r>
              <a:rPr lang="es-ES_tradnl" sz="2400" dirty="0" smtClean="0"/>
              <a:t>en el que opera la televisión norteamericana: </a:t>
            </a:r>
            <a:r>
              <a:rPr lang="es-ES_tradnl" sz="2400" b="1" dirty="0" smtClean="0"/>
              <a:t>la Economía Afectiva</a:t>
            </a:r>
            <a:r>
              <a:rPr lang="es-ES_tradnl" sz="2400" dirty="0" smtClean="0"/>
              <a:t>.</a:t>
            </a:r>
          </a:p>
          <a:p>
            <a:endParaRPr lang="es-ES_tradnl" sz="2400" dirty="0"/>
          </a:p>
        </p:txBody>
      </p:sp>
      <p:pic>
        <p:nvPicPr>
          <p:cNvPr id="4"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613">
            <a:off x="6768325" y="4137884"/>
            <a:ext cx="3217540" cy="3217540"/>
          </a:xfrm>
          <a:prstGeom prst="rect">
            <a:avLst/>
          </a:prstGeom>
        </p:spPr>
      </p:pic>
      <p:pic>
        <p:nvPicPr>
          <p:cNvPr id="5"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519264"/>
            <a:ext cx="3338736" cy="3338736"/>
          </a:xfrm>
          <a:prstGeom prst="rect">
            <a:avLst/>
          </a:prstGeom>
        </p:spPr>
      </p:pic>
    </p:spTree>
    <p:extLst>
      <p:ext uri="{BB962C8B-B14F-4D97-AF65-F5344CB8AC3E}">
        <p14:creationId xmlns:p14="http://schemas.microsoft.com/office/powerpoint/2010/main" val="2953934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4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1"/>
            <a:ext cx="9144000" cy="6858001"/>
          </a:xfrm>
          <a:prstGeom prst="rect">
            <a:avLst/>
          </a:prstGeom>
        </p:spPr>
      </p:pic>
      <p:sp>
        <p:nvSpPr>
          <p:cNvPr id="2" name="Marcador de contenido 2"/>
          <p:cNvSpPr txBox="1">
            <a:spLocks/>
          </p:cNvSpPr>
          <p:nvPr/>
        </p:nvSpPr>
        <p:spPr>
          <a:xfrm>
            <a:off x="745232" y="1706488"/>
            <a:ext cx="7715200" cy="4170784"/>
          </a:xfrm>
          <a:prstGeom prst="rect">
            <a:avLst/>
          </a:prstGeom>
          <a:no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t>Los fans ven más programas que reflejan sus gustos e intereses. Estos defienden que las cadenas deben centrarse </a:t>
            </a:r>
            <a:r>
              <a:rPr lang="es-ES_tradnl" sz="2400" b="1" dirty="0" smtClean="0"/>
              <a:t>en la calidad del compromiso de la audiencia con la serie y menos en la cantidad de espectadores.</a:t>
            </a:r>
          </a:p>
          <a:p>
            <a:endParaRPr lang="es-ES_tradnl" sz="2400" b="1" dirty="0" smtClean="0"/>
          </a:p>
          <a:p>
            <a:r>
              <a:rPr lang="es-ES_tradnl" sz="2400" dirty="0" smtClean="0"/>
              <a:t>La Economía afectiva considera potencialmente valiosas </a:t>
            </a:r>
            <a:r>
              <a:rPr lang="es-ES_tradnl" sz="2400" b="1" dirty="0" smtClean="0"/>
              <a:t>las audiencias activas si los anunciantes pueden cortejarlas y ganárselas</a:t>
            </a:r>
            <a:r>
              <a:rPr lang="es-ES_tradnl" sz="2400" dirty="0" smtClean="0"/>
              <a:t>.</a:t>
            </a:r>
          </a:p>
          <a:p>
            <a:endParaRPr lang="es-ES_tradnl" sz="2400" dirty="0" smtClean="0"/>
          </a:p>
        </p:txBody>
      </p:sp>
      <p:pic>
        <p:nvPicPr>
          <p:cNvPr id="4"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613">
            <a:off x="6768325" y="4137884"/>
            <a:ext cx="3217540" cy="3217540"/>
          </a:xfrm>
          <a:prstGeom prst="rect">
            <a:avLst/>
          </a:prstGeom>
        </p:spPr>
      </p:pic>
      <p:pic>
        <p:nvPicPr>
          <p:cNvPr id="5"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519264"/>
            <a:ext cx="3338736" cy="3338736"/>
          </a:xfrm>
          <a:prstGeom prst="rect">
            <a:avLst/>
          </a:prstGeom>
        </p:spPr>
      </p:pic>
    </p:spTree>
    <p:extLst>
      <p:ext uri="{BB962C8B-B14F-4D97-AF65-F5344CB8AC3E}">
        <p14:creationId xmlns:p14="http://schemas.microsoft.com/office/powerpoint/2010/main" val="13685794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hedisneyblog.com/wp-content/uploads/2009/02/aie-p-fans.jpg"/>
          <p:cNvPicPr>
            <a:picLocks noChangeAspect="1" noChangeArrowheads="1"/>
          </p:cNvPicPr>
          <p:nvPr/>
        </p:nvPicPr>
        <p:blipFill rotWithShape="1">
          <a:blip r:embed="rId2">
            <a:extLst>
              <a:ext uri="{28A0092B-C50C-407E-A947-70E740481C1C}">
                <a14:useLocalDpi xmlns:a14="http://schemas.microsoft.com/office/drawing/2010/main" val="0"/>
              </a:ext>
            </a:extLst>
          </a:blip>
          <a:srcRect t="5696"/>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p:cNvSpPr txBox="1">
            <a:spLocks/>
          </p:cNvSpPr>
          <p:nvPr/>
        </p:nvSpPr>
        <p:spPr>
          <a:xfrm>
            <a:off x="446856" y="3356992"/>
            <a:ext cx="8229600" cy="3013795"/>
          </a:xfrm>
          <a:prstGeom prst="rect">
            <a:avLst/>
          </a:prstGeom>
          <a:solidFill>
            <a:schemeClr val="bg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t>“El nuevo consumidor joven </a:t>
            </a:r>
            <a:r>
              <a:rPr lang="es-ES_tradnl" sz="2400" b="1" dirty="0" smtClean="0"/>
              <a:t>decide qué, cuándo y cómo ver los medios</a:t>
            </a:r>
            <a:r>
              <a:rPr lang="es-ES_tradnl" sz="2400" dirty="0" smtClean="0"/>
              <a:t>. Es itinerante, está libre de compromisos con series concretas y va a donde se le antoja”.</a:t>
            </a:r>
          </a:p>
          <a:p>
            <a:endParaRPr lang="es-ES_tradnl" sz="2400" dirty="0" smtClean="0"/>
          </a:p>
          <a:p>
            <a:r>
              <a:rPr lang="es-ES_tradnl" sz="2400" dirty="0" smtClean="0"/>
              <a:t>Por esto los anunciantes quieren comprender </a:t>
            </a:r>
            <a:r>
              <a:rPr lang="es-ES_tradnl" sz="2400" b="1" dirty="0" smtClean="0"/>
              <a:t>cuál es la eficacia de los diferentes medios a la hora de trasladar sus mensajes</a:t>
            </a:r>
            <a:r>
              <a:rPr lang="es-ES_tradnl" sz="2400" dirty="0" smtClean="0"/>
              <a:t> ante sus potenciales compradores.</a:t>
            </a:r>
          </a:p>
          <a:p>
            <a:endParaRPr lang="es-ES_tradnl" sz="2400" dirty="0"/>
          </a:p>
        </p:txBody>
      </p:sp>
      <p:sp>
        <p:nvSpPr>
          <p:cNvPr id="5" name="Título 1"/>
          <p:cNvSpPr txBox="1">
            <a:spLocks/>
          </p:cNvSpPr>
          <p:nvPr/>
        </p:nvSpPr>
        <p:spPr>
          <a:xfrm>
            <a:off x="395536" y="2564904"/>
            <a:ext cx="8352928" cy="648072"/>
          </a:xfrm>
          <a:prstGeom prst="rect">
            <a:avLst/>
          </a:prstGeom>
          <a:solidFill>
            <a:schemeClr val="bg1"/>
          </a:solidFill>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_tradnl" b="1" dirty="0" smtClean="0">
                <a:latin typeface="Impact" pitchFamily="34" charset="0"/>
              </a:rPr>
              <a:t>IMPRESIONÁME, NUEVO CONSUMIDOR JOVEN</a:t>
            </a:r>
            <a:endParaRPr lang="es-ES_tradnl" dirty="0">
              <a:latin typeface="Impact" pitchFamily="34" charset="0"/>
            </a:endParaRPr>
          </a:p>
        </p:txBody>
      </p:sp>
    </p:spTree>
    <p:extLst>
      <p:ext uri="{BB962C8B-B14F-4D97-AF65-F5344CB8AC3E}">
        <p14:creationId xmlns:p14="http://schemas.microsoft.com/office/powerpoint/2010/main" val="3385259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nakoko.com/collections/the-never-ending-story-videogames-collection_20_r3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2126" cy="6879095"/>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p:cNvSpPr txBox="1">
            <a:spLocks/>
          </p:cNvSpPr>
          <p:nvPr/>
        </p:nvSpPr>
        <p:spPr>
          <a:xfrm>
            <a:off x="457200" y="2858616"/>
            <a:ext cx="8229600" cy="3450704"/>
          </a:xfrm>
          <a:prstGeom prst="rect">
            <a:avLst/>
          </a:prstGeom>
          <a:solidFill>
            <a:schemeClr val="tx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_tradnl" sz="2700" dirty="0">
                <a:solidFill>
                  <a:schemeClr val="bg1"/>
                </a:solidFill>
              </a:rPr>
              <a:t>Se han proliferado las opciones mediáticas. </a:t>
            </a:r>
            <a:r>
              <a:rPr lang="es-ES_tradnl" sz="2700" b="1" dirty="0">
                <a:solidFill>
                  <a:schemeClr val="bg1"/>
                </a:solidFill>
              </a:rPr>
              <a:t>Pasaron de ser tres cadenas principales, a una televisión por cable con cientos de canales especializados y la introducción de diversas formas de entretenimiento</a:t>
            </a:r>
            <a:r>
              <a:rPr lang="es-ES_tradnl" sz="2700" dirty="0">
                <a:solidFill>
                  <a:schemeClr val="bg1"/>
                </a:solidFill>
              </a:rPr>
              <a:t>: </a:t>
            </a:r>
          </a:p>
          <a:p>
            <a:pPr lvl="1"/>
            <a:r>
              <a:rPr lang="es-ES_tradnl" sz="2700" dirty="0">
                <a:solidFill>
                  <a:schemeClr val="bg1"/>
                </a:solidFill>
              </a:rPr>
              <a:t>Internet,</a:t>
            </a:r>
          </a:p>
          <a:p>
            <a:pPr lvl="1"/>
            <a:r>
              <a:rPr lang="es-ES_tradnl" sz="2700" dirty="0">
                <a:solidFill>
                  <a:schemeClr val="bg1"/>
                </a:solidFill>
              </a:rPr>
              <a:t>Videojuegos,</a:t>
            </a:r>
          </a:p>
          <a:p>
            <a:pPr lvl="1"/>
            <a:r>
              <a:rPr lang="es-ES_tradnl" sz="2700" dirty="0">
                <a:solidFill>
                  <a:schemeClr val="bg1"/>
                </a:solidFill>
              </a:rPr>
              <a:t>y videos en diversos formatos.</a:t>
            </a:r>
          </a:p>
          <a:p>
            <a:endParaRPr lang="es-ES_tradnl" sz="2700" dirty="0" smtClean="0">
              <a:solidFill>
                <a:schemeClr val="bg1"/>
              </a:solidFill>
            </a:endParaRPr>
          </a:p>
        </p:txBody>
      </p:sp>
    </p:spTree>
    <p:extLst>
      <p:ext uri="{BB962C8B-B14F-4D97-AF65-F5344CB8AC3E}">
        <p14:creationId xmlns:p14="http://schemas.microsoft.com/office/powerpoint/2010/main" val="2808815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4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1"/>
            <a:ext cx="9144000" cy="6858001"/>
          </a:xfrm>
          <a:prstGeom prst="rect">
            <a:avLst/>
          </a:prstGeom>
        </p:spPr>
      </p:pic>
      <p:sp>
        <p:nvSpPr>
          <p:cNvPr id="3" name="Marcador de contenido 2"/>
          <p:cNvSpPr txBox="1">
            <a:spLocks/>
          </p:cNvSpPr>
          <p:nvPr/>
        </p:nvSpPr>
        <p:spPr>
          <a:xfrm>
            <a:off x="673224" y="1268760"/>
            <a:ext cx="7571184" cy="5257800"/>
          </a:xfrm>
          <a:prstGeom prst="rect">
            <a:avLst/>
          </a:prstGeom>
          <a:no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t>A medida que crece la preocupación de los anunciantes, éstos </a:t>
            </a:r>
            <a:r>
              <a:rPr lang="es-ES_tradnl" sz="2400" b="1" dirty="0" smtClean="0"/>
              <a:t>diversifican sus presupuestos y tratan de difundir sus marcas a través de múltiples canales</a:t>
            </a:r>
            <a:r>
              <a:rPr lang="es-ES_tradnl" sz="2400" dirty="0" smtClean="0"/>
              <a:t> de distribución.</a:t>
            </a:r>
          </a:p>
          <a:p>
            <a:endParaRPr lang="es-ES_tradnl" sz="2400" dirty="0" smtClean="0"/>
          </a:p>
          <a:p>
            <a:r>
              <a:rPr lang="es-ES_tradnl" sz="2400" dirty="0" smtClean="0"/>
              <a:t>Esto declaró </a:t>
            </a:r>
            <a:r>
              <a:rPr lang="es-ES_tradnl" sz="2400" dirty="0" err="1" smtClean="0"/>
              <a:t>Sumner</a:t>
            </a:r>
            <a:r>
              <a:rPr lang="es-ES_tradnl" sz="2400" dirty="0" smtClean="0"/>
              <a:t> </a:t>
            </a:r>
            <a:r>
              <a:rPr lang="es-ES_tradnl" sz="2400" dirty="0" err="1" smtClean="0"/>
              <a:t>Redstone</a:t>
            </a:r>
            <a:r>
              <a:rPr lang="es-ES_tradnl" sz="2400" dirty="0" smtClean="0"/>
              <a:t>, presidente de </a:t>
            </a:r>
            <a:r>
              <a:rPr lang="es-ES_tradnl" sz="2400" dirty="0" err="1" smtClean="0"/>
              <a:t>Viacom</a:t>
            </a:r>
            <a:r>
              <a:rPr lang="es-ES_tradnl" sz="2400" dirty="0" smtClean="0"/>
              <a:t>: “Lo que compran los anunciantes </a:t>
            </a:r>
            <a:r>
              <a:rPr lang="es-ES_tradnl" sz="2400" b="1" dirty="0" smtClean="0"/>
              <a:t>son plataformas para la promoción de sus marcas</a:t>
            </a:r>
            <a:r>
              <a:rPr lang="es-ES_tradnl" sz="2400" dirty="0" smtClean="0"/>
              <a:t>, y nosotros tenemos cuatro plataformas a su disposición. Estamos en todas partes, </a:t>
            </a:r>
            <a:r>
              <a:rPr lang="es-ES_tradnl" sz="2400" b="1" dirty="0" smtClean="0"/>
              <a:t>porque en estos tiempos debes estar allí donde necesitan estar los anunciantes</a:t>
            </a:r>
            <a:r>
              <a:rPr lang="es-ES_tradnl" sz="2400" dirty="0" smtClean="0"/>
              <a:t>.”</a:t>
            </a:r>
          </a:p>
          <a:p>
            <a:endParaRPr lang="es-ES_tradnl" sz="2400" dirty="0" smtClean="0"/>
          </a:p>
          <a:p>
            <a:endParaRPr lang="es-ES_tradnl" sz="2400" dirty="0" smtClean="0"/>
          </a:p>
          <a:p>
            <a:endParaRPr lang="es-ES_tradnl" sz="2400" dirty="0" smtClean="0"/>
          </a:p>
        </p:txBody>
      </p:sp>
      <p:pic>
        <p:nvPicPr>
          <p:cNvPr id="5"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613">
            <a:off x="6768325" y="4137884"/>
            <a:ext cx="3217540" cy="321754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519264"/>
            <a:ext cx="3338736" cy="3338736"/>
          </a:xfrm>
          <a:prstGeom prst="rect">
            <a:avLst/>
          </a:prstGeom>
        </p:spPr>
      </p:pic>
    </p:spTree>
    <p:extLst>
      <p:ext uri="{BB962C8B-B14F-4D97-AF65-F5344CB8AC3E}">
        <p14:creationId xmlns:p14="http://schemas.microsoft.com/office/powerpoint/2010/main" val="32230944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lankasites.com/images/stories/watching_TV.jpg"/>
          <p:cNvPicPr>
            <a:picLocks noChangeAspect="1" noChangeArrowheads="1"/>
          </p:cNvPicPr>
          <p:nvPr/>
        </p:nvPicPr>
        <p:blipFill rotWithShape="1">
          <a:blip r:embed="rId2">
            <a:extLst>
              <a:ext uri="{28A0092B-C50C-407E-A947-70E740481C1C}">
                <a14:useLocalDpi xmlns:a14="http://schemas.microsoft.com/office/drawing/2010/main" val="0"/>
              </a:ext>
            </a:extLst>
          </a:blip>
          <a:srcRect l="3837" r="7693"/>
          <a:stretch/>
        </p:blipFill>
        <p:spPr bwMode="auto">
          <a:xfrm>
            <a:off x="0" y="1037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p:cNvSpPr txBox="1">
            <a:spLocks/>
          </p:cNvSpPr>
          <p:nvPr/>
        </p:nvSpPr>
        <p:spPr>
          <a:xfrm>
            <a:off x="467544" y="476673"/>
            <a:ext cx="8229600" cy="2808312"/>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t>Recomienda </a:t>
            </a:r>
            <a:r>
              <a:rPr lang="es-ES_tradnl" sz="2400" b="1" dirty="0" smtClean="0"/>
              <a:t>la “Expresión” </a:t>
            </a:r>
            <a:r>
              <a:rPr lang="es-ES_tradnl" sz="2400" dirty="0" smtClean="0"/>
              <a:t>como una alternativa a la medición de la audiencia. La expresión mide la atención prestada a la programación y la publicidad, el tiempo dedicado al programa y el grado de fidelidad y afinidad del espectador con el programa y sus patrocinadores.</a:t>
            </a:r>
          </a:p>
          <a:p>
            <a:r>
              <a:rPr lang="es-ES_tradnl" sz="2400" dirty="0" smtClean="0"/>
              <a:t>Los </a:t>
            </a:r>
            <a:r>
              <a:rPr lang="es-ES_tradnl" sz="2400" dirty="0" smtClean="0"/>
              <a:t>consumidores </a:t>
            </a:r>
            <a:r>
              <a:rPr lang="es-ES_tradnl" sz="2400" b="1" dirty="0" smtClean="0"/>
              <a:t>no sólo ven los medios, también comparten medios </a:t>
            </a:r>
            <a:r>
              <a:rPr lang="es-ES_tradnl" sz="2400" dirty="0" smtClean="0"/>
              <a:t>con otros.</a:t>
            </a:r>
          </a:p>
          <a:p>
            <a:endParaRPr lang="es-ES_tradnl" sz="2400" dirty="0" smtClean="0"/>
          </a:p>
        </p:txBody>
      </p:sp>
    </p:spTree>
    <p:extLst>
      <p:ext uri="{BB962C8B-B14F-4D97-AF65-F5344CB8AC3E}">
        <p14:creationId xmlns:p14="http://schemas.microsoft.com/office/powerpoint/2010/main" val="21388607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l-o-2.com/blog/2007-01/american_Idol-thum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txBox="1">
            <a:spLocks/>
          </p:cNvSpPr>
          <p:nvPr/>
        </p:nvSpPr>
        <p:spPr>
          <a:xfrm>
            <a:off x="518864" y="2569691"/>
            <a:ext cx="8229600" cy="715962"/>
          </a:xfrm>
          <a:prstGeom prst="rect">
            <a:avLst/>
          </a:prstGeom>
          <a:solidFill>
            <a:schemeClr val="bg1"/>
          </a:solidFill>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_tradnl" b="1" dirty="0" smtClean="0">
                <a:latin typeface="Impact" pitchFamily="34" charset="0"/>
              </a:rPr>
              <a:t>MARCAS DE AMOR Y CAPITAL EMOCIONAL</a:t>
            </a:r>
            <a:endParaRPr lang="es-ES_tradnl" dirty="0">
              <a:latin typeface="Impact" pitchFamily="34" charset="0"/>
            </a:endParaRPr>
          </a:p>
        </p:txBody>
      </p:sp>
      <p:sp>
        <p:nvSpPr>
          <p:cNvPr id="3" name="Marcador de contenido 2"/>
          <p:cNvSpPr txBox="1">
            <a:spLocks/>
          </p:cNvSpPr>
          <p:nvPr/>
        </p:nvSpPr>
        <p:spPr>
          <a:xfrm>
            <a:off x="518864" y="3447256"/>
            <a:ext cx="8229600" cy="2862064"/>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2400" dirty="0" smtClean="0">
                <a:latin typeface="Arial" pitchFamily="34" charset="0"/>
                <a:cs typeface="Arial" pitchFamily="34" charset="0"/>
              </a:rPr>
              <a:t>American </a:t>
            </a:r>
            <a:r>
              <a:rPr lang="es-ES_tradnl" sz="2400" dirty="0" err="1" smtClean="0">
                <a:latin typeface="Arial" pitchFamily="34" charset="0"/>
                <a:cs typeface="Arial" pitchFamily="34" charset="0"/>
              </a:rPr>
              <a:t>Idol</a:t>
            </a:r>
            <a:r>
              <a:rPr lang="es-ES_tradnl" sz="2400" dirty="0" smtClean="0">
                <a:latin typeface="Arial" pitchFamily="34" charset="0"/>
                <a:cs typeface="Arial" pitchFamily="34" charset="0"/>
              </a:rPr>
              <a:t> quiere que sus fans sientan el amor, o más concretamente </a:t>
            </a:r>
            <a:r>
              <a:rPr lang="es-ES_tradnl" sz="2400" b="1" dirty="0" smtClean="0">
                <a:latin typeface="Arial" pitchFamily="34" charset="0"/>
                <a:cs typeface="Arial" pitchFamily="34" charset="0"/>
              </a:rPr>
              <a:t>las marcas de amor</a:t>
            </a:r>
            <a:r>
              <a:rPr lang="es-ES_tradnl" sz="2400" dirty="0" smtClean="0">
                <a:latin typeface="Arial" pitchFamily="34" charset="0"/>
                <a:cs typeface="Arial" pitchFamily="34" charset="0"/>
              </a:rPr>
              <a:t>.</a:t>
            </a:r>
          </a:p>
          <a:p>
            <a:r>
              <a:rPr lang="es-ES_tradnl" sz="2400" dirty="0" smtClean="0">
                <a:latin typeface="Arial" pitchFamily="34" charset="0"/>
                <a:cs typeface="Arial" pitchFamily="34" charset="0"/>
              </a:rPr>
              <a:t>Esta implicación comienza con millones de aspirantes en las pruebas. Son más los que ven la serie que los que presentan la prueba. Más los que se presentan a la prueba que los que entran en el programa. Y más los que entran en el programa que los que llegan a ser finalistas.</a:t>
            </a:r>
          </a:p>
          <a:p>
            <a:endParaRPr lang="es-ES_tradnl" sz="2400" dirty="0">
              <a:latin typeface="Arial" pitchFamily="34" charset="0"/>
              <a:cs typeface="Arial" pitchFamily="34" charset="0"/>
            </a:endParaRPr>
          </a:p>
        </p:txBody>
      </p:sp>
    </p:spTree>
    <p:extLst>
      <p:ext uri="{BB962C8B-B14F-4D97-AF65-F5344CB8AC3E}">
        <p14:creationId xmlns:p14="http://schemas.microsoft.com/office/powerpoint/2010/main" val="8121568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27384"/>
            <a:ext cx="9144000" cy="6858001"/>
          </a:xfrm>
          <a:prstGeom prst="rect">
            <a:avLst/>
          </a:prstGeom>
        </p:spPr>
      </p:pic>
      <p:pic>
        <p:nvPicPr>
          <p:cNvPr id="3"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18" y="5440471"/>
            <a:ext cx="3429000" cy="2714625"/>
          </a:xfrm>
          <a:prstGeom prst="rect">
            <a:avLst/>
          </a:prstGeom>
        </p:spPr>
      </p:pic>
      <p:pic>
        <p:nvPicPr>
          <p:cNvPr id="4"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6624">
            <a:off x="7007987" y="-2775972"/>
            <a:ext cx="4807025" cy="4807025"/>
          </a:xfrm>
          <a:prstGeom prst="rect">
            <a:avLst/>
          </a:prstGeom>
          <a:effectLst>
            <a:outerShdw blurRad="63500" sx="102000" sy="102000" algn="ctr" rotWithShape="0">
              <a:prstClr val="black">
                <a:alpha val="40000"/>
              </a:prstClr>
            </a:outerShdw>
          </a:effectLst>
        </p:spPr>
      </p:pic>
      <p:sp>
        <p:nvSpPr>
          <p:cNvPr id="5" name="Marcador de contenido 2"/>
          <p:cNvSpPr txBox="1">
            <a:spLocks/>
          </p:cNvSpPr>
          <p:nvPr/>
        </p:nvSpPr>
        <p:spPr>
          <a:xfrm>
            <a:off x="611560" y="2504256"/>
            <a:ext cx="7992888" cy="5029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_tradnl" sz="2400" dirty="0" smtClean="0"/>
              <a:t>A partir de ahí las votaciones semanales </a:t>
            </a:r>
            <a:r>
              <a:rPr lang="es-ES_tradnl" sz="2400" b="1" dirty="0" smtClean="0"/>
              <a:t>fomentan la implicación del espectador</a:t>
            </a:r>
            <a:r>
              <a:rPr lang="es-ES_tradnl" sz="2400" dirty="0" smtClean="0"/>
              <a:t>. En el momento del lanzamiento de los discos </a:t>
            </a:r>
            <a:r>
              <a:rPr lang="es-ES_tradnl" sz="2400" b="1" dirty="0" smtClean="0"/>
              <a:t>muchos de los posibles consumidores ya respaldaron a los artistas </a:t>
            </a:r>
            <a:r>
              <a:rPr lang="es-ES_tradnl" sz="2400" dirty="0" smtClean="0"/>
              <a:t>y los clubes de fans </a:t>
            </a:r>
            <a:r>
              <a:rPr lang="es-ES_tradnl" sz="2400" b="1" dirty="0" smtClean="0"/>
              <a:t>ya están implicados en el marketing popular</a:t>
            </a:r>
            <a:r>
              <a:rPr lang="es-ES_tradnl" sz="2400" dirty="0" smtClean="0"/>
              <a:t>.</a:t>
            </a:r>
            <a:endParaRPr lang="es-ES_tradnl" sz="2400" dirty="0" smtClean="0"/>
          </a:p>
        </p:txBody>
      </p:sp>
    </p:spTree>
    <p:extLst>
      <p:ext uri="{BB962C8B-B14F-4D97-AF65-F5344CB8AC3E}">
        <p14:creationId xmlns:p14="http://schemas.microsoft.com/office/powerpoint/2010/main" val="19849179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fallingpixel.com/products/5692/mains/TV-cartoon.jpg"/>
          <p:cNvPicPr>
            <a:picLocks noChangeAspect="1" noChangeArrowheads="1"/>
          </p:cNvPicPr>
          <p:nvPr/>
        </p:nvPicPr>
        <p:blipFill>
          <a:blip r:embed="rId2" cstate="print"/>
          <a:srcRect/>
          <a:stretch>
            <a:fillRect/>
          </a:stretch>
        </p:blipFill>
        <p:spPr bwMode="auto">
          <a:xfrm>
            <a:off x="0" y="0"/>
            <a:ext cx="9144000" cy="7020272"/>
          </a:xfrm>
          <a:prstGeom prst="rect">
            <a:avLst/>
          </a:prstGeom>
          <a:noFill/>
        </p:spPr>
      </p:pic>
      <p:sp>
        <p:nvSpPr>
          <p:cNvPr id="3" name="2 Marcador de contenido"/>
          <p:cNvSpPr txBox="1">
            <a:spLocks/>
          </p:cNvSpPr>
          <p:nvPr/>
        </p:nvSpPr>
        <p:spPr>
          <a:xfrm>
            <a:off x="899592" y="4581128"/>
            <a:ext cx="7344816" cy="1656184"/>
          </a:xfrm>
          <a:prstGeom prst="rect">
            <a:avLst/>
          </a:prstGeom>
          <a:solidFill>
            <a:schemeClr val="tx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s-MX" sz="2400" b="1" dirty="0" smtClean="0">
                <a:solidFill>
                  <a:schemeClr val="bg1"/>
                </a:solidFill>
                <a:latin typeface="Arial" pitchFamily="34" charset="0"/>
                <a:cs typeface="Arial" pitchFamily="34" charset="0"/>
              </a:rPr>
              <a:t>“</a:t>
            </a:r>
            <a:r>
              <a:rPr lang="es-MX" sz="2400" b="1" dirty="0" err="1" smtClean="0">
                <a:solidFill>
                  <a:schemeClr val="bg1"/>
                </a:solidFill>
                <a:latin typeface="Arial" pitchFamily="34" charset="0"/>
                <a:cs typeface="Arial" pitchFamily="34" charset="0"/>
              </a:rPr>
              <a:t>Zapeadores</a:t>
            </a:r>
            <a:r>
              <a:rPr lang="es-MX" sz="2400" b="1" dirty="0" smtClean="0">
                <a:solidFill>
                  <a:schemeClr val="bg1"/>
                </a:solidFill>
                <a:latin typeface="Arial" pitchFamily="34" charset="0"/>
                <a:cs typeface="Arial" pitchFamily="34" charset="0"/>
              </a:rPr>
              <a:t>” </a:t>
            </a:r>
            <a:r>
              <a:rPr lang="es-MX" sz="2400" b="1" i="1" dirty="0" smtClean="0">
                <a:solidFill>
                  <a:schemeClr val="bg1"/>
                </a:solidFill>
                <a:latin typeface="Arial" pitchFamily="34" charset="0"/>
                <a:cs typeface="Arial" pitchFamily="34" charset="0"/>
              </a:rPr>
              <a:t>a</a:t>
            </a:r>
            <a:r>
              <a:rPr lang="es-MX" sz="2400" b="1" dirty="0" smtClean="0">
                <a:solidFill>
                  <a:schemeClr val="bg1"/>
                </a:solidFill>
                <a:latin typeface="Arial" pitchFamily="34" charset="0"/>
                <a:cs typeface="Arial" pitchFamily="34" charset="0"/>
              </a:rPr>
              <a:t>quellos espectadores que no resisten un programa entero sin coger el mando a distancia y ver otro canal si en algún momento no esta entretenido o intrigado.</a:t>
            </a:r>
            <a:endParaRPr lang="en-US" sz="2400" b="1" dirty="0" smtClean="0">
              <a:solidFill>
                <a:schemeClr val="bg1"/>
              </a:solidFill>
              <a:latin typeface="Arial" pitchFamily="34" charset="0"/>
              <a:cs typeface="Arial" pitchFamily="34" charset="0"/>
            </a:endParaRPr>
          </a:p>
          <a:p>
            <a:pPr>
              <a:buFont typeface="Arial" pitchFamily="34" charset="0"/>
              <a:buNone/>
            </a:pPr>
            <a:endParaRPr lang="en-US"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7359523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artppt.com/images/notebook-pink.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2 Marcador de contenido"/>
          <p:cNvSpPr txBox="1">
            <a:spLocks/>
          </p:cNvSpPr>
          <p:nvPr/>
        </p:nvSpPr>
        <p:spPr>
          <a:xfrm>
            <a:off x="1249288" y="2204864"/>
            <a:ext cx="7211144" cy="2520280"/>
          </a:xfrm>
          <a:prstGeom prst="rect">
            <a:avLst/>
          </a:prstGeom>
          <a:solidFill>
            <a:schemeClr val="tx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s-MX" sz="2800" b="1" smtClean="0">
                <a:solidFill>
                  <a:schemeClr val="bg1"/>
                </a:solidFill>
                <a:latin typeface="Arial" pitchFamily="34" charset="0"/>
                <a:cs typeface="Arial" pitchFamily="34" charset="0"/>
              </a:rPr>
              <a:t>La televisión debe empezar a diseñarse para los zapeadores debido a que los programas de variedades y magacines desplazara casi por completo a los dramas como lo son los </a:t>
            </a:r>
            <a:r>
              <a:rPr lang="es-MX" sz="2800" b="1" i="1" smtClean="0">
                <a:solidFill>
                  <a:schemeClr val="bg1"/>
                </a:solidFill>
                <a:latin typeface="Arial" pitchFamily="34" charset="0"/>
                <a:cs typeface="Arial" pitchFamily="34" charset="0"/>
              </a:rPr>
              <a:t>reallity shows.</a:t>
            </a:r>
            <a:endParaRPr lang="en-US" sz="2800" b="1" smtClean="0">
              <a:solidFill>
                <a:schemeClr val="bg1"/>
              </a:solidFill>
              <a:latin typeface="Arial" pitchFamily="34" charset="0"/>
              <a:cs typeface="Arial" pitchFamily="34" charset="0"/>
            </a:endParaRPr>
          </a:p>
          <a:p>
            <a:pPr>
              <a:buFont typeface="Arial" pitchFamily="34" charset="0"/>
              <a:buNone/>
            </a:pPr>
            <a:endParaRPr lang="en-US" sz="28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900812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bstract Wallpaper: Television Rules this Countr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2 Marcador de contenido"/>
          <p:cNvSpPr txBox="1">
            <a:spLocks/>
          </p:cNvSpPr>
          <p:nvPr/>
        </p:nvSpPr>
        <p:spPr>
          <a:xfrm>
            <a:off x="251520" y="432048"/>
            <a:ext cx="8460432" cy="119675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s-MX" b="1" dirty="0" smtClean="0">
                <a:latin typeface="Arial" pitchFamily="34" charset="0"/>
                <a:cs typeface="Arial" pitchFamily="34" charset="0"/>
              </a:rPr>
              <a:t>	A primera vista el </a:t>
            </a:r>
            <a:r>
              <a:rPr lang="es-MX" b="1" dirty="0" err="1" smtClean="0">
                <a:latin typeface="Arial" pitchFamily="34" charset="0"/>
                <a:cs typeface="Arial" pitchFamily="34" charset="0"/>
              </a:rPr>
              <a:t>reality</a:t>
            </a:r>
            <a:r>
              <a:rPr lang="es-MX" b="1" dirty="0" smtClean="0">
                <a:latin typeface="Arial" pitchFamily="34" charset="0"/>
                <a:cs typeface="Arial" pitchFamily="34" charset="0"/>
              </a:rPr>
              <a:t> </a:t>
            </a:r>
            <a:r>
              <a:rPr lang="es-MX" b="1" i="1" dirty="0" smtClean="0">
                <a:latin typeface="Arial" pitchFamily="34" charset="0"/>
                <a:cs typeface="Arial" pitchFamily="34" charset="0"/>
              </a:rPr>
              <a:t>American </a:t>
            </a:r>
            <a:r>
              <a:rPr lang="es-MX" b="1" i="1" dirty="0" err="1" smtClean="0">
                <a:latin typeface="Arial" pitchFamily="34" charset="0"/>
                <a:cs typeface="Arial" pitchFamily="34" charset="0"/>
              </a:rPr>
              <a:t>Idol</a:t>
            </a:r>
            <a:r>
              <a:rPr lang="es-MX" b="1" dirty="0" smtClean="0">
                <a:latin typeface="Arial" pitchFamily="34" charset="0"/>
                <a:cs typeface="Arial" pitchFamily="34" charset="0"/>
              </a:rPr>
              <a:t> parece diseñado para </a:t>
            </a:r>
            <a:r>
              <a:rPr lang="es-MX" b="1" dirty="0" err="1" smtClean="0">
                <a:latin typeface="Arial" pitchFamily="34" charset="0"/>
                <a:cs typeface="Arial" pitchFamily="34" charset="0"/>
              </a:rPr>
              <a:t>zapeadores</a:t>
            </a:r>
            <a:endParaRPr lang="en-US" b="1" dirty="0">
              <a:latin typeface="Arial" pitchFamily="34" charset="0"/>
              <a:cs typeface="Arial" pitchFamily="34" charset="0"/>
            </a:endParaRPr>
          </a:p>
        </p:txBody>
      </p:sp>
      <p:sp>
        <p:nvSpPr>
          <p:cNvPr id="4" name="3 CuadroTexto"/>
          <p:cNvSpPr txBox="1"/>
          <p:nvPr/>
        </p:nvSpPr>
        <p:spPr>
          <a:xfrm>
            <a:off x="251520" y="1778040"/>
            <a:ext cx="7992888" cy="1938992"/>
          </a:xfrm>
          <a:prstGeom prst="rect">
            <a:avLst/>
          </a:prstGeom>
          <a:solidFill>
            <a:schemeClr val="tx1"/>
          </a:solidFill>
        </p:spPr>
        <p:txBody>
          <a:bodyPr wrap="square" rtlCol="0">
            <a:spAutoFit/>
          </a:bodyPr>
          <a:lstStyle/>
          <a:p>
            <a:r>
              <a:rPr lang="es-MX" sz="2400" b="1" dirty="0">
                <a:solidFill>
                  <a:schemeClr val="bg1"/>
                </a:solidFill>
                <a:latin typeface="Arial" pitchFamily="34" charset="0"/>
                <a:cs typeface="Arial" pitchFamily="34" charset="0"/>
              </a:rPr>
              <a:t>Sin embargo la serie está pensada para admitir y mantener múltiples niveles de compromiso. Este programa está diseñado para atraer a todo espectador potencial y para darle a cada uno motivos para no cambiar de canal</a:t>
            </a:r>
            <a:endParaRPr lang="en-US" sz="2400" b="1" dirty="0">
              <a:solidFill>
                <a:schemeClr val="bg1"/>
              </a:solidFill>
              <a:latin typeface="Arial" pitchFamily="34" charset="0"/>
              <a:cs typeface="Arial" pitchFamily="34" charset="0"/>
            </a:endParaRPr>
          </a:p>
        </p:txBody>
      </p:sp>
      <p:sp>
        <p:nvSpPr>
          <p:cNvPr id="5" name="4 CuadroTexto"/>
          <p:cNvSpPr txBox="1"/>
          <p:nvPr/>
        </p:nvSpPr>
        <p:spPr>
          <a:xfrm>
            <a:off x="5580112" y="4976008"/>
            <a:ext cx="3168352" cy="1477328"/>
          </a:xfrm>
          <a:prstGeom prst="rect">
            <a:avLst/>
          </a:prstGeom>
          <a:solidFill>
            <a:schemeClr val="bg1"/>
          </a:solidFill>
        </p:spPr>
        <p:txBody>
          <a:bodyPr wrap="square" rtlCol="0">
            <a:spAutoFit/>
          </a:bodyPr>
          <a:lstStyle/>
          <a:p>
            <a:pPr algn="r"/>
            <a:r>
              <a:rPr lang="es-MX" b="1" dirty="0" smtClean="0"/>
              <a:t>*Recapitulaciones </a:t>
            </a:r>
            <a:r>
              <a:rPr lang="es-MX" b="1" dirty="0"/>
              <a:t>de los </a:t>
            </a:r>
            <a:r>
              <a:rPr lang="es-MX" b="1" dirty="0" smtClean="0"/>
              <a:t>  programas anteriores</a:t>
            </a:r>
          </a:p>
          <a:p>
            <a:pPr algn="r"/>
            <a:endParaRPr lang="es-MX" b="1" dirty="0" smtClean="0"/>
          </a:p>
          <a:p>
            <a:pPr algn="r"/>
            <a:r>
              <a:rPr lang="es-MX" b="1" dirty="0" smtClean="0"/>
              <a:t>*Cada </a:t>
            </a:r>
            <a:r>
              <a:rPr lang="es-MX" b="1" dirty="0" smtClean="0"/>
              <a:t>capítulo tiene cierto grado de suspenso  </a:t>
            </a:r>
            <a:endParaRPr lang="en-US" b="1" dirty="0"/>
          </a:p>
        </p:txBody>
      </p:sp>
    </p:spTree>
    <p:extLst>
      <p:ext uri="{BB962C8B-B14F-4D97-AF65-F5344CB8AC3E}">
        <p14:creationId xmlns:p14="http://schemas.microsoft.com/office/powerpoint/2010/main" val="3381352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g.imagehost.org/0183/guitar-wallpaper-1024x768-95160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2 CuadroTexto"/>
          <p:cNvSpPr txBox="1"/>
          <p:nvPr/>
        </p:nvSpPr>
        <p:spPr>
          <a:xfrm>
            <a:off x="3995936" y="462726"/>
            <a:ext cx="4824536" cy="6278642"/>
          </a:xfrm>
          <a:prstGeom prst="rect">
            <a:avLst/>
          </a:prstGeom>
          <a:noFill/>
        </p:spPr>
        <p:txBody>
          <a:bodyPr wrap="square" rtlCol="0">
            <a:spAutoFit/>
          </a:bodyPr>
          <a:lstStyle/>
          <a:p>
            <a:pPr>
              <a:buFont typeface="Wingdings" pitchFamily="2" charset="2"/>
              <a:buChar char="ü"/>
            </a:pPr>
            <a:r>
              <a:rPr lang="es-MX" sz="2400" dirty="0" smtClean="0">
                <a:solidFill>
                  <a:schemeClr val="bg1"/>
                </a:solidFill>
              </a:rPr>
              <a:t>-Todas </a:t>
            </a:r>
            <a:r>
              <a:rPr lang="es-MX" sz="2400" dirty="0">
                <a:solidFill>
                  <a:schemeClr val="bg1"/>
                </a:solidFill>
              </a:rPr>
              <a:t>las series </a:t>
            </a:r>
            <a:r>
              <a:rPr lang="es-MX" sz="2400" dirty="0" err="1" smtClean="0">
                <a:solidFill>
                  <a:schemeClr val="bg1"/>
                </a:solidFill>
              </a:rPr>
              <a:t>reality</a:t>
            </a:r>
            <a:r>
              <a:rPr lang="es-MX" sz="2400" dirty="0" smtClean="0">
                <a:solidFill>
                  <a:schemeClr val="bg1"/>
                </a:solidFill>
              </a:rPr>
              <a:t> </a:t>
            </a:r>
            <a:r>
              <a:rPr lang="es-MX" sz="2400" dirty="0">
                <a:solidFill>
                  <a:schemeClr val="bg1"/>
                </a:solidFill>
              </a:rPr>
              <a:t>comienzan con un número superior de </a:t>
            </a:r>
            <a:r>
              <a:rPr lang="es-MX" sz="2400" dirty="0" smtClean="0">
                <a:solidFill>
                  <a:schemeClr val="bg1"/>
                </a:solidFill>
              </a:rPr>
              <a:t>participantes,</a:t>
            </a:r>
          </a:p>
          <a:p>
            <a:pPr>
              <a:buFont typeface="Wingdings" pitchFamily="2" charset="2"/>
              <a:buChar char="ü"/>
            </a:pPr>
            <a:endParaRPr lang="es-MX" sz="2400" dirty="0" smtClean="0">
              <a:solidFill>
                <a:schemeClr val="bg1"/>
              </a:solidFill>
            </a:endParaRPr>
          </a:p>
          <a:p>
            <a:pPr>
              <a:buFont typeface="Wingdings" pitchFamily="2" charset="2"/>
              <a:buChar char="ü"/>
            </a:pPr>
            <a:r>
              <a:rPr lang="es-MX" sz="2400" dirty="0" smtClean="0">
                <a:solidFill>
                  <a:schemeClr val="bg1"/>
                </a:solidFill>
              </a:rPr>
              <a:t> -La mayoría </a:t>
            </a:r>
            <a:r>
              <a:rPr lang="es-MX" sz="2400" dirty="0">
                <a:solidFill>
                  <a:schemeClr val="bg1"/>
                </a:solidFill>
              </a:rPr>
              <a:t>de ellos gozarán de un tiempo en televisión relativamente corto</a:t>
            </a:r>
            <a:r>
              <a:rPr lang="es-MX" sz="2400" dirty="0" smtClean="0">
                <a:solidFill>
                  <a:schemeClr val="bg1"/>
                </a:solidFill>
              </a:rPr>
              <a:t>.</a:t>
            </a:r>
          </a:p>
          <a:p>
            <a:r>
              <a:rPr lang="es-MX" sz="2400" dirty="0" smtClean="0">
                <a:solidFill>
                  <a:schemeClr val="bg1"/>
                </a:solidFill>
              </a:rPr>
              <a:t> </a:t>
            </a:r>
          </a:p>
          <a:p>
            <a:pPr>
              <a:buFont typeface="Wingdings" pitchFamily="2" charset="2"/>
              <a:buChar char="ü"/>
            </a:pPr>
            <a:r>
              <a:rPr lang="es-MX" sz="2400" dirty="0" smtClean="0">
                <a:solidFill>
                  <a:schemeClr val="bg1"/>
                </a:solidFill>
              </a:rPr>
              <a:t>-Ciertos </a:t>
            </a:r>
            <a:r>
              <a:rPr lang="es-MX" sz="2400" dirty="0">
                <a:solidFill>
                  <a:schemeClr val="bg1"/>
                </a:solidFill>
              </a:rPr>
              <a:t>personajes se van revelando como los favoritos del público y el productor se anticipa y les va dando más tiempo de emisión. </a:t>
            </a:r>
            <a:endParaRPr lang="es-MX" sz="2400" dirty="0" smtClean="0">
              <a:solidFill>
                <a:schemeClr val="bg1"/>
              </a:solidFill>
            </a:endParaRPr>
          </a:p>
          <a:p>
            <a:endParaRPr lang="es-MX" sz="2400" dirty="0" smtClean="0">
              <a:solidFill>
                <a:schemeClr val="bg1"/>
              </a:solidFill>
            </a:endParaRPr>
          </a:p>
          <a:p>
            <a:pPr>
              <a:buFont typeface="Wingdings" pitchFamily="2" charset="2"/>
              <a:buChar char="ü"/>
            </a:pPr>
            <a:r>
              <a:rPr lang="es-MX" sz="2400" dirty="0">
                <a:solidFill>
                  <a:schemeClr val="bg1"/>
                </a:solidFill>
              </a:rPr>
              <a:t>-</a:t>
            </a:r>
            <a:r>
              <a:rPr lang="es-MX" sz="2400" dirty="0" smtClean="0">
                <a:solidFill>
                  <a:schemeClr val="bg1"/>
                </a:solidFill>
              </a:rPr>
              <a:t>Los </a:t>
            </a:r>
            <a:r>
              <a:rPr lang="es-MX" sz="2400" dirty="0">
                <a:solidFill>
                  <a:schemeClr val="bg1"/>
                </a:solidFill>
              </a:rPr>
              <a:t>espectadores llegan a conocer a los concursantes, descubren cosas de su personalidad.</a:t>
            </a:r>
            <a:endParaRPr lang="en-US" sz="2400" dirty="0">
              <a:solidFill>
                <a:schemeClr val="bg1"/>
              </a:solidFill>
            </a:endParaRPr>
          </a:p>
          <a:p>
            <a:pPr>
              <a:buFont typeface="Wingdings" pitchFamily="2" charset="2"/>
              <a:buChar char="ü"/>
            </a:pPr>
            <a:endParaRPr lang="en-US" dirty="0"/>
          </a:p>
        </p:txBody>
      </p:sp>
    </p:spTree>
    <p:extLst>
      <p:ext uri="{BB962C8B-B14F-4D97-AF65-F5344CB8AC3E}">
        <p14:creationId xmlns:p14="http://schemas.microsoft.com/office/powerpoint/2010/main" val="23017167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2.bp.blogspot.com/_aCM5R2siMX8/TU0DUHc6uII/AAAAAAAAASQ/Tc-xy1La7OA/s1600/circle-of-people-wallpaper-22.jpg"/>
          <p:cNvPicPr>
            <a:picLocks noChangeAspect="1" noChangeArrowheads="1"/>
          </p:cNvPicPr>
          <p:nvPr/>
        </p:nvPicPr>
        <p:blipFill>
          <a:blip r:embed="rId2" cstate="print"/>
          <a:srcRect/>
          <a:stretch>
            <a:fillRect/>
          </a:stretch>
        </p:blipFill>
        <p:spPr bwMode="auto">
          <a:xfrm>
            <a:off x="-1" y="0"/>
            <a:ext cx="9372533" cy="7029400"/>
          </a:xfrm>
          <a:prstGeom prst="rect">
            <a:avLst/>
          </a:prstGeom>
          <a:noFill/>
        </p:spPr>
      </p:pic>
      <p:sp>
        <p:nvSpPr>
          <p:cNvPr id="3" name="2 CuadroTexto"/>
          <p:cNvSpPr txBox="1"/>
          <p:nvPr/>
        </p:nvSpPr>
        <p:spPr>
          <a:xfrm>
            <a:off x="539552" y="1004535"/>
            <a:ext cx="6552728" cy="830997"/>
          </a:xfrm>
          <a:prstGeom prst="rect">
            <a:avLst/>
          </a:prstGeom>
          <a:solidFill>
            <a:schemeClr val="tx1"/>
          </a:solidFill>
        </p:spPr>
        <p:txBody>
          <a:bodyPr wrap="square" rtlCol="0">
            <a:spAutoFit/>
          </a:bodyPr>
          <a:lstStyle/>
          <a:p>
            <a:r>
              <a:rPr lang="es-MX" sz="4800" dirty="0" smtClean="0">
                <a:solidFill>
                  <a:schemeClr val="bg1"/>
                </a:solidFill>
                <a:latin typeface="Impact" pitchFamily="34" charset="0"/>
              </a:rPr>
              <a:t>COMUNIDADES DE MARCA</a:t>
            </a:r>
            <a:endParaRPr lang="en-US" sz="4800" dirty="0">
              <a:solidFill>
                <a:schemeClr val="bg1"/>
              </a:solidFill>
              <a:latin typeface="Impact" pitchFamily="34" charset="0"/>
            </a:endParaRPr>
          </a:p>
        </p:txBody>
      </p:sp>
      <p:sp>
        <p:nvSpPr>
          <p:cNvPr id="4" name="3 CuadroTexto"/>
          <p:cNvSpPr txBox="1"/>
          <p:nvPr/>
        </p:nvSpPr>
        <p:spPr>
          <a:xfrm>
            <a:off x="467544" y="2156663"/>
            <a:ext cx="5076056" cy="2308324"/>
          </a:xfrm>
          <a:prstGeom prst="rect">
            <a:avLst/>
          </a:prstGeom>
          <a:solidFill>
            <a:schemeClr val="tx1"/>
          </a:solidFill>
        </p:spPr>
        <p:txBody>
          <a:bodyPr wrap="square" rtlCol="0">
            <a:spAutoFit/>
          </a:bodyPr>
          <a:lstStyle/>
          <a:p>
            <a:pPr>
              <a:buFont typeface="Courier New" pitchFamily="49" charset="0"/>
              <a:buChar char="o"/>
            </a:pPr>
            <a:r>
              <a:rPr lang="es-MX" sz="3600" b="1" dirty="0" smtClean="0">
                <a:solidFill>
                  <a:schemeClr val="bg1"/>
                </a:solidFill>
              </a:rPr>
              <a:t> Compartir información</a:t>
            </a:r>
          </a:p>
          <a:p>
            <a:pPr>
              <a:buFont typeface="Courier New" pitchFamily="49" charset="0"/>
              <a:buChar char="o"/>
            </a:pPr>
            <a:r>
              <a:rPr lang="es-MX" sz="3600" b="1" dirty="0" smtClean="0">
                <a:solidFill>
                  <a:schemeClr val="bg1"/>
                </a:solidFill>
              </a:rPr>
              <a:t> Perpetuar </a:t>
            </a:r>
            <a:r>
              <a:rPr lang="es-MX" sz="3600" b="1" dirty="0">
                <a:solidFill>
                  <a:schemeClr val="bg1"/>
                </a:solidFill>
              </a:rPr>
              <a:t>la historia y cultura de la </a:t>
            </a:r>
            <a:r>
              <a:rPr lang="es-MX" sz="3600" b="1" dirty="0" smtClean="0">
                <a:solidFill>
                  <a:schemeClr val="bg1"/>
                </a:solidFill>
              </a:rPr>
              <a:t>marca</a:t>
            </a:r>
          </a:p>
          <a:p>
            <a:pPr>
              <a:buFont typeface="Courier New" pitchFamily="49" charset="0"/>
              <a:buChar char="o"/>
            </a:pPr>
            <a:r>
              <a:rPr lang="es-MX" sz="3600" b="1" dirty="0" smtClean="0">
                <a:solidFill>
                  <a:schemeClr val="bg1"/>
                </a:solidFill>
              </a:rPr>
              <a:t> Brindar </a:t>
            </a:r>
            <a:r>
              <a:rPr lang="es-MX" sz="3600" b="1" dirty="0">
                <a:solidFill>
                  <a:schemeClr val="bg1"/>
                </a:solidFill>
              </a:rPr>
              <a:t>asistencia</a:t>
            </a:r>
            <a:endParaRPr lang="en-US" sz="3600" b="1" dirty="0">
              <a:solidFill>
                <a:schemeClr val="bg1"/>
              </a:solidFill>
            </a:endParaRPr>
          </a:p>
        </p:txBody>
      </p:sp>
      <p:sp>
        <p:nvSpPr>
          <p:cNvPr id="5" name="4 CuadroTexto"/>
          <p:cNvSpPr txBox="1"/>
          <p:nvPr/>
        </p:nvSpPr>
        <p:spPr>
          <a:xfrm>
            <a:off x="467544" y="4676943"/>
            <a:ext cx="7128792" cy="1200329"/>
          </a:xfrm>
          <a:prstGeom prst="rect">
            <a:avLst/>
          </a:prstGeom>
          <a:solidFill>
            <a:schemeClr val="tx1"/>
          </a:solidFill>
        </p:spPr>
        <p:txBody>
          <a:bodyPr wrap="square" rtlCol="0">
            <a:spAutoFit/>
          </a:bodyPr>
          <a:lstStyle/>
          <a:p>
            <a:r>
              <a:rPr lang="es-MX" sz="2400" dirty="0" smtClean="0">
                <a:solidFill>
                  <a:schemeClr val="bg1"/>
                </a:solidFill>
                <a:latin typeface="Abadi MT Condensed Extra Bold" pitchFamily="34" charset="0"/>
              </a:rPr>
              <a:t>Comunidades </a:t>
            </a:r>
            <a:r>
              <a:rPr lang="es-MX" sz="2400" dirty="0">
                <a:solidFill>
                  <a:schemeClr val="bg1"/>
                </a:solidFill>
                <a:latin typeface="Abadi MT Condensed Extra Bold" pitchFamily="34" charset="0"/>
              </a:rPr>
              <a:t>de la marca se mueven en la red, son capaces de mantener estos vínculos sociales durante largos periodos</a:t>
            </a:r>
            <a:r>
              <a:rPr lang="es-MX" sz="2400" dirty="0" smtClean="0">
                <a:solidFill>
                  <a:schemeClr val="bg1"/>
                </a:solidFill>
                <a:latin typeface="Abadi MT Condensed Extra Bold" pitchFamily="34" charset="0"/>
              </a:rPr>
              <a:t>./</a:t>
            </a:r>
            <a:endParaRPr lang="en-US" dirty="0">
              <a:solidFill>
                <a:schemeClr val="bg1"/>
              </a:solidFill>
            </a:endParaRPr>
          </a:p>
        </p:txBody>
      </p:sp>
    </p:spTree>
    <p:extLst>
      <p:ext uri="{BB962C8B-B14F-4D97-AF65-F5344CB8AC3E}">
        <p14:creationId xmlns:p14="http://schemas.microsoft.com/office/powerpoint/2010/main" val="23591914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telemierda-e.es/mediapool/110/1108152/resources/19473773.jpg"/>
          <p:cNvPicPr>
            <a:picLocks noChangeAspect="1" noChangeArrowheads="1"/>
          </p:cNvPicPr>
          <p:nvPr/>
        </p:nvPicPr>
        <p:blipFill>
          <a:blip r:embed="rId2" cstate="print">
            <a:lum bright="24000" contrast="-55000"/>
          </a:blip>
          <a:srcRect/>
          <a:stretch>
            <a:fillRect/>
          </a:stretch>
        </p:blipFill>
        <p:spPr bwMode="auto">
          <a:xfrm>
            <a:off x="-1" y="0"/>
            <a:ext cx="9144001" cy="6858000"/>
          </a:xfrm>
          <a:prstGeom prst="rect">
            <a:avLst/>
          </a:prstGeom>
        </p:spPr>
      </p:pic>
      <p:sp>
        <p:nvSpPr>
          <p:cNvPr id="3" name="1 Título"/>
          <p:cNvSpPr txBox="1">
            <a:spLocks/>
          </p:cNvSpPr>
          <p:nvPr/>
        </p:nvSpPr>
        <p:spPr>
          <a:xfrm>
            <a:off x="457200" y="634678"/>
            <a:ext cx="3178696" cy="778098"/>
          </a:xfrm>
          <a:prstGeom prst="rect">
            <a:avLst/>
          </a:prstGeom>
          <a:solidFill>
            <a:schemeClr val="tx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latin typeface="Impact" pitchFamily="34" charset="0"/>
              </a:rPr>
              <a:t>COTILLEO</a:t>
            </a:r>
            <a:endParaRPr lang="en-US" dirty="0">
              <a:solidFill>
                <a:schemeClr val="bg1"/>
              </a:solidFill>
              <a:latin typeface="Impact" pitchFamily="34" charset="0"/>
            </a:endParaRPr>
          </a:p>
        </p:txBody>
      </p:sp>
      <p:sp>
        <p:nvSpPr>
          <p:cNvPr id="4" name="2 Marcador de contenido"/>
          <p:cNvSpPr txBox="1">
            <a:spLocks/>
          </p:cNvSpPr>
          <p:nvPr/>
        </p:nvSpPr>
        <p:spPr>
          <a:xfrm>
            <a:off x="457200" y="1600200"/>
            <a:ext cx="8229600" cy="4525963"/>
          </a:xfrm>
          <a:prstGeom prst="rect">
            <a:avLst/>
          </a:prstGeom>
          <a:solidFill>
            <a:schemeClr val="tx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s-MX" sz="2400" dirty="0" smtClean="0">
                <a:solidFill>
                  <a:schemeClr val="bg1"/>
                </a:solidFill>
              </a:rPr>
              <a:t>	El cotilleo se ha descrito como cháchara inútil e insustancial</a:t>
            </a:r>
          </a:p>
          <a:p>
            <a:pPr>
              <a:buFont typeface="Arial" pitchFamily="34" charset="0"/>
              <a:buNone/>
            </a:pPr>
            <a:r>
              <a:rPr lang="es-MX" sz="2400" dirty="0" smtClean="0">
                <a:solidFill>
                  <a:schemeClr val="bg1"/>
                </a:solidFill>
              </a:rPr>
              <a:t>	Sin embargo.	</a:t>
            </a:r>
          </a:p>
          <a:p>
            <a:pPr>
              <a:buFont typeface="Arial" pitchFamily="34" charset="0"/>
              <a:buNone/>
            </a:pPr>
            <a:r>
              <a:rPr lang="es-MX" sz="2400" dirty="0" smtClean="0">
                <a:solidFill>
                  <a:schemeClr val="bg1"/>
                </a:solidFill>
              </a:rPr>
              <a:t>	Deborah Jones describía el cotilleo como un modo de hablar entre mujeres en sus roles de mujeres, íntimo en su estilo, personal y doméstico en su tema y en su entorno.</a:t>
            </a:r>
          </a:p>
          <a:p>
            <a:pPr>
              <a:buFont typeface="Arial" pitchFamily="34" charset="0"/>
              <a:buNone/>
            </a:pPr>
            <a:r>
              <a:rPr lang="es-MX" sz="2400" dirty="0" smtClean="0">
                <a:solidFill>
                  <a:schemeClr val="bg1"/>
                </a:solidFill>
              </a:rPr>
              <a:t>	En un </a:t>
            </a:r>
            <a:r>
              <a:rPr lang="es-MX" sz="2400" dirty="0" err="1" smtClean="0">
                <a:solidFill>
                  <a:schemeClr val="bg1"/>
                </a:solidFill>
              </a:rPr>
              <a:t>reality</a:t>
            </a:r>
            <a:r>
              <a:rPr lang="es-MX" sz="2400" dirty="0" smtClean="0">
                <a:solidFill>
                  <a:schemeClr val="bg1"/>
                </a:solidFill>
              </a:rPr>
              <a:t> </a:t>
            </a:r>
            <a:r>
              <a:rPr lang="es-MX" sz="2400" dirty="0" smtClean="0">
                <a:solidFill>
                  <a:schemeClr val="bg1"/>
                </a:solidFill>
              </a:rPr>
              <a:t>como los personajes son personas reales, los espectadores se quedan con la sensación de que cada vez pueden saber más sobre ellos, lo cual proporciona un incentivo para buscar información adicional en los múltiples canales mediáticos. Por ejemplo internet, revistas virtuales de cotilleos etc.</a:t>
            </a:r>
            <a:endParaRPr lang="en-US" sz="2400" dirty="0" smtClean="0">
              <a:solidFill>
                <a:schemeClr val="bg1"/>
              </a:solidFill>
            </a:endParaRPr>
          </a:p>
          <a:p>
            <a:pPr>
              <a:buFont typeface="Arial" pitchFamily="34" charset="0"/>
              <a:buNone/>
            </a:pPr>
            <a:endParaRPr lang="en-US" sz="2400" dirty="0" smtClean="0">
              <a:solidFill>
                <a:schemeClr val="bg1"/>
              </a:solidFill>
            </a:endParaRPr>
          </a:p>
          <a:p>
            <a:pPr>
              <a:buFont typeface="Arial" pitchFamily="34" charset="0"/>
              <a:buNone/>
            </a:pPr>
            <a:endParaRPr lang="en-US" sz="2400" dirty="0">
              <a:solidFill>
                <a:schemeClr val="bg1"/>
              </a:solidFill>
            </a:endParaRPr>
          </a:p>
        </p:txBody>
      </p:sp>
    </p:spTree>
    <p:extLst>
      <p:ext uri="{BB962C8B-B14F-4D97-AF65-F5344CB8AC3E}">
        <p14:creationId xmlns:p14="http://schemas.microsoft.com/office/powerpoint/2010/main" val="27452820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txBox="1">
            <a:spLocks/>
          </p:cNvSpPr>
          <p:nvPr/>
        </p:nvSpPr>
        <p:spPr>
          <a:xfrm>
            <a:off x="1259632" y="2132856"/>
            <a:ext cx="6840760" cy="792088"/>
          </a:xfrm>
          <a:prstGeom prst="rect">
            <a:avLst/>
          </a:prstGeom>
          <a:solidFill>
            <a:schemeClr val="tx1"/>
          </a:solidFill>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bg1"/>
                </a:solidFill>
                <a:latin typeface="Impact" pitchFamily="34" charset="0"/>
              </a:rPr>
              <a:t>CAPITULO 3</a:t>
            </a:r>
            <a:endParaRPr lang="es-ES" sz="3600" dirty="0">
              <a:solidFill>
                <a:schemeClr val="bg1"/>
              </a:solidFill>
              <a:latin typeface="Impact" pitchFamily="34" charset="0"/>
            </a:endParaRPr>
          </a:p>
        </p:txBody>
      </p:sp>
      <p:sp>
        <p:nvSpPr>
          <p:cNvPr id="3" name="2 Marcador de contenido"/>
          <p:cNvSpPr txBox="1">
            <a:spLocks/>
          </p:cNvSpPr>
          <p:nvPr/>
        </p:nvSpPr>
        <p:spPr>
          <a:xfrm>
            <a:off x="939492" y="2873487"/>
            <a:ext cx="7520940" cy="1563625"/>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MX" dirty="0" smtClean="0">
                <a:solidFill>
                  <a:schemeClr val="bg1"/>
                </a:solidFill>
              </a:rPr>
              <a:t>EN BUSCA DEL UNICORNIO DE PAPEL:</a:t>
            </a:r>
            <a:br>
              <a:rPr lang="es-MX" dirty="0" smtClean="0">
                <a:solidFill>
                  <a:schemeClr val="bg1"/>
                </a:solidFill>
              </a:rPr>
            </a:br>
            <a:r>
              <a:rPr lang="es-MX" dirty="0" smtClean="0">
                <a:solidFill>
                  <a:schemeClr val="bg1"/>
                </a:solidFill>
              </a:rPr>
              <a:t>MATRIX Y LA NARRACIÓN</a:t>
            </a:r>
            <a:br>
              <a:rPr lang="es-MX" dirty="0" smtClean="0">
                <a:solidFill>
                  <a:schemeClr val="bg1"/>
                </a:solidFill>
              </a:rPr>
            </a:br>
            <a:r>
              <a:rPr lang="es-MX" dirty="0" smtClean="0">
                <a:solidFill>
                  <a:schemeClr val="bg1"/>
                </a:solidFill>
              </a:rPr>
              <a:t>TRANSMEDIÁTICA</a:t>
            </a:r>
            <a:endParaRPr lang="es-ES" dirty="0" smtClean="0">
              <a:solidFill>
                <a:schemeClr val="bg1"/>
              </a:solidFill>
            </a:endParaRPr>
          </a:p>
          <a:p>
            <a:pPr algn="ctr"/>
            <a:endParaRPr lang="es-ES" dirty="0">
              <a:solidFill>
                <a:schemeClr val="bg1"/>
              </a:solidFill>
            </a:endParaRPr>
          </a:p>
        </p:txBody>
      </p:sp>
    </p:spTree>
    <p:extLst>
      <p:ext uri="{BB962C8B-B14F-4D97-AF65-F5344CB8AC3E}">
        <p14:creationId xmlns:p14="http://schemas.microsoft.com/office/powerpoint/2010/main" val="25233696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fc06.deviantart.net/images/large/wallpaper/wmovie/Matrix_wallpaper_2.jpg"/>
          <p:cNvPicPr>
            <a:picLocks noChangeAspect="1" noChangeArrowheads="1"/>
          </p:cNvPicPr>
          <p:nvPr/>
        </p:nvPicPr>
        <p:blipFill rotWithShape="1">
          <a:blip r:embed="rId2">
            <a:extLst>
              <a:ext uri="{28A0092B-C50C-407E-A947-70E740481C1C}">
                <a14:useLocalDpi xmlns:a14="http://schemas.microsoft.com/office/drawing/2010/main" val="0"/>
              </a:ext>
            </a:extLst>
          </a:blip>
          <a:srcRect b="6231"/>
          <a:stretch/>
        </p:blipFill>
        <p:spPr bwMode="auto">
          <a:xfrm>
            <a:off x="-5206" y="1"/>
            <a:ext cx="91421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11560" y="1052736"/>
            <a:ext cx="7920880" cy="4832092"/>
          </a:xfrm>
          <a:prstGeom prst="rect">
            <a:avLst/>
          </a:prstGeom>
          <a:solidFill>
            <a:schemeClr val="bg1"/>
          </a:solidFill>
        </p:spPr>
        <p:txBody>
          <a:bodyPr wrap="square" rtlCol="0">
            <a:spAutoFit/>
          </a:bodyPr>
          <a:lstStyle/>
          <a:p>
            <a:pPr algn="ctr"/>
            <a:r>
              <a:rPr lang="es-ES_tradnl" sz="2800" dirty="0"/>
              <a:t>La narración </a:t>
            </a:r>
            <a:r>
              <a:rPr lang="es-ES_tradnl" sz="2800" dirty="0" err="1"/>
              <a:t>transmediática</a:t>
            </a:r>
            <a:r>
              <a:rPr lang="es-ES_tradnl" sz="2800" dirty="0"/>
              <a:t> es el vértice de la cultura de convergencia. </a:t>
            </a:r>
            <a:r>
              <a:rPr lang="es-ES_tradnl" sz="2800" dirty="0" err="1"/>
              <a:t>Matrix</a:t>
            </a:r>
            <a:r>
              <a:rPr lang="es-ES_tradnl" sz="2800" dirty="0"/>
              <a:t> (1999) adoptó ese lenguaje como motor de significación para la multiplicidad de contenidos como fruto de su propia narrativa y amplió la brecha de entre generaciones análogas y las digitales. </a:t>
            </a:r>
            <a:endParaRPr lang="es-ES" sz="2800" dirty="0"/>
          </a:p>
          <a:p>
            <a:pPr algn="ctr"/>
            <a:r>
              <a:rPr lang="es-ES_tradnl" sz="2800" dirty="0"/>
              <a:t> </a:t>
            </a:r>
            <a:endParaRPr lang="es-ES" sz="2800" dirty="0"/>
          </a:p>
          <a:p>
            <a:pPr algn="ctr"/>
            <a:r>
              <a:rPr lang="es-ES_tradnl" sz="2800" dirty="0" err="1"/>
              <a:t>Matrix</a:t>
            </a:r>
            <a:r>
              <a:rPr lang="es-ES_tradnl" sz="2800" dirty="0"/>
              <a:t> nos transporta a un mundo donde se desdibuja línea de lo real e imaginario y donde el cuerpo humano es almacén de la energía de mundos digitales.</a:t>
            </a:r>
            <a:endParaRPr lang="es-ES" sz="2800" dirty="0"/>
          </a:p>
        </p:txBody>
      </p:sp>
    </p:spTree>
    <p:extLst>
      <p:ext uri="{BB962C8B-B14F-4D97-AF65-F5344CB8AC3E}">
        <p14:creationId xmlns:p14="http://schemas.microsoft.com/office/powerpoint/2010/main" val="1419617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hefilmleague.com/wp-content/uploads/2011/09/the_matrix-11347.jpeg"/>
          <p:cNvPicPr>
            <a:picLocks noChangeAspect="1" noChangeArrowheads="1"/>
          </p:cNvPicPr>
          <p:nvPr/>
        </p:nvPicPr>
        <p:blipFill rotWithShape="1">
          <a:blip r:embed="rId2">
            <a:extLst>
              <a:ext uri="{28A0092B-C50C-407E-A947-70E740481C1C}">
                <a14:useLocalDpi xmlns:a14="http://schemas.microsoft.com/office/drawing/2010/main" val="0"/>
              </a:ext>
            </a:extLst>
          </a:blip>
          <a:srcRect l="17217" r="11116"/>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11560" y="1124744"/>
            <a:ext cx="7704856" cy="4832092"/>
          </a:xfrm>
          <a:prstGeom prst="rect">
            <a:avLst/>
          </a:prstGeom>
          <a:solidFill>
            <a:schemeClr val="bg1"/>
          </a:solidFill>
        </p:spPr>
        <p:txBody>
          <a:bodyPr wrap="square" rtlCol="0">
            <a:spAutoFit/>
          </a:bodyPr>
          <a:lstStyle/>
          <a:p>
            <a:pPr algn="ctr"/>
            <a:r>
              <a:rPr lang="es-ES_tradnl" sz="2800" dirty="0"/>
              <a:t>La arquitectura narrativa transporta en varios canales o medios mensajes entretejidos, cada una soportando un mensaje complementario a otro medio. </a:t>
            </a:r>
            <a:endParaRPr lang="es-ES" sz="2800" dirty="0"/>
          </a:p>
          <a:p>
            <a:pPr algn="ctr"/>
            <a:r>
              <a:rPr lang="es-ES_tradnl" sz="2800" dirty="0"/>
              <a:t> </a:t>
            </a:r>
            <a:endParaRPr lang="es-ES" sz="2800" dirty="0"/>
          </a:p>
          <a:p>
            <a:pPr algn="ctr"/>
            <a:r>
              <a:rPr lang="es-ES_tradnl" sz="2800" b="1" dirty="0"/>
              <a:t>El escenario </a:t>
            </a:r>
            <a:r>
              <a:rPr lang="es-ES_tradnl" sz="2800" b="1" dirty="0" err="1"/>
              <a:t>transmediático</a:t>
            </a:r>
            <a:r>
              <a:rPr lang="es-ES_tradnl" sz="2800" b="1" dirty="0"/>
              <a:t> ordena la definición de cada personaje que la compone. La publicidad, video, foto, revistas, etc. Interactúan aportando contendidos y conocimientos que más tarde se transportarán a otros medios para dar nuevos significados.</a:t>
            </a:r>
            <a:endParaRPr lang="es-ES" sz="2800" dirty="0"/>
          </a:p>
        </p:txBody>
      </p:sp>
    </p:spTree>
    <p:extLst>
      <p:ext uri="{BB962C8B-B14F-4D97-AF65-F5344CB8AC3E}">
        <p14:creationId xmlns:p14="http://schemas.microsoft.com/office/powerpoint/2010/main" val="11581823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myfreewallpapers.net/comics/wallpapers/animatrix-co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80426" cy="688532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11560" y="1484784"/>
            <a:ext cx="8136904" cy="4154984"/>
          </a:xfrm>
          <a:prstGeom prst="rect">
            <a:avLst/>
          </a:prstGeom>
          <a:solidFill>
            <a:schemeClr val="bg1"/>
          </a:solidFill>
        </p:spPr>
        <p:txBody>
          <a:bodyPr wrap="square" rtlCol="0">
            <a:spAutoFit/>
          </a:bodyPr>
          <a:lstStyle/>
          <a:p>
            <a:pPr algn="ctr"/>
            <a:endParaRPr lang="es-ES_tradnl" sz="2400" b="1" dirty="0" smtClean="0"/>
          </a:p>
          <a:p>
            <a:pPr algn="ctr"/>
            <a:r>
              <a:rPr lang="es-ES_tradnl" sz="2400" b="1" dirty="0" smtClean="0"/>
              <a:t>Detrás </a:t>
            </a:r>
            <a:r>
              <a:rPr lang="es-ES_tradnl" sz="2400" b="1" dirty="0"/>
              <a:t>de las narraciones </a:t>
            </a:r>
            <a:r>
              <a:rPr lang="es-ES_tradnl" sz="2400" b="1" dirty="0" err="1"/>
              <a:t>transmediáticas</a:t>
            </a:r>
            <a:r>
              <a:rPr lang="es-ES_tradnl" sz="2400" b="1" dirty="0"/>
              <a:t> también se esconden intereses económicos relacionados con el consumo. Entre más consumas mejor podrás armar el mosaico intertextual.</a:t>
            </a:r>
            <a:endParaRPr lang="es-ES" sz="2400" b="1" dirty="0"/>
          </a:p>
          <a:p>
            <a:pPr algn="ctr"/>
            <a:endParaRPr lang="es-ES_tradnl" sz="2400" b="1" dirty="0" smtClean="0"/>
          </a:p>
          <a:p>
            <a:pPr algn="ctr"/>
            <a:r>
              <a:rPr lang="es-ES_tradnl" sz="2400" b="1" dirty="0" smtClean="0"/>
              <a:t>La </a:t>
            </a:r>
            <a:r>
              <a:rPr lang="es-ES_tradnl" sz="2400" b="1" dirty="0"/>
              <a:t>narrativa </a:t>
            </a:r>
            <a:r>
              <a:rPr lang="es-ES_tradnl" sz="2400" b="1" dirty="0" err="1"/>
              <a:t>transmediática</a:t>
            </a:r>
            <a:r>
              <a:rPr lang="es-ES_tradnl" sz="2400" b="1" dirty="0"/>
              <a:t> involucra sin sometimiento, es la voluntad de los receptores los constructores de la historia. </a:t>
            </a:r>
            <a:r>
              <a:rPr lang="es-ES_tradnl" sz="2400" b="1" dirty="0" err="1"/>
              <a:t>Matrix</a:t>
            </a:r>
            <a:r>
              <a:rPr lang="es-ES_tradnl" sz="2400" b="1" dirty="0"/>
              <a:t> no es la historia; es lo que la gente ha sabido y conoce a través de ella.</a:t>
            </a:r>
            <a:endParaRPr lang="es-ES" sz="2400" b="1" dirty="0"/>
          </a:p>
          <a:p>
            <a:pPr algn="ctr"/>
            <a:endParaRPr lang="es-ES" sz="2400" b="1" dirty="0"/>
          </a:p>
        </p:txBody>
      </p:sp>
    </p:spTree>
    <p:extLst>
      <p:ext uri="{BB962C8B-B14F-4D97-AF65-F5344CB8AC3E}">
        <p14:creationId xmlns:p14="http://schemas.microsoft.com/office/powerpoint/2010/main" val="42022153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Título"/>
          <p:cNvSpPr txBox="1">
            <a:spLocks/>
          </p:cNvSpPr>
          <p:nvPr/>
        </p:nvSpPr>
        <p:spPr>
          <a:xfrm>
            <a:off x="2883708" y="2160280"/>
            <a:ext cx="3600400" cy="548640"/>
          </a:xfrm>
          <a:prstGeom prst="rect">
            <a:avLst/>
          </a:prstGeom>
          <a:solidFill>
            <a:schemeClr val="tx1"/>
          </a:solidFill>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bg1"/>
                </a:solidFill>
                <a:latin typeface="Impact" pitchFamily="34" charset="0"/>
              </a:rPr>
              <a:t>CAPÍTULO 4</a:t>
            </a:r>
            <a:endParaRPr lang="es-ES" sz="3600" dirty="0">
              <a:solidFill>
                <a:schemeClr val="bg1"/>
              </a:solidFill>
              <a:latin typeface="Impact" pitchFamily="34" charset="0"/>
            </a:endParaRPr>
          </a:p>
        </p:txBody>
      </p:sp>
      <p:sp>
        <p:nvSpPr>
          <p:cNvPr id="3" name="2 Marcador de contenido"/>
          <p:cNvSpPr txBox="1">
            <a:spLocks/>
          </p:cNvSpPr>
          <p:nvPr/>
        </p:nvSpPr>
        <p:spPr>
          <a:xfrm>
            <a:off x="939492" y="2873487"/>
            <a:ext cx="7520940" cy="1563625"/>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MX" dirty="0" smtClean="0">
                <a:solidFill>
                  <a:schemeClr val="bg1"/>
                </a:solidFill>
              </a:rPr>
              <a:t>¿LA GUERRA DE LAS GALAXIAS DE QUENTIN TARANTINO? LA CREATIVIDAD POPULAR SE ENFRENTA CON LA INDUSTRIA MEDIÁTICA</a:t>
            </a:r>
            <a:endParaRPr lang="es-ES" dirty="0" smtClean="0">
              <a:solidFill>
                <a:schemeClr val="bg1"/>
              </a:solidFill>
            </a:endParaRPr>
          </a:p>
          <a:p>
            <a:pPr algn="ctr"/>
            <a:endParaRPr lang="es-ES" dirty="0">
              <a:solidFill>
                <a:schemeClr val="bg1"/>
              </a:solidFill>
            </a:endParaRPr>
          </a:p>
        </p:txBody>
      </p:sp>
    </p:spTree>
    <p:extLst>
      <p:ext uri="{BB962C8B-B14F-4D97-AF65-F5344CB8AC3E}">
        <p14:creationId xmlns:p14="http://schemas.microsoft.com/office/powerpoint/2010/main" val="289707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image.guardian.co.uk/sys-images/Arts/Arts_/Pictures/2007/03/21/metalfans460.jpg"/>
          <p:cNvPicPr>
            <a:picLocks noChangeAspect="1" noChangeArrowheads="1"/>
          </p:cNvPicPr>
          <p:nvPr/>
        </p:nvPicPr>
        <p:blipFill rotWithShape="1">
          <a:blip r:embed="rId2">
            <a:extLst>
              <a:ext uri="{28A0092B-C50C-407E-A947-70E740481C1C}">
                <a14:useLocalDpi xmlns:a14="http://schemas.microsoft.com/office/drawing/2010/main" val="0"/>
              </a:ext>
            </a:extLst>
          </a:blip>
          <a:srcRect r="12889"/>
          <a:stretch/>
        </p:blipFill>
        <p:spPr bwMode="auto">
          <a:xfrm>
            <a:off x="-1" y="0"/>
            <a:ext cx="9144001" cy="684587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199" y="620688"/>
            <a:ext cx="8229600" cy="2802250"/>
          </a:xfrm>
          <a:solidFill>
            <a:schemeClr val="tx1"/>
          </a:solidFill>
        </p:spPr>
        <p:txBody>
          <a:bodyPr>
            <a:normAutofit/>
          </a:bodyPr>
          <a:lstStyle/>
          <a:p>
            <a:pPr algn="ctr">
              <a:buNone/>
            </a:pPr>
            <a:r>
              <a:rPr lang="en-US" sz="2800" dirty="0" smtClean="0">
                <a:solidFill>
                  <a:schemeClr val="bg1"/>
                </a:solidFill>
              </a:rPr>
              <a:t>	Los fans </a:t>
            </a:r>
            <a:r>
              <a:rPr lang="en-US" sz="2800" dirty="0" err="1" smtClean="0">
                <a:solidFill>
                  <a:schemeClr val="bg1"/>
                </a:solidFill>
              </a:rPr>
              <a:t>constituyen</a:t>
            </a:r>
            <a:r>
              <a:rPr lang="en-US" sz="2800" dirty="0" smtClean="0">
                <a:solidFill>
                  <a:schemeClr val="bg1"/>
                </a:solidFill>
              </a:rPr>
              <a:t> el </a:t>
            </a:r>
            <a:r>
              <a:rPr lang="en-US" sz="2800" dirty="0" err="1" smtClean="0">
                <a:solidFill>
                  <a:schemeClr val="bg1"/>
                </a:solidFill>
              </a:rPr>
              <a:t>segmento</a:t>
            </a:r>
            <a:r>
              <a:rPr lang="en-US" sz="2800" dirty="0" smtClean="0">
                <a:solidFill>
                  <a:schemeClr val="bg1"/>
                </a:solidFill>
              </a:rPr>
              <a:t> </a:t>
            </a:r>
            <a:r>
              <a:rPr lang="en-US" sz="2800" dirty="0" err="1" smtClean="0">
                <a:solidFill>
                  <a:schemeClr val="bg1"/>
                </a:solidFill>
              </a:rPr>
              <a:t>más</a:t>
            </a:r>
            <a:r>
              <a:rPr lang="en-US" sz="2800" dirty="0" smtClean="0">
                <a:solidFill>
                  <a:schemeClr val="bg1"/>
                </a:solidFill>
              </a:rPr>
              <a:t> </a:t>
            </a:r>
            <a:r>
              <a:rPr lang="en-US" sz="2800" dirty="0" err="1" smtClean="0">
                <a:solidFill>
                  <a:schemeClr val="bg1"/>
                </a:solidFill>
              </a:rPr>
              <a:t>activo</a:t>
            </a:r>
            <a:r>
              <a:rPr lang="en-US" sz="2800" dirty="0" smtClean="0">
                <a:solidFill>
                  <a:schemeClr val="bg1"/>
                </a:solidFill>
              </a:rPr>
              <a:t> del </a:t>
            </a:r>
            <a:r>
              <a:rPr lang="en-US" sz="2800" dirty="0" err="1" smtClean="0">
                <a:solidFill>
                  <a:schemeClr val="bg1"/>
                </a:solidFill>
              </a:rPr>
              <a:t>público</a:t>
            </a:r>
            <a:r>
              <a:rPr lang="en-US" sz="2800" dirty="0" smtClean="0">
                <a:solidFill>
                  <a:schemeClr val="bg1"/>
                </a:solidFill>
              </a:rPr>
              <a:t> </a:t>
            </a:r>
            <a:r>
              <a:rPr lang="en-US" sz="2800" dirty="0" err="1" smtClean="0">
                <a:solidFill>
                  <a:schemeClr val="bg1"/>
                </a:solidFill>
              </a:rPr>
              <a:t>mediático</a:t>
            </a:r>
            <a:r>
              <a:rPr lang="en-US" sz="2800" dirty="0" smtClean="0">
                <a:solidFill>
                  <a:schemeClr val="bg1"/>
                </a:solidFill>
              </a:rPr>
              <a:t>, </a:t>
            </a:r>
            <a:r>
              <a:rPr lang="en-US" sz="2800" dirty="0" err="1" smtClean="0">
                <a:solidFill>
                  <a:schemeClr val="bg1"/>
                </a:solidFill>
              </a:rPr>
              <a:t>que</a:t>
            </a:r>
            <a:r>
              <a:rPr lang="en-US" sz="2800" dirty="0" smtClean="0">
                <a:solidFill>
                  <a:schemeClr val="bg1"/>
                </a:solidFill>
              </a:rPr>
              <a:t> se </a:t>
            </a:r>
            <a:r>
              <a:rPr lang="en-US" sz="2800" dirty="0" err="1" smtClean="0">
                <a:solidFill>
                  <a:schemeClr val="bg1"/>
                </a:solidFill>
              </a:rPr>
              <a:t>niega</a:t>
            </a:r>
            <a:r>
              <a:rPr lang="en-US" sz="2800" dirty="0" smtClean="0">
                <a:solidFill>
                  <a:schemeClr val="bg1"/>
                </a:solidFill>
              </a:rPr>
              <a:t> a </a:t>
            </a:r>
            <a:r>
              <a:rPr lang="en-US" sz="2800" dirty="0" err="1" smtClean="0">
                <a:solidFill>
                  <a:schemeClr val="bg1"/>
                </a:solidFill>
              </a:rPr>
              <a:t>aceptar</a:t>
            </a:r>
            <a:r>
              <a:rPr lang="en-US" sz="2800" dirty="0" smtClean="0">
                <a:solidFill>
                  <a:schemeClr val="bg1"/>
                </a:solidFill>
              </a:rPr>
              <a:t> sin </a:t>
            </a:r>
            <a:r>
              <a:rPr lang="en-US" sz="2800" dirty="0" err="1" smtClean="0">
                <a:solidFill>
                  <a:schemeClr val="bg1"/>
                </a:solidFill>
              </a:rPr>
              <a:t>más</a:t>
            </a:r>
            <a:r>
              <a:rPr lang="en-US" sz="2800" dirty="0" smtClean="0">
                <a:solidFill>
                  <a:schemeClr val="bg1"/>
                </a:solidFill>
              </a:rPr>
              <a:t> lo </a:t>
            </a:r>
            <a:r>
              <a:rPr lang="en-US" sz="2800" dirty="0" err="1" smtClean="0">
                <a:solidFill>
                  <a:schemeClr val="bg1"/>
                </a:solidFill>
              </a:rPr>
              <a:t>que</a:t>
            </a:r>
            <a:r>
              <a:rPr lang="en-US" sz="2800" dirty="0" smtClean="0">
                <a:solidFill>
                  <a:schemeClr val="bg1"/>
                </a:solidFill>
              </a:rPr>
              <a:t> le </a:t>
            </a:r>
            <a:r>
              <a:rPr lang="en-US" sz="2800" dirty="0" err="1" smtClean="0">
                <a:solidFill>
                  <a:schemeClr val="bg1"/>
                </a:solidFill>
              </a:rPr>
              <a:t>dan</a:t>
            </a:r>
            <a:r>
              <a:rPr lang="en-US" sz="2800" dirty="0" smtClean="0">
                <a:solidFill>
                  <a:schemeClr val="bg1"/>
                </a:solidFill>
              </a:rPr>
              <a:t> </a:t>
            </a:r>
            <a:r>
              <a:rPr lang="en-US" sz="2800" dirty="0" err="1" smtClean="0">
                <a:solidFill>
                  <a:schemeClr val="bg1"/>
                </a:solidFill>
              </a:rPr>
              <a:t>e</a:t>
            </a:r>
            <a:r>
              <a:rPr lang="en-US" sz="2800" dirty="0" smtClean="0">
                <a:solidFill>
                  <a:schemeClr val="bg1"/>
                </a:solidFill>
              </a:rPr>
              <a:t> </a:t>
            </a:r>
            <a:r>
              <a:rPr lang="en-US" sz="2800" dirty="0" err="1" smtClean="0">
                <a:solidFill>
                  <a:schemeClr val="bg1"/>
                </a:solidFill>
              </a:rPr>
              <a:t>insiste</a:t>
            </a:r>
            <a:r>
              <a:rPr lang="en-US" sz="2800" dirty="0" smtClean="0">
                <a:solidFill>
                  <a:schemeClr val="bg1"/>
                </a:solidFill>
              </a:rPr>
              <a:t> en </a:t>
            </a:r>
            <a:r>
              <a:rPr lang="en-US" sz="2800" dirty="0" err="1" smtClean="0">
                <a:solidFill>
                  <a:schemeClr val="bg1"/>
                </a:solidFill>
              </a:rPr>
              <a:t>su</a:t>
            </a:r>
            <a:r>
              <a:rPr lang="en-US" sz="2800" dirty="0" smtClean="0">
                <a:solidFill>
                  <a:schemeClr val="bg1"/>
                </a:solidFill>
              </a:rPr>
              <a:t> </a:t>
            </a:r>
            <a:r>
              <a:rPr lang="en-US" sz="2800" dirty="0" err="1" smtClean="0">
                <a:solidFill>
                  <a:schemeClr val="bg1"/>
                </a:solidFill>
              </a:rPr>
              <a:t>derecho</a:t>
            </a:r>
            <a:r>
              <a:rPr lang="en-US" sz="2800" dirty="0" smtClean="0">
                <a:solidFill>
                  <a:schemeClr val="bg1"/>
                </a:solidFill>
              </a:rPr>
              <a:t> a la </a:t>
            </a:r>
            <a:r>
              <a:rPr lang="en-US" sz="2800" dirty="0" err="1" smtClean="0">
                <a:solidFill>
                  <a:schemeClr val="bg1"/>
                </a:solidFill>
              </a:rPr>
              <a:t>participación</a:t>
            </a:r>
            <a:r>
              <a:rPr lang="en-US" sz="2800" dirty="0" smtClean="0">
                <a:solidFill>
                  <a:schemeClr val="bg1"/>
                </a:solidFill>
              </a:rPr>
              <a:t> </a:t>
            </a:r>
            <a:r>
              <a:rPr lang="en-US" sz="2800" dirty="0" err="1" smtClean="0">
                <a:solidFill>
                  <a:schemeClr val="bg1"/>
                </a:solidFill>
              </a:rPr>
              <a:t>plena</a:t>
            </a:r>
            <a:r>
              <a:rPr lang="en-US" sz="2800" dirty="0" smtClean="0">
                <a:solidFill>
                  <a:schemeClr val="bg1"/>
                </a:solidFill>
              </a:rPr>
              <a:t>. La red </a:t>
            </a:r>
            <a:r>
              <a:rPr lang="en-US" sz="2800" dirty="0" err="1" smtClean="0">
                <a:solidFill>
                  <a:schemeClr val="bg1"/>
                </a:solidFill>
              </a:rPr>
              <a:t>proporciona</a:t>
            </a:r>
            <a:r>
              <a:rPr lang="en-US" sz="2800" dirty="0" smtClean="0">
                <a:solidFill>
                  <a:schemeClr val="bg1"/>
                </a:solidFill>
              </a:rPr>
              <a:t> un </a:t>
            </a:r>
            <a:r>
              <a:rPr lang="en-US" sz="2800" dirty="0" err="1" smtClean="0">
                <a:solidFill>
                  <a:schemeClr val="bg1"/>
                </a:solidFill>
              </a:rPr>
              <a:t>nuevo</a:t>
            </a:r>
            <a:r>
              <a:rPr lang="en-US" sz="2800" dirty="0" smtClean="0">
                <a:solidFill>
                  <a:schemeClr val="bg1"/>
                </a:solidFill>
              </a:rPr>
              <a:t> y </a:t>
            </a:r>
            <a:r>
              <a:rPr lang="en-US" sz="2800" dirty="0" err="1" smtClean="0">
                <a:solidFill>
                  <a:schemeClr val="bg1"/>
                </a:solidFill>
              </a:rPr>
              <a:t>poderoso</a:t>
            </a:r>
            <a:r>
              <a:rPr lang="en-US" sz="2800" dirty="0" smtClean="0">
                <a:solidFill>
                  <a:schemeClr val="bg1"/>
                </a:solidFill>
              </a:rPr>
              <a:t> canal de </a:t>
            </a:r>
            <a:r>
              <a:rPr lang="en-US" sz="2800" dirty="0" err="1" smtClean="0">
                <a:solidFill>
                  <a:schemeClr val="bg1"/>
                </a:solidFill>
              </a:rPr>
              <a:t>distribución</a:t>
            </a:r>
            <a:r>
              <a:rPr lang="en-US" sz="2800" dirty="0" smtClean="0">
                <a:solidFill>
                  <a:schemeClr val="bg1"/>
                </a:solidFill>
              </a:rPr>
              <a:t> </a:t>
            </a:r>
            <a:r>
              <a:rPr lang="en-US" sz="2800" dirty="0" err="1" smtClean="0">
                <a:solidFill>
                  <a:schemeClr val="bg1"/>
                </a:solidFill>
              </a:rPr>
              <a:t>para</a:t>
            </a:r>
            <a:r>
              <a:rPr lang="en-US" sz="2800" dirty="0" smtClean="0">
                <a:solidFill>
                  <a:schemeClr val="bg1"/>
                </a:solidFill>
              </a:rPr>
              <a:t> la </a:t>
            </a:r>
            <a:r>
              <a:rPr lang="en-US" sz="2800" dirty="0" err="1" smtClean="0">
                <a:solidFill>
                  <a:schemeClr val="bg1"/>
                </a:solidFill>
              </a:rPr>
              <a:t>producción</a:t>
            </a:r>
            <a:r>
              <a:rPr lang="en-US" sz="2800" dirty="0" smtClean="0">
                <a:solidFill>
                  <a:schemeClr val="bg1"/>
                </a:solidFill>
              </a:rPr>
              <a:t> cultural aficionada.</a:t>
            </a:r>
          </a:p>
        </p:txBody>
      </p:sp>
    </p:spTree>
    <p:extLst>
      <p:ext uri="{BB962C8B-B14F-4D97-AF65-F5344CB8AC3E}">
        <p14:creationId xmlns:p14="http://schemas.microsoft.com/office/powerpoint/2010/main" val="12416812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279301"/>
            <a:ext cx="8229600" cy="4525963"/>
          </a:xfrm>
        </p:spPr>
        <p:txBody>
          <a:bodyPr/>
          <a:lstStyle/>
          <a:p>
            <a:pPr marL="0" indent="0" algn="ctr">
              <a:buNone/>
            </a:pPr>
            <a:r>
              <a:rPr lang="en-US" dirty="0" err="1">
                <a:solidFill>
                  <a:schemeClr val="bg1"/>
                </a:solidFill>
              </a:rPr>
              <a:t>T</a:t>
            </a:r>
            <a:r>
              <a:rPr lang="en-US" dirty="0" err="1" smtClean="0">
                <a:solidFill>
                  <a:schemeClr val="bg1"/>
                </a:solidFill>
              </a:rPr>
              <a:t>odos</a:t>
            </a:r>
            <a:r>
              <a:rPr lang="en-US" dirty="0" smtClean="0">
                <a:solidFill>
                  <a:schemeClr val="bg1"/>
                </a:solidFill>
              </a:rPr>
              <a:t> </a:t>
            </a:r>
            <a:r>
              <a:rPr lang="en-US" dirty="0" smtClean="0">
                <a:solidFill>
                  <a:schemeClr val="bg1"/>
                </a:solidFill>
              </a:rPr>
              <a:t>son </a:t>
            </a:r>
            <a:r>
              <a:rPr lang="en-US" dirty="0" err="1" smtClean="0">
                <a:solidFill>
                  <a:schemeClr val="bg1"/>
                </a:solidFill>
              </a:rPr>
              <a:t>participantes</a:t>
            </a:r>
            <a:r>
              <a:rPr lang="en-US" dirty="0" smtClean="0">
                <a:solidFill>
                  <a:schemeClr val="bg1"/>
                </a:solidFill>
              </a:rPr>
              <a:t> </a:t>
            </a:r>
            <a:r>
              <a:rPr lang="en-US" dirty="0" err="1" smtClean="0">
                <a:solidFill>
                  <a:schemeClr val="bg1"/>
                </a:solidFill>
              </a:rPr>
              <a:t>aunque</a:t>
            </a:r>
            <a:r>
              <a:rPr lang="en-US" dirty="0" smtClean="0">
                <a:solidFill>
                  <a:schemeClr val="bg1"/>
                </a:solidFill>
              </a:rPr>
              <a:t> con </a:t>
            </a:r>
            <a:r>
              <a:rPr lang="en-US" dirty="0" err="1" smtClean="0">
                <a:solidFill>
                  <a:schemeClr val="bg1"/>
                </a:solidFill>
              </a:rPr>
              <a:t>diferente</a:t>
            </a:r>
            <a:r>
              <a:rPr lang="en-US" dirty="0" smtClean="0">
                <a:solidFill>
                  <a:schemeClr val="bg1"/>
                </a:solidFill>
              </a:rPr>
              <a:t> </a:t>
            </a:r>
            <a:r>
              <a:rPr lang="en-US" dirty="0" err="1" smtClean="0">
                <a:solidFill>
                  <a:schemeClr val="bg1"/>
                </a:solidFill>
              </a:rPr>
              <a:t>estatus</a:t>
            </a:r>
            <a:r>
              <a:rPr lang="en-US" dirty="0" smtClean="0">
                <a:solidFill>
                  <a:schemeClr val="bg1"/>
                </a:solidFill>
              </a:rPr>
              <a:t> y </a:t>
            </a:r>
            <a:r>
              <a:rPr lang="en-US" dirty="0" err="1" smtClean="0">
                <a:solidFill>
                  <a:schemeClr val="bg1"/>
                </a:solidFill>
              </a:rPr>
              <a:t>grado</a:t>
            </a:r>
            <a:r>
              <a:rPr lang="en-US" dirty="0" smtClean="0">
                <a:solidFill>
                  <a:schemeClr val="bg1"/>
                </a:solidFill>
              </a:rPr>
              <a:t> de </a:t>
            </a:r>
            <a:r>
              <a:rPr lang="en-US" dirty="0" err="1" smtClean="0">
                <a:solidFill>
                  <a:schemeClr val="bg1"/>
                </a:solidFill>
              </a:rPr>
              <a:t>influencia</a:t>
            </a:r>
            <a:endParaRPr lang="en-US" dirty="0" smtClean="0">
              <a:solidFill>
                <a:schemeClr val="bg1"/>
              </a:solidFill>
            </a:endParaRPr>
          </a:p>
          <a:p>
            <a:pPr marL="0" indent="0" algn="ctr">
              <a:buNone/>
            </a:pPr>
            <a:r>
              <a:rPr lang="en-US" dirty="0" smtClean="0">
                <a:solidFill>
                  <a:schemeClr val="bg1"/>
                </a:solidFill>
              </a:rPr>
              <a:t/>
            </a:r>
            <a:br>
              <a:rPr lang="en-US" dirty="0" smtClean="0">
                <a:solidFill>
                  <a:schemeClr val="bg1"/>
                </a:solidFill>
              </a:rPr>
            </a:br>
            <a:r>
              <a:rPr lang="en-US" dirty="0" smtClean="0">
                <a:solidFill>
                  <a:schemeClr val="bg1"/>
                </a:solidFill>
              </a:rPr>
              <a:t>Se </a:t>
            </a:r>
            <a:r>
              <a:rPr lang="en-US" dirty="0" err="1" smtClean="0">
                <a:solidFill>
                  <a:schemeClr val="bg1"/>
                </a:solidFill>
              </a:rPr>
              <a:t>fomenta</a:t>
            </a:r>
            <a:r>
              <a:rPr lang="en-US" dirty="0" smtClean="0">
                <a:solidFill>
                  <a:schemeClr val="bg1"/>
                </a:solidFill>
              </a:rPr>
              <a:t> </a:t>
            </a:r>
            <a:r>
              <a:rPr lang="en-US" dirty="0" err="1" smtClean="0">
                <a:solidFill>
                  <a:schemeClr val="bg1"/>
                </a:solidFill>
              </a:rPr>
              <a:t>una</a:t>
            </a:r>
            <a:r>
              <a:rPr lang="en-US" dirty="0" smtClean="0">
                <a:solidFill>
                  <a:schemeClr val="bg1"/>
                </a:solidFill>
              </a:rPr>
              <a:t> </a:t>
            </a:r>
            <a:r>
              <a:rPr lang="en-US" dirty="0" err="1" smtClean="0">
                <a:solidFill>
                  <a:schemeClr val="bg1"/>
                </a:solidFill>
              </a:rPr>
              <a:t>economía</a:t>
            </a:r>
            <a:r>
              <a:rPr lang="en-US" dirty="0" smtClean="0">
                <a:solidFill>
                  <a:schemeClr val="bg1"/>
                </a:solidFill>
              </a:rPr>
              <a:t> y </a:t>
            </a:r>
            <a:r>
              <a:rPr lang="en-US" dirty="0" err="1" smtClean="0">
                <a:solidFill>
                  <a:schemeClr val="bg1"/>
                </a:solidFill>
              </a:rPr>
              <a:t>creatividad</a:t>
            </a:r>
            <a:r>
              <a:rPr lang="en-US" dirty="0" smtClean="0">
                <a:solidFill>
                  <a:schemeClr val="bg1"/>
                </a:solidFill>
              </a:rPr>
              <a:t> popular </a:t>
            </a:r>
            <a:r>
              <a:rPr lang="en-US" dirty="0" err="1" smtClean="0">
                <a:solidFill>
                  <a:schemeClr val="bg1"/>
                </a:solidFill>
              </a:rPr>
              <a:t>basada</a:t>
            </a:r>
            <a:r>
              <a:rPr lang="en-US" dirty="0" smtClean="0">
                <a:solidFill>
                  <a:schemeClr val="bg1"/>
                </a:solidFill>
              </a:rPr>
              <a:t> en el </a:t>
            </a:r>
            <a:r>
              <a:rPr lang="en-US" dirty="0" err="1" smtClean="0">
                <a:solidFill>
                  <a:schemeClr val="bg1"/>
                </a:solidFill>
              </a:rPr>
              <a:t>trueque</a:t>
            </a:r>
            <a:r>
              <a:rPr lang="en-US" dirty="0" smtClean="0">
                <a:solidFill>
                  <a:schemeClr val="bg1"/>
                </a:solidFill>
              </a:rPr>
              <a:t> o en el </a:t>
            </a:r>
            <a:r>
              <a:rPr lang="en-US" dirty="0" err="1" smtClean="0">
                <a:solidFill>
                  <a:schemeClr val="bg1"/>
                </a:solidFill>
              </a:rPr>
              <a:t>regalo</a:t>
            </a:r>
            <a:r>
              <a:rPr lang="en-US" dirty="0" smtClean="0">
                <a:solidFill>
                  <a:schemeClr val="bg1"/>
                </a:solidFill>
              </a:rPr>
              <a:t>.</a:t>
            </a:r>
          </a:p>
          <a:p>
            <a:pPr marL="0" indent="0" algn="ctr">
              <a:buNone/>
            </a:pPr>
            <a:r>
              <a:rPr lang="en-US" dirty="0" smtClean="0">
                <a:solidFill>
                  <a:schemeClr val="bg1"/>
                </a:solidFill>
              </a:rPr>
              <a:t/>
            </a:r>
            <a:br>
              <a:rPr lang="en-US" dirty="0" smtClean="0">
                <a:solidFill>
                  <a:schemeClr val="bg1"/>
                </a:solidFill>
              </a:rPr>
            </a:br>
            <a:r>
              <a:rPr lang="en-US" dirty="0" err="1" smtClean="0">
                <a:solidFill>
                  <a:schemeClr val="bg1"/>
                </a:solidFill>
              </a:rPr>
              <a:t>Reafirma</a:t>
            </a:r>
            <a:r>
              <a:rPr lang="en-US" dirty="0" smtClean="0">
                <a:solidFill>
                  <a:schemeClr val="bg1"/>
                </a:solidFill>
              </a:rPr>
              <a:t> </a:t>
            </a:r>
            <a:r>
              <a:rPr lang="en-US" dirty="0" smtClean="0">
                <a:solidFill>
                  <a:schemeClr val="bg1"/>
                </a:solidFill>
              </a:rPr>
              <a:t>el </a:t>
            </a:r>
            <a:r>
              <a:rPr lang="en-US" dirty="0" err="1" smtClean="0">
                <a:solidFill>
                  <a:schemeClr val="bg1"/>
                </a:solidFill>
              </a:rPr>
              <a:t>derecho</a:t>
            </a:r>
            <a:r>
              <a:rPr lang="en-US" dirty="0" smtClean="0">
                <a:solidFill>
                  <a:schemeClr val="bg1"/>
                </a:solidFill>
              </a:rPr>
              <a:t> de la </a:t>
            </a:r>
            <a:r>
              <a:rPr lang="en-US" dirty="0" err="1" smtClean="0">
                <a:solidFill>
                  <a:schemeClr val="bg1"/>
                </a:solidFill>
              </a:rPr>
              <a:t>gente</a:t>
            </a:r>
            <a:r>
              <a:rPr lang="en-US" dirty="0" smtClean="0">
                <a:solidFill>
                  <a:schemeClr val="bg1"/>
                </a:solidFill>
              </a:rPr>
              <a:t> en ser </a:t>
            </a:r>
            <a:r>
              <a:rPr lang="en-US" dirty="0" err="1" smtClean="0">
                <a:solidFill>
                  <a:schemeClr val="bg1"/>
                </a:solidFill>
              </a:rPr>
              <a:t>activamente</a:t>
            </a:r>
            <a:r>
              <a:rPr lang="en-US" dirty="0" smtClean="0">
                <a:solidFill>
                  <a:schemeClr val="bg1"/>
                </a:solidFill>
              </a:rPr>
              <a:t> </a:t>
            </a:r>
            <a:r>
              <a:rPr lang="en-US" dirty="0" err="1" smtClean="0">
                <a:solidFill>
                  <a:schemeClr val="bg1"/>
                </a:solidFill>
              </a:rPr>
              <a:t>participantes</a:t>
            </a:r>
            <a:r>
              <a:rPr lang="en-US" dirty="0" smtClean="0">
                <a:solidFill>
                  <a:schemeClr val="bg1"/>
                </a:solidFill>
              </a:rPr>
              <a:t> de la </a:t>
            </a:r>
            <a:r>
              <a:rPr lang="en-US" dirty="0" err="1" smtClean="0">
                <a:solidFill>
                  <a:schemeClr val="bg1"/>
                </a:solidFill>
              </a:rPr>
              <a:t>cultura</a:t>
            </a:r>
            <a:r>
              <a:rPr lang="en-US"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2601029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descr="http://www.blogworld.com/wp-content/uploads/2011/03/ipad_ebook.jpg"/>
          <p:cNvPicPr>
            <a:picLocks noChangeAspect="1" noChangeArrowheads="1"/>
          </p:cNvPicPr>
          <p:nvPr/>
        </p:nvPicPr>
        <p:blipFill rotWithShape="1">
          <a:blip r:embed="rId2">
            <a:extLst>
              <a:ext uri="{28A0092B-C50C-407E-A947-70E740481C1C}">
                <a14:useLocalDpi xmlns:a14="http://schemas.microsoft.com/office/drawing/2010/main" val="0"/>
              </a:ext>
            </a:extLst>
          </a:blip>
          <a:srcRect r="11001"/>
          <a:stretch/>
        </p:blipFill>
        <p:spPr bwMode="auto">
          <a:xfrm>
            <a:off x="-29553" y="13823"/>
            <a:ext cx="9173553" cy="6844177"/>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457200" y="4005064"/>
            <a:ext cx="8229600" cy="2332856"/>
          </a:xfrm>
          <a:solidFill>
            <a:schemeClr val="tx1"/>
          </a:solidFill>
        </p:spPr>
        <p:txBody>
          <a:bodyPr/>
          <a:lstStyle/>
          <a:p>
            <a:pPr marL="0" indent="0" algn="ctr">
              <a:buNone/>
            </a:pPr>
            <a:r>
              <a:rPr lang="en-US" dirty="0" smtClean="0">
                <a:solidFill>
                  <a:schemeClr val="bg1"/>
                </a:solidFill>
              </a:rPr>
              <a:t>INTERACTIVIDAD</a:t>
            </a:r>
          </a:p>
          <a:p>
            <a:pPr marL="0" indent="0" algn="ctr">
              <a:buNone/>
            </a:pPr>
            <a:r>
              <a:rPr lang="en-US" dirty="0" err="1" smtClean="0">
                <a:solidFill>
                  <a:schemeClr val="bg1"/>
                </a:solidFill>
              </a:rPr>
              <a:t>Formas</a:t>
            </a:r>
            <a:r>
              <a:rPr lang="en-US" dirty="0" smtClean="0">
                <a:solidFill>
                  <a:schemeClr val="bg1"/>
                </a:solidFill>
              </a:rPr>
              <a:t> </a:t>
            </a:r>
            <a:r>
              <a:rPr lang="en-US" dirty="0" smtClean="0">
                <a:solidFill>
                  <a:schemeClr val="bg1"/>
                </a:solidFill>
              </a:rPr>
              <a:t>en </a:t>
            </a:r>
            <a:r>
              <a:rPr lang="en-US" dirty="0" err="1" smtClean="0">
                <a:solidFill>
                  <a:schemeClr val="bg1"/>
                </a:solidFill>
              </a:rPr>
              <a:t>que</a:t>
            </a:r>
            <a:r>
              <a:rPr lang="en-US" dirty="0" smtClean="0">
                <a:solidFill>
                  <a:schemeClr val="bg1"/>
                </a:solidFill>
              </a:rPr>
              <a:t> se </a:t>
            </a:r>
            <a:r>
              <a:rPr lang="en-US" dirty="0" err="1" smtClean="0">
                <a:solidFill>
                  <a:schemeClr val="bg1"/>
                </a:solidFill>
              </a:rPr>
              <a:t>han</a:t>
            </a:r>
            <a:r>
              <a:rPr lang="en-US" dirty="0" smtClean="0">
                <a:solidFill>
                  <a:schemeClr val="bg1"/>
                </a:solidFill>
              </a:rPr>
              <a:t> </a:t>
            </a:r>
            <a:r>
              <a:rPr lang="en-US" dirty="0" err="1" smtClean="0">
                <a:solidFill>
                  <a:schemeClr val="bg1"/>
                </a:solidFill>
              </a:rPr>
              <a:t>diseñado</a:t>
            </a:r>
            <a:r>
              <a:rPr lang="en-US" dirty="0" smtClean="0">
                <a:solidFill>
                  <a:schemeClr val="bg1"/>
                </a:solidFill>
              </a:rPr>
              <a:t> </a:t>
            </a:r>
            <a:r>
              <a:rPr lang="en-US" dirty="0" err="1" smtClean="0">
                <a:solidFill>
                  <a:schemeClr val="bg1"/>
                </a:solidFill>
              </a:rPr>
              <a:t>las</a:t>
            </a:r>
            <a:r>
              <a:rPr lang="en-US" dirty="0" smtClean="0">
                <a:solidFill>
                  <a:schemeClr val="bg1"/>
                </a:solidFill>
              </a:rPr>
              <a:t> </a:t>
            </a:r>
            <a:r>
              <a:rPr lang="en-US" dirty="0" err="1" smtClean="0">
                <a:solidFill>
                  <a:schemeClr val="bg1"/>
                </a:solidFill>
              </a:rPr>
              <a:t>nuevas</a:t>
            </a:r>
            <a:r>
              <a:rPr lang="en-US" dirty="0" smtClean="0">
                <a:solidFill>
                  <a:schemeClr val="bg1"/>
                </a:solidFill>
              </a:rPr>
              <a:t> </a:t>
            </a:r>
            <a:r>
              <a:rPr lang="en-US" dirty="0" err="1" smtClean="0">
                <a:solidFill>
                  <a:schemeClr val="bg1"/>
                </a:solidFill>
              </a:rPr>
              <a:t>tecnologías</a:t>
            </a:r>
            <a:r>
              <a:rPr lang="en-US" dirty="0" smtClean="0">
                <a:solidFill>
                  <a:schemeClr val="bg1"/>
                </a:solidFill>
              </a:rPr>
              <a:t> </a:t>
            </a:r>
            <a:r>
              <a:rPr lang="en-US" dirty="0" err="1" smtClean="0">
                <a:solidFill>
                  <a:schemeClr val="bg1"/>
                </a:solidFill>
              </a:rPr>
              <a:t>para</a:t>
            </a:r>
            <a:r>
              <a:rPr lang="en-US" dirty="0" smtClean="0">
                <a:solidFill>
                  <a:schemeClr val="bg1"/>
                </a:solidFill>
              </a:rPr>
              <a:t> responder </a:t>
            </a:r>
            <a:r>
              <a:rPr lang="en-US" dirty="0" err="1" smtClean="0">
                <a:solidFill>
                  <a:schemeClr val="bg1"/>
                </a:solidFill>
              </a:rPr>
              <a:t>mejor</a:t>
            </a:r>
            <a:r>
              <a:rPr lang="en-US" dirty="0" smtClean="0">
                <a:solidFill>
                  <a:schemeClr val="bg1"/>
                </a:solidFill>
              </a:rPr>
              <a:t> a la </a:t>
            </a:r>
            <a:r>
              <a:rPr lang="en-US" dirty="0" err="1" smtClean="0">
                <a:solidFill>
                  <a:schemeClr val="bg1"/>
                </a:solidFill>
              </a:rPr>
              <a:t>reacción</a:t>
            </a:r>
            <a:r>
              <a:rPr lang="en-US" dirty="0" smtClean="0">
                <a:solidFill>
                  <a:schemeClr val="bg1"/>
                </a:solidFill>
              </a:rPr>
              <a:t> del </a:t>
            </a:r>
            <a:r>
              <a:rPr lang="en-US" dirty="0" err="1" smtClean="0">
                <a:solidFill>
                  <a:schemeClr val="bg1"/>
                </a:solidFill>
              </a:rPr>
              <a:t>consumidor</a:t>
            </a:r>
            <a:r>
              <a:rPr lang="en-US" dirty="0" smtClean="0">
                <a:solidFill>
                  <a:schemeClr val="bg1"/>
                </a:solidFill>
              </a:rPr>
              <a:t>.</a:t>
            </a:r>
          </a:p>
        </p:txBody>
      </p:sp>
    </p:spTree>
    <p:extLst>
      <p:ext uri="{BB962C8B-B14F-4D97-AF65-F5344CB8AC3E}">
        <p14:creationId xmlns:p14="http://schemas.microsoft.com/office/powerpoint/2010/main" val="42404997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cache.gawkerassets.com/assets/images/39/2010/07/340x_twihards71010.jpg"/>
          <p:cNvPicPr>
            <a:picLocks noChangeAspect="1" noChangeArrowheads="1"/>
          </p:cNvPicPr>
          <p:nvPr/>
        </p:nvPicPr>
        <p:blipFill rotWithShape="1">
          <a:blip r:embed="rId2">
            <a:extLst>
              <a:ext uri="{28A0092B-C50C-407E-A947-70E740481C1C}">
                <a14:useLocalDpi xmlns:a14="http://schemas.microsoft.com/office/drawing/2010/main" val="0"/>
              </a:ext>
            </a:extLst>
          </a:blip>
          <a:srcRect r="11504"/>
          <a:stretch/>
        </p:blipFill>
        <p:spPr bwMode="auto">
          <a:xfrm>
            <a:off x="0" y="-1"/>
            <a:ext cx="9144000" cy="686816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 y="4005064"/>
            <a:ext cx="8229600" cy="2332856"/>
          </a:xfrm>
          <a:solidFill>
            <a:schemeClr val="tx1"/>
          </a:solidFill>
        </p:spPr>
        <p:txBody>
          <a:bodyPr/>
          <a:lstStyle/>
          <a:p>
            <a:pPr marL="0" indent="0" algn="ctr">
              <a:buNone/>
            </a:pPr>
            <a:r>
              <a:rPr lang="en-US" dirty="0" smtClean="0">
                <a:solidFill>
                  <a:schemeClr val="bg1"/>
                </a:solidFill>
              </a:rPr>
              <a:t>PARTICIPACIÓN</a:t>
            </a:r>
          </a:p>
          <a:p>
            <a:pPr marL="0" indent="0" algn="ctr">
              <a:buNone/>
            </a:pPr>
            <a:r>
              <a:rPr lang="en-US" dirty="0" err="1" smtClean="0">
                <a:solidFill>
                  <a:schemeClr val="bg1"/>
                </a:solidFill>
              </a:rPr>
              <a:t>Es</a:t>
            </a:r>
            <a:r>
              <a:rPr lang="en-US" dirty="0" smtClean="0">
                <a:solidFill>
                  <a:schemeClr val="bg1"/>
                </a:solidFill>
              </a:rPr>
              <a:t> </a:t>
            </a:r>
            <a:r>
              <a:rPr lang="en-US" dirty="0" err="1" smtClean="0">
                <a:solidFill>
                  <a:schemeClr val="bg1"/>
                </a:solidFill>
              </a:rPr>
              <a:t>más</a:t>
            </a:r>
            <a:r>
              <a:rPr lang="en-US" dirty="0" smtClean="0">
                <a:solidFill>
                  <a:schemeClr val="bg1"/>
                </a:solidFill>
              </a:rPr>
              <a:t> </a:t>
            </a:r>
            <a:r>
              <a:rPr lang="en-US" dirty="0" err="1" smtClean="0">
                <a:solidFill>
                  <a:schemeClr val="bg1"/>
                </a:solidFill>
              </a:rPr>
              <a:t>abierta</a:t>
            </a:r>
            <a:r>
              <a:rPr lang="en-US" dirty="0" smtClean="0">
                <a:solidFill>
                  <a:schemeClr val="bg1"/>
                </a:solidFill>
              </a:rPr>
              <a:t>, </a:t>
            </a:r>
            <a:r>
              <a:rPr lang="en-US" dirty="0" err="1" smtClean="0">
                <a:solidFill>
                  <a:schemeClr val="bg1"/>
                </a:solidFill>
              </a:rPr>
              <a:t>esta</a:t>
            </a:r>
            <a:r>
              <a:rPr lang="en-US" dirty="0" smtClean="0">
                <a:solidFill>
                  <a:schemeClr val="bg1"/>
                </a:solidFill>
              </a:rPr>
              <a:t> </a:t>
            </a:r>
            <a:r>
              <a:rPr lang="en-US" dirty="0" err="1" smtClean="0">
                <a:solidFill>
                  <a:schemeClr val="bg1"/>
                </a:solidFill>
              </a:rPr>
              <a:t>menos</a:t>
            </a:r>
            <a:r>
              <a:rPr lang="en-US" dirty="0" smtClean="0">
                <a:solidFill>
                  <a:schemeClr val="bg1"/>
                </a:solidFill>
              </a:rPr>
              <a:t> </a:t>
            </a:r>
            <a:r>
              <a:rPr lang="en-US" dirty="0" err="1" smtClean="0">
                <a:solidFill>
                  <a:schemeClr val="bg1"/>
                </a:solidFill>
              </a:rPr>
              <a:t>controlada</a:t>
            </a:r>
            <a:r>
              <a:rPr lang="en-US" dirty="0" smtClean="0">
                <a:solidFill>
                  <a:schemeClr val="bg1"/>
                </a:solidFill>
              </a:rPr>
              <a:t> </a:t>
            </a:r>
            <a:r>
              <a:rPr lang="en-US" dirty="0" err="1" smtClean="0">
                <a:solidFill>
                  <a:schemeClr val="bg1"/>
                </a:solidFill>
              </a:rPr>
              <a:t>por</a:t>
            </a:r>
            <a:r>
              <a:rPr lang="en-US" dirty="0" smtClean="0">
                <a:solidFill>
                  <a:schemeClr val="bg1"/>
                </a:solidFill>
              </a:rPr>
              <a:t> los </a:t>
            </a:r>
            <a:r>
              <a:rPr lang="en-US" dirty="0" err="1" smtClean="0">
                <a:solidFill>
                  <a:schemeClr val="bg1"/>
                </a:solidFill>
              </a:rPr>
              <a:t>productores</a:t>
            </a:r>
            <a:r>
              <a:rPr lang="en-US" dirty="0" smtClean="0">
                <a:solidFill>
                  <a:schemeClr val="bg1"/>
                </a:solidFill>
              </a:rPr>
              <a:t>.</a:t>
            </a:r>
            <a:endParaRPr lang="en-US" dirty="0" smtClean="0">
              <a:solidFill>
                <a:schemeClr val="bg1"/>
              </a:solidFill>
            </a:endParaRPr>
          </a:p>
        </p:txBody>
      </p:sp>
    </p:spTree>
    <p:extLst>
      <p:ext uri="{BB962C8B-B14F-4D97-AF65-F5344CB8AC3E}">
        <p14:creationId xmlns:p14="http://schemas.microsoft.com/office/powerpoint/2010/main" val="5189879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sugarslam.com/wp-content/uploads/2010/10/justin-beiber1.jpg"/>
          <p:cNvPicPr>
            <a:picLocks noChangeAspect="1" noChangeArrowheads="1"/>
          </p:cNvPicPr>
          <p:nvPr/>
        </p:nvPicPr>
        <p:blipFill rotWithShape="1">
          <a:blip r:embed="rId2">
            <a:extLst>
              <a:ext uri="{28A0092B-C50C-407E-A947-70E740481C1C}">
                <a14:useLocalDpi xmlns:a14="http://schemas.microsoft.com/office/drawing/2010/main" val="0"/>
              </a:ext>
            </a:extLst>
          </a:blip>
          <a:srcRect r="21600"/>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457200" y="4120480"/>
            <a:ext cx="8229600" cy="2332856"/>
          </a:xfrm>
          <a:solidFill>
            <a:schemeClr val="tx1"/>
          </a:solidFill>
        </p:spPr>
        <p:txBody>
          <a:bodyPr/>
          <a:lstStyle/>
          <a:p>
            <a:pPr marL="0" indent="0" algn="ctr">
              <a:buNone/>
            </a:pPr>
            <a:r>
              <a:rPr lang="en-US" dirty="0" smtClean="0">
                <a:solidFill>
                  <a:schemeClr val="bg1"/>
                </a:solidFill>
              </a:rPr>
              <a:t>CULTURA FOLK</a:t>
            </a:r>
          </a:p>
          <a:p>
            <a:pPr marL="0" indent="0" algn="ctr">
              <a:buNone/>
            </a:pPr>
            <a:r>
              <a:rPr lang="en-US" dirty="0" smtClean="0">
                <a:solidFill>
                  <a:schemeClr val="bg1"/>
                </a:solidFill>
              </a:rPr>
              <a:t>La </a:t>
            </a:r>
            <a:r>
              <a:rPr lang="en-US" dirty="0" err="1" smtClean="0">
                <a:solidFill>
                  <a:schemeClr val="bg1"/>
                </a:solidFill>
              </a:rPr>
              <a:t>nueva</a:t>
            </a:r>
            <a:r>
              <a:rPr lang="en-US" dirty="0" smtClean="0">
                <a:solidFill>
                  <a:schemeClr val="bg1"/>
                </a:solidFill>
              </a:rPr>
              <a:t> </a:t>
            </a:r>
            <a:r>
              <a:rPr lang="en-US" dirty="0" err="1" smtClean="0">
                <a:solidFill>
                  <a:schemeClr val="bg1"/>
                </a:solidFill>
              </a:rPr>
              <a:t>cultura</a:t>
            </a:r>
            <a:r>
              <a:rPr lang="en-US" dirty="0" smtClean="0">
                <a:solidFill>
                  <a:schemeClr val="bg1"/>
                </a:solidFill>
              </a:rPr>
              <a:t> de </a:t>
            </a:r>
            <a:r>
              <a:rPr lang="en-US" dirty="0" err="1" smtClean="0">
                <a:solidFill>
                  <a:schemeClr val="bg1"/>
                </a:solidFill>
              </a:rPr>
              <a:t>convergencia</a:t>
            </a:r>
            <a:r>
              <a:rPr lang="en-US" dirty="0" smtClean="0">
                <a:solidFill>
                  <a:schemeClr val="bg1"/>
                </a:solidFill>
              </a:rPr>
              <a:t> se </a:t>
            </a:r>
            <a:r>
              <a:rPr lang="en-US" dirty="0" err="1" smtClean="0">
                <a:solidFill>
                  <a:schemeClr val="bg1"/>
                </a:solidFill>
              </a:rPr>
              <a:t>basará</a:t>
            </a:r>
            <a:r>
              <a:rPr lang="en-US" dirty="0" smtClean="0">
                <a:solidFill>
                  <a:schemeClr val="bg1"/>
                </a:solidFill>
              </a:rPr>
              <a:t> en los </a:t>
            </a:r>
            <a:r>
              <a:rPr lang="en-US" dirty="0" err="1" smtClean="0">
                <a:solidFill>
                  <a:schemeClr val="bg1"/>
                </a:solidFill>
              </a:rPr>
              <a:t>préstamos</a:t>
            </a:r>
            <a:r>
              <a:rPr lang="en-US" dirty="0" smtClean="0">
                <a:solidFill>
                  <a:schemeClr val="bg1"/>
                </a:solidFill>
              </a:rPr>
              <a:t> de los </a:t>
            </a:r>
            <a:r>
              <a:rPr lang="en-US" dirty="0" err="1" smtClean="0">
                <a:solidFill>
                  <a:schemeClr val="bg1"/>
                </a:solidFill>
              </a:rPr>
              <a:t>diversos</a:t>
            </a:r>
            <a:r>
              <a:rPr lang="en-US" dirty="0" smtClean="0">
                <a:solidFill>
                  <a:schemeClr val="bg1"/>
                </a:solidFill>
              </a:rPr>
              <a:t> </a:t>
            </a:r>
            <a:r>
              <a:rPr lang="en-US" dirty="0" err="1" smtClean="0">
                <a:solidFill>
                  <a:schemeClr val="bg1"/>
                </a:solidFill>
              </a:rPr>
              <a:t>conglomerados</a:t>
            </a:r>
            <a:r>
              <a:rPr lang="en-US" dirty="0" smtClean="0">
                <a:solidFill>
                  <a:schemeClr val="bg1"/>
                </a:solidFill>
              </a:rPr>
              <a:t> </a:t>
            </a:r>
            <a:r>
              <a:rPr lang="en-US" dirty="0" err="1" smtClean="0">
                <a:solidFill>
                  <a:schemeClr val="bg1"/>
                </a:solidFill>
              </a:rPr>
              <a:t>mediáticos</a:t>
            </a:r>
            <a:endParaRPr lang="en-US" dirty="0" smtClean="0">
              <a:solidFill>
                <a:schemeClr val="bg1"/>
              </a:solidFill>
            </a:endParaRPr>
          </a:p>
        </p:txBody>
      </p:sp>
    </p:spTree>
    <p:extLst>
      <p:ext uri="{BB962C8B-B14F-4D97-AF65-F5344CB8AC3E}">
        <p14:creationId xmlns:p14="http://schemas.microsoft.com/office/powerpoint/2010/main" val="36101052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2204864"/>
            <a:ext cx="8229600" cy="2332856"/>
          </a:xfrm>
          <a:solidFill>
            <a:schemeClr val="tx1"/>
          </a:solidFill>
        </p:spPr>
        <p:txBody>
          <a:bodyPr>
            <a:normAutofit fontScale="92500"/>
          </a:bodyPr>
          <a:lstStyle/>
          <a:p>
            <a:pPr marL="0" indent="0" algn="ctr">
              <a:buNone/>
            </a:pPr>
            <a:r>
              <a:rPr lang="en-US" dirty="0" smtClean="0">
                <a:solidFill>
                  <a:schemeClr val="bg1"/>
                </a:solidFill>
              </a:rPr>
              <a:t>PIXELVISION Y MACHINEMA</a:t>
            </a:r>
          </a:p>
          <a:p>
            <a:pPr marL="0" indent="0" algn="ctr">
              <a:buNone/>
            </a:pPr>
            <a:r>
              <a:rPr lang="en-US" dirty="0" err="1" smtClean="0">
                <a:solidFill>
                  <a:schemeClr val="bg1"/>
                </a:solidFill>
              </a:rPr>
              <a:t>Bájese</a:t>
            </a:r>
            <a:r>
              <a:rPr lang="en-US" dirty="0" smtClean="0">
                <a:solidFill>
                  <a:schemeClr val="bg1"/>
                </a:solidFill>
              </a:rPr>
              <a:t> </a:t>
            </a:r>
            <a:r>
              <a:rPr lang="en-US" dirty="0" err="1" smtClean="0">
                <a:solidFill>
                  <a:schemeClr val="bg1"/>
                </a:solidFill>
              </a:rPr>
              <a:t>las</a:t>
            </a:r>
            <a:r>
              <a:rPr lang="en-US" dirty="0" smtClean="0">
                <a:solidFill>
                  <a:schemeClr val="bg1"/>
                </a:solidFill>
              </a:rPr>
              <a:t> </a:t>
            </a:r>
            <a:r>
              <a:rPr lang="en-US" dirty="0" err="1" smtClean="0">
                <a:solidFill>
                  <a:schemeClr val="bg1"/>
                </a:solidFill>
              </a:rPr>
              <a:t>barreras</a:t>
            </a:r>
            <a:r>
              <a:rPr lang="en-US" dirty="0" smtClean="0">
                <a:solidFill>
                  <a:schemeClr val="bg1"/>
                </a:solidFill>
              </a:rPr>
              <a:t> de la </a:t>
            </a:r>
            <a:r>
              <a:rPr lang="en-US" dirty="0" err="1" smtClean="0">
                <a:solidFill>
                  <a:schemeClr val="bg1"/>
                </a:solidFill>
              </a:rPr>
              <a:t>participación</a:t>
            </a:r>
            <a:r>
              <a:rPr lang="en-US" dirty="0" smtClean="0">
                <a:solidFill>
                  <a:schemeClr val="bg1"/>
                </a:solidFill>
              </a:rPr>
              <a:t> y </a:t>
            </a:r>
            <a:r>
              <a:rPr lang="en-US" dirty="0" err="1" smtClean="0">
                <a:solidFill>
                  <a:schemeClr val="bg1"/>
                </a:solidFill>
              </a:rPr>
              <a:t>bríndese</a:t>
            </a:r>
            <a:r>
              <a:rPr lang="en-US" dirty="0" smtClean="0">
                <a:solidFill>
                  <a:schemeClr val="bg1"/>
                </a:solidFill>
              </a:rPr>
              <a:t> </a:t>
            </a:r>
            <a:r>
              <a:rPr lang="en-US" dirty="0" err="1" smtClean="0">
                <a:solidFill>
                  <a:schemeClr val="bg1"/>
                </a:solidFill>
              </a:rPr>
              <a:t>nuevos</a:t>
            </a:r>
            <a:r>
              <a:rPr lang="en-US" dirty="0" smtClean="0">
                <a:solidFill>
                  <a:schemeClr val="bg1"/>
                </a:solidFill>
              </a:rPr>
              <a:t> </a:t>
            </a:r>
            <a:r>
              <a:rPr lang="en-US" dirty="0" err="1" smtClean="0">
                <a:solidFill>
                  <a:schemeClr val="bg1"/>
                </a:solidFill>
              </a:rPr>
              <a:t>canales</a:t>
            </a:r>
            <a:r>
              <a:rPr lang="en-US" dirty="0" smtClean="0">
                <a:solidFill>
                  <a:schemeClr val="bg1"/>
                </a:solidFill>
              </a:rPr>
              <a:t> </a:t>
            </a:r>
            <a:r>
              <a:rPr lang="en-US" dirty="0" err="1" smtClean="0">
                <a:solidFill>
                  <a:schemeClr val="bg1"/>
                </a:solidFill>
              </a:rPr>
              <a:t>para</a:t>
            </a:r>
            <a:r>
              <a:rPr lang="en-US" dirty="0" smtClean="0">
                <a:solidFill>
                  <a:schemeClr val="bg1"/>
                </a:solidFill>
              </a:rPr>
              <a:t> la </a:t>
            </a:r>
            <a:r>
              <a:rPr lang="en-US" dirty="0" err="1" smtClean="0">
                <a:solidFill>
                  <a:schemeClr val="bg1"/>
                </a:solidFill>
              </a:rPr>
              <a:t>publicidad</a:t>
            </a:r>
            <a:r>
              <a:rPr lang="en-US" dirty="0" smtClean="0">
                <a:solidFill>
                  <a:schemeClr val="bg1"/>
                </a:solidFill>
              </a:rPr>
              <a:t> y la </a:t>
            </a:r>
            <a:r>
              <a:rPr lang="en-US" dirty="0" err="1" smtClean="0">
                <a:solidFill>
                  <a:schemeClr val="bg1"/>
                </a:solidFill>
              </a:rPr>
              <a:t>distribución</a:t>
            </a:r>
            <a:r>
              <a:rPr lang="en-US" dirty="0" smtClean="0">
                <a:solidFill>
                  <a:schemeClr val="bg1"/>
                </a:solidFill>
              </a:rPr>
              <a:t>, y la </a:t>
            </a:r>
            <a:r>
              <a:rPr lang="en-US" dirty="0" err="1" smtClean="0">
                <a:solidFill>
                  <a:schemeClr val="bg1"/>
                </a:solidFill>
              </a:rPr>
              <a:t>gente</a:t>
            </a:r>
            <a:r>
              <a:rPr lang="en-US" dirty="0" smtClean="0">
                <a:solidFill>
                  <a:schemeClr val="bg1"/>
                </a:solidFill>
              </a:rPr>
              <a:t> </a:t>
            </a:r>
            <a:r>
              <a:rPr lang="en-US" dirty="0" err="1" smtClean="0">
                <a:solidFill>
                  <a:schemeClr val="bg1"/>
                </a:solidFill>
              </a:rPr>
              <a:t>creará</a:t>
            </a:r>
            <a:r>
              <a:rPr lang="en-US" dirty="0" smtClean="0">
                <a:solidFill>
                  <a:schemeClr val="bg1"/>
                </a:solidFill>
              </a:rPr>
              <a:t> </a:t>
            </a:r>
            <a:r>
              <a:rPr lang="en-US" dirty="0" err="1" smtClean="0">
                <a:solidFill>
                  <a:schemeClr val="bg1"/>
                </a:solidFill>
              </a:rPr>
              <a:t>cosas</a:t>
            </a:r>
            <a:r>
              <a:rPr lang="en-US" dirty="0" smtClean="0">
                <a:solidFill>
                  <a:schemeClr val="bg1"/>
                </a:solidFill>
              </a:rPr>
              <a:t> </a:t>
            </a:r>
            <a:r>
              <a:rPr lang="en-US" dirty="0" err="1" smtClean="0">
                <a:solidFill>
                  <a:schemeClr val="bg1"/>
                </a:solidFill>
              </a:rPr>
              <a:t>extraordinarias</a:t>
            </a:r>
            <a:r>
              <a:rPr lang="en-US" dirty="0" smtClean="0">
                <a:solidFill>
                  <a:schemeClr val="bg1"/>
                </a:solidFill>
              </a:rPr>
              <a:t>.</a:t>
            </a:r>
            <a:endParaRPr lang="en-US" dirty="0" smtClean="0">
              <a:solidFill>
                <a:schemeClr val="bg1"/>
              </a:solidFill>
            </a:endParaRPr>
          </a:p>
        </p:txBody>
      </p:sp>
    </p:spTree>
    <p:extLst>
      <p:ext uri="{BB962C8B-B14F-4D97-AF65-F5344CB8AC3E}">
        <p14:creationId xmlns:p14="http://schemas.microsoft.com/office/powerpoint/2010/main" val="19421838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mac.sillydog.org/archives/pic/itunes7_store.jpg"/>
          <p:cNvPicPr>
            <a:picLocks noChangeAspect="1" noChangeArrowheads="1"/>
          </p:cNvPicPr>
          <p:nvPr/>
        </p:nvPicPr>
        <p:blipFill rotWithShape="1">
          <a:blip r:embed="rId2">
            <a:extLst>
              <a:ext uri="{28A0092B-C50C-407E-A947-70E740481C1C}">
                <a14:useLocalDpi xmlns:a14="http://schemas.microsoft.com/office/drawing/2010/main" val="0"/>
              </a:ext>
            </a:extLst>
          </a:blip>
          <a:srcRect r="13866"/>
          <a:stretch/>
        </p:blipFill>
        <p:spPr bwMode="auto">
          <a:xfrm>
            <a:off x="-29019" y="0"/>
            <a:ext cx="9173020" cy="6863137"/>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457200" y="2204864"/>
            <a:ext cx="8229600" cy="2332856"/>
          </a:xfrm>
          <a:prstGeom prst="rect">
            <a:avLst/>
          </a:prstGeom>
          <a:solidFill>
            <a:schemeClr val="tx1"/>
          </a:solidFill>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dirty="0" smtClean="0">
                <a:solidFill>
                  <a:schemeClr val="bg1"/>
                </a:solidFill>
              </a:rPr>
              <a:t>CUANDO LA PIRATERIA SE CONVIERTE EN PROMOCIÓN</a:t>
            </a:r>
          </a:p>
          <a:p>
            <a:pPr marL="0" indent="0" algn="ctr">
              <a:buNone/>
            </a:pPr>
            <a:r>
              <a:rPr lang="en-US" dirty="0">
                <a:solidFill>
                  <a:schemeClr val="bg1"/>
                </a:solidFill>
              </a:rPr>
              <a:t>La </a:t>
            </a:r>
            <a:r>
              <a:rPr lang="en-US" dirty="0" err="1">
                <a:solidFill>
                  <a:schemeClr val="bg1"/>
                </a:solidFill>
              </a:rPr>
              <a:t>convergencia</a:t>
            </a:r>
            <a:r>
              <a:rPr lang="en-US" dirty="0">
                <a:solidFill>
                  <a:schemeClr val="bg1"/>
                </a:solidFill>
              </a:rPr>
              <a:t> popular </a:t>
            </a:r>
            <a:r>
              <a:rPr lang="en-US" dirty="0" err="1">
                <a:solidFill>
                  <a:schemeClr val="bg1"/>
                </a:solidFill>
              </a:rPr>
              <a:t>allanó</a:t>
            </a:r>
            <a:r>
              <a:rPr lang="en-US" dirty="0">
                <a:solidFill>
                  <a:schemeClr val="bg1"/>
                </a:solidFill>
              </a:rPr>
              <a:t> el </a:t>
            </a:r>
            <a:r>
              <a:rPr lang="en-US" dirty="0" err="1">
                <a:solidFill>
                  <a:schemeClr val="bg1"/>
                </a:solidFill>
              </a:rPr>
              <a:t>camino</a:t>
            </a:r>
            <a:r>
              <a:rPr lang="en-US" dirty="0">
                <a:solidFill>
                  <a:schemeClr val="bg1"/>
                </a:solidFill>
              </a:rPr>
              <a:t> </a:t>
            </a:r>
            <a:r>
              <a:rPr lang="en-US" dirty="0" err="1">
                <a:solidFill>
                  <a:schemeClr val="bg1"/>
                </a:solidFill>
              </a:rPr>
              <a:t>para</a:t>
            </a:r>
            <a:r>
              <a:rPr lang="en-US" dirty="0">
                <a:solidFill>
                  <a:schemeClr val="bg1"/>
                </a:solidFill>
              </a:rPr>
              <a:t> </a:t>
            </a:r>
            <a:r>
              <a:rPr lang="en-US" dirty="0" err="1">
                <a:solidFill>
                  <a:schemeClr val="bg1"/>
                </a:solidFill>
              </a:rPr>
              <a:t>las</a:t>
            </a:r>
            <a:r>
              <a:rPr lang="en-US" dirty="0">
                <a:solidFill>
                  <a:schemeClr val="bg1"/>
                </a:solidFill>
              </a:rPr>
              <a:t> </a:t>
            </a:r>
            <a:r>
              <a:rPr lang="en-US" dirty="0" err="1">
                <a:solidFill>
                  <a:schemeClr val="bg1"/>
                </a:solidFill>
              </a:rPr>
              <a:t>nuevas</a:t>
            </a:r>
            <a:r>
              <a:rPr lang="en-US" dirty="0">
                <a:solidFill>
                  <a:schemeClr val="bg1"/>
                </a:solidFill>
              </a:rPr>
              <a:t> </a:t>
            </a:r>
            <a:r>
              <a:rPr lang="en-US" dirty="0" err="1">
                <a:solidFill>
                  <a:schemeClr val="bg1"/>
                </a:solidFill>
              </a:rPr>
              <a:t>estrategias</a:t>
            </a:r>
            <a:r>
              <a:rPr lang="en-US" dirty="0">
                <a:solidFill>
                  <a:schemeClr val="bg1"/>
                </a:solidFill>
              </a:rPr>
              <a:t> de </a:t>
            </a:r>
            <a:r>
              <a:rPr lang="en-US" dirty="0" err="1">
                <a:solidFill>
                  <a:schemeClr val="bg1"/>
                </a:solidFill>
              </a:rPr>
              <a:t>convergencia</a:t>
            </a:r>
            <a:r>
              <a:rPr lang="en-US" dirty="0">
                <a:solidFill>
                  <a:schemeClr val="bg1"/>
                </a:solidFill>
              </a:rPr>
              <a:t> </a:t>
            </a:r>
            <a:r>
              <a:rPr lang="en-US" dirty="0" err="1">
                <a:solidFill>
                  <a:schemeClr val="bg1"/>
                </a:solidFill>
              </a:rPr>
              <a:t>corporativa</a:t>
            </a:r>
            <a:r>
              <a:rPr lang="en-US" dirty="0">
                <a:solidFill>
                  <a:schemeClr val="bg1"/>
                </a:solidFill>
              </a:rPr>
              <a:t>.</a:t>
            </a:r>
          </a:p>
        </p:txBody>
      </p:sp>
    </p:spTree>
    <p:extLst>
      <p:ext uri="{BB962C8B-B14F-4D97-AF65-F5344CB8AC3E}">
        <p14:creationId xmlns:p14="http://schemas.microsoft.com/office/powerpoint/2010/main" val="20454317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556792"/>
            <a:ext cx="8229600" cy="1728192"/>
          </a:xfrm>
          <a:solidFill>
            <a:schemeClr val="tx1"/>
          </a:solidFill>
        </p:spPr>
        <p:txBody>
          <a:bodyPr>
            <a:normAutofit/>
          </a:bodyPr>
          <a:lstStyle/>
          <a:p>
            <a:pPr marL="0" indent="0" algn="ctr">
              <a:buNone/>
            </a:pPr>
            <a:r>
              <a:rPr lang="en-US" dirty="0" smtClean="0">
                <a:solidFill>
                  <a:schemeClr val="bg1"/>
                </a:solidFill>
              </a:rPr>
              <a:t>¿HACIA DONDE NOS </a:t>
            </a:r>
            <a:r>
              <a:rPr lang="en-US" dirty="0" smtClean="0">
                <a:solidFill>
                  <a:schemeClr val="bg1"/>
                </a:solidFill>
              </a:rPr>
              <a:t>DIRIGIMOS</a:t>
            </a:r>
            <a:r>
              <a:rPr lang="en-US" dirty="0" smtClean="0">
                <a:solidFill>
                  <a:schemeClr val="bg1"/>
                </a:solidFill>
              </a:rPr>
              <a:t>?</a:t>
            </a:r>
          </a:p>
          <a:p>
            <a:pPr algn="ctr"/>
            <a:r>
              <a:rPr lang="en-US" dirty="0" smtClean="0">
                <a:solidFill>
                  <a:schemeClr val="bg1"/>
                </a:solidFill>
              </a:rPr>
              <a:t>Para </a:t>
            </a:r>
            <a:r>
              <a:rPr lang="en-US" dirty="0" err="1" smtClean="0">
                <a:solidFill>
                  <a:schemeClr val="bg1"/>
                </a:solidFill>
              </a:rPr>
              <a:t>que</a:t>
            </a:r>
            <a:r>
              <a:rPr lang="en-US" dirty="0" smtClean="0">
                <a:solidFill>
                  <a:schemeClr val="bg1"/>
                </a:solidFill>
              </a:rPr>
              <a:t> se </a:t>
            </a:r>
            <a:r>
              <a:rPr lang="en-US" dirty="0" err="1" smtClean="0">
                <a:solidFill>
                  <a:schemeClr val="bg1"/>
                </a:solidFill>
              </a:rPr>
              <a:t>logre</a:t>
            </a:r>
            <a:r>
              <a:rPr lang="en-US" dirty="0" smtClean="0">
                <a:solidFill>
                  <a:schemeClr val="bg1"/>
                </a:solidFill>
              </a:rPr>
              <a:t> el </a:t>
            </a:r>
            <a:r>
              <a:rPr lang="en-US" dirty="0" err="1" smtClean="0">
                <a:solidFill>
                  <a:schemeClr val="bg1"/>
                </a:solidFill>
              </a:rPr>
              <a:t>equilibrio</a:t>
            </a:r>
            <a:r>
              <a:rPr lang="en-US" dirty="0" smtClean="0">
                <a:solidFill>
                  <a:schemeClr val="bg1"/>
                </a:solidFill>
              </a:rPr>
              <a:t> entre </a:t>
            </a:r>
            <a:r>
              <a:rPr lang="en-US" dirty="0" err="1" smtClean="0">
                <a:solidFill>
                  <a:schemeClr val="bg1"/>
                </a:solidFill>
              </a:rPr>
              <a:t>interacción</a:t>
            </a:r>
            <a:r>
              <a:rPr lang="en-US" dirty="0" smtClean="0">
                <a:solidFill>
                  <a:schemeClr val="bg1"/>
                </a:solidFill>
              </a:rPr>
              <a:t> y </a:t>
            </a:r>
            <a:r>
              <a:rPr lang="en-US" dirty="0" err="1" smtClean="0">
                <a:solidFill>
                  <a:schemeClr val="bg1"/>
                </a:solidFill>
              </a:rPr>
              <a:t>participación</a:t>
            </a:r>
            <a:r>
              <a:rPr lang="en-US" dirty="0" smtClean="0">
                <a:solidFill>
                  <a:schemeClr val="bg1"/>
                </a:solidFill>
              </a:rPr>
              <a:t>… </a:t>
            </a:r>
            <a:endParaRPr lang="en-US" dirty="0">
              <a:solidFill>
                <a:schemeClr val="bg1"/>
              </a:solidFill>
            </a:endParaRPr>
          </a:p>
        </p:txBody>
      </p:sp>
      <p:graphicFrame>
        <p:nvGraphicFramePr>
          <p:cNvPr id="5" name="Table 3"/>
          <p:cNvGraphicFramePr>
            <a:graphicFrameLocks noGrp="1"/>
          </p:cNvGraphicFramePr>
          <p:nvPr>
            <p:extLst>
              <p:ext uri="{D42A27DB-BD31-4B8C-83A1-F6EECF244321}">
                <p14:modId xmlns:p14="http://schemas.microsoft.com/office/powerpoint/2010/main" val="364292585"/>
              </p:ext>
            </p:extLst>
          </p:nvPr>
        </p:nvGraphicFramePr>
        <p:xfrm>
          <a:off x="1524000" y="3900656"/>
          <a:ext cx="6096000" cy="1112520"/>
        </p:xfrm>
        <a:graphic>
          <a:graphicData uri="http://schemas.openxmlformats.org/drawingml/2006/table">
            <a:tbl>
              <a:tblPr firstRow="1" bandRow="1">
                <a:tableStyleId>{5202B0CA-FC54-4496-8BCA-5EF66A818D29}</a:tableStyleId>
              </a:tblPr>
              <a:tblGrid>
                <a:gridCol w="3048000"/>
                <a:gridCol w="3048000"/>
              </a:tblGrid>
              <a:tr h="370840">
                <a:tc>
                  <a:txBody>
                    <a:bodyPr/>
                    <a:lstStyle/>
                    <a:p>
                      <a:r>
                        <a:rPr lang="en-US" dirty="0" err="1" smtClean="0"/>
                        <a:t>Competencia</a:t>
                      </a:r>
                      <a:r>
                        <a:rPr lang="en-US" dirty="0" smtClean="0"/>
                        <a:t> </a:t>
                      </a:r>
                      <a:r>
                        <a:rPr lang="en-US" dirty="0" err="1" smtClean="0"/>
                        <a:t>comercial</a:t>
                      </a:r>
                      <a:endParaRPr lang="en-US" dirty="0"/>
                    </a:p>
                  </a:txBody>
                  <a:tcPr/>
                </a:tc>
                <a:tc>
                  <a:txBody>
                    <a:bodyPr/>
                    <a:lstStyle/>
                    <a:p>
                      <a:r>
                        <a:rPr lang="en-US" dirty="0" err="1" smtClean="0"/>
                        <a:t>Apropiación</a:t>
                      </a:r>
                      <a:r>
                        <a:rPr lang="en-US" dirty="0" smtClean="0"/>
                        <a:t> amateur</a:t>
                      </a:r>
                      <a:endParaRPr lang="en-US" dirty="0"/>
                    </a:p>
                  </a:txBody>
                  <a:tcPr/>
                </a:tc>
              </a:tr>
              <a:tr h="370840">
                <a:tc>
                  <a:txBody>
                    <a:bodyPr/>
                    <a:lstStyle/>
                    <a:p>
                      <a:r>
                        <a:rPr lang="en-US" dirty="0" err="1" smtClean="0"/>
                        <a:t>Uso</a:t>
                      </a:r>
                      <a:r>
                        <a:rPr lang="en-US" dirty="0" smtClean="0"/>
                        <a:t> con </a:t>
                      </a:r>
                      <a:r>
                        <a:rPr lang="en-US" dirty="0" err="1" smtClean="0"/>
                        <a:t>animo</a:t>
                      </a:r>
                      <a:r>
                        <a:rPr lang="en-US" dirty="0" smtClean="0"/>
                        <a:t> de </a:t>
                      </a:r>
                      <a:r>
                        <a:rPr lang="en-US" dirty="0" err="1" smtClean="0"/>
                        <a:t>lucro</a:t>
                      </a:r>
                      <a:endParaRPr lang="en-US" dirty="0"/>
                    </a:p>
                  </a:txBody>
                  <a:tcPr/>
                </a:tc>
                <a:tc>
                  <a:txBody>
                    <a:bodyPr/>
                    <a:lstStyle/>
                    <a:p>
                      <a:r>
                        <a:rPr lang="en-US" dirty="0" err="1" smtClean="0"/>
                        <a:t>Economía</a:t>
                      </a:r>
                      <a:r>
                        <a:rPr lang="en-US" dirty="0" smtClean="0"/>
                        <a:t> de </a:t>
                      </a:r>
                      <a:r>
                        <a:rPr lang="en-US" dirty="0" err="1" smtClean="0"/>
                        <a:t>trueque</a:t>
                      </a:r>
                      <a:r>
                        <a:rPr lang="en-US" dirty="0" smtClean="0"/>
                        <a:t> de la red</a:t>
                      </a:r>
                      <a:endParaRPr lang="en-US" dirty="0"/>
                    </a:p>
                  </a:txBody>
                  <a:tcPr/>
                </a:tc>
              </a:tr>
              <a:tr h="370840">
                <a:tc>
                  <a:txBody>
                    <a:bodyPr/>
                    <a:lstStyle/>
                    <a:p>
                      <a:r>
                        <a:rPr lang="en-US" dirty="0" err="1" smtClean="0"/>
                        <a:t>Redefiición</a:t>
                      </a:r>
                      <a:r>
                        <a:rPr lang="en-US" dirty="0" smtClean="0"/>
                        <a:t> </a:t>
                      </a:r>
                      <a:r>
                        <a:rPr lang="en-US" dirty="0" err="1" smtClean="0"/>
                        <a:t>creativa</a:t>
                      </a:r>
                      <a:endParaRPr lang="en-US" dirty="0"/>
                    </a:p>
                  </a:txBody>
                  <a:tcPr/>
                </a:tc>
                <a:tc>
                  <a:txBody>
                    <a:bodyPr/>
                    <a:lstStyle/>
                    <a:p>
                      <a:r>
                        <a:rPr lang="en-US" dirty="0" err="1" smtClean="0"/>
                        <a:t>Piratería</a:t>
                      </a:r>
                      <a:endParaRPr lang="en-US" dirty="0"/>
                    </a:p>
                  </a:txBody>
                  <a:tcPr/>
                </a:tc>
              </a:tr>
            </a:tbl>
          </a:graphicData>
        </a:graphic>
      </p:graphicFrame>
    </p:spTree>
    <p:extLst>
      <p:ext uri="{BB962C8B-B14F-4D97-AF65-F5344CB8AC3E}">
        <p14:creationId xmlns:p14="http://schemas.microsoft.com/office/powerpoint/2010/main" val="1657215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nvSpPr>
        <p:spPr>
          <a:xfrm>
            <a:off x="539552" y="2132856"/>
            <a:ext cx="7992888" cy="2554545"/>
          </a:xfrm>
          <a:prstGeom prst="rect">
            <a:avLst/>
          </a:prstGeom>
          <a:noFill/>
        </p:spPr>
        <p:txBody>
          <a:bodyPr wrap="square" rtlCol="0">
            <a:spAutoFit/>
          </a:bodyPr>
          <a:lstStyle/>
          <a:p>
            <a:pPr algn="ctr"/>
            <a:r>
              <a:rPr lang="es-MX" sz="4000" dirty="0">
                <a:solidFill>
                  <a:schemeClr val="bg1"/>
                </a:solidFill>
              </a:rPr>
              <a:t>En la cultura de la convergencia, todos son participantes, aunque con diferentes estatus y grados de influencia.</a:t>
            </a:r>
            <a:endParaRPr lang="es-ES" sz="4000" dirty="0">
              <a:solidFill>
                <a:schemeClr val="bg1"/>
              </a:solidFill>
            </a:endParaRPr>
          </a:p>
        </p:txBody>
      </p:sp>
    </p:spTree>
    <p:extLst>
      <p:ext uri="{BB962C8B-B14F-4D97-AF65-F5344CB8AC3E}">
        <p14:creationId xmlns:p14="http://schemas.microsoft.com/office/powerpoint/2010/main" val="16500302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Lush\Desktop\imagenes\imagenes\interactividad2.jpg"/>
          <p:cNvPicPr>
            <a:picLocks noChangeAspect="1" noChangeArrowheads="1"/>
          </p:cNvPicPr>
          <p:nvPr/>
        </p:nvPicPr>
        <p:blipFill rotWithShape="1">
          <a:blip r:embed="rId2">
            <a:extLst>
              <a:ext uri="{28A0092B-C50C-407E-A947-70E740481C1C}">
                <a14:useLocalDpi xmlns:a14="http://schemas.microsoft.com/office/drawing/2010/main" val="0"/>
              </a:ext>
            </a:extLst>
          </a:blip>
          <a:srcRect r="11048"/>
          <a:stretch/>
        </p:blipFill>
        <p:spPr bwMode="auto">
          <a:xfrm>
            <a:off x="1"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95536" y="2913906"/>
            <a:ext cx="8352928" cy="3539430"/>
          </a:xfrm>
          <a:prstGeom prst="rect">
            <a:avLst/>
          </a:prstGeom>
          <a:solidFill>
            <a:schemeClr val="tx1"/>
          </a:solidFill>
        </p:spPr>
        <p:txBody>
          <a:bodyPr wrap="square" rtlCol="0">
            <a:spAutoFit/>
          </a:bodyPr>
          <a:lstStyle/>
          <a:p>
            <a:pPr algn="ctr"/>
            <a:r>
              <a:rPr lang="es-MX" sz="2800" dirty="0">
                <a:solidFill>
                  <a:schemeClr val="bg1"/>
                </a:solidFill>
              </a:rPr>
              <a:t>Diferencia entre interactividad y participación.</a:t>
            </a:r>
            <a:endParaRPr lang="es-ES" sz="2800" dirty="0">
              <a:solidFill>
                <a:schemeClr val="bg1"/>
              </a:solidFill>
            </a:endParaRPr>
          </a:p>
          <a:p>
            <a:pPr algn="ctr"/>
            <a:r>
              <a:rPr lang="es-MX" sz="2800" dirty="0">
                <a:solidFill>
                  <a:schemeClr val="bg1"/>
                </a:solidFill>
              </a:rPr>
              <a:t>Interactividad: Formas en las que se han diseñado las nuevas tecnologías para responder mejor a la reacción del consumidor. Esta limitado por el diseñador/programador.</a:t>
            </a:r>
            <a:endParaRPr lang="es-ES" sz="2800" dirty="0">
              <a:solidFill>
                <a:schemeClr val="bg1"/>
              </a:solidFill>
            </a:endParaRPr>
          </a:p>
          <a:p>
            <a:pPr algn="ctr"/>
            <a:r>
              <a:rPr lang="es-MX" sz="2800" dirty="0">
                <a:solidFill>
                  <a:schemeClr val="bg1"/>
                </a:solidFill>
              </a:rPr>
              <a:t>Participación: Condicionada por los protocolos culturales y sociales. Controlada por los consumidores mediáticos.</a:t>
            </a:r>
            <a:endParaRPr lang="es-ES" sz="2800" dirty="0">
              <a:solidFill>
                <a:schemeClr val="bg1"/>
              </a:solidFill>
            </a:endParaRPr>
          </a:p>
        </p:txBody>
      </p:sp>
    </p:spTree>
    <p:extLst>
      <p:ext uri="{BB962C8B-B14F-4D97-AF65-F5344CB8AC3E}">
        <p14:creationId xmlns:p14="http://schemas.microsoft.com/office/powerpoint/2010/main" val="21356472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eldeforma.com/wp-content/uploads/2011/03/el-werevertumorro1.jpg"/>
          <p:cNvPicPr>
            <a:picLocks noChangeAspect="1" noChangeArrowheads="1"/>
          </p:cNvPicPr>
          <p:nvPr/>
        </p:nvPicPr>
        <p:blipFill rotWithShape="1">
          <a:blip r:embed="rId2">
            <a:extLst>
              <a:ext uri="{28A0092B-C50C-407E-A947-70E740481C1C}">
                <a14:useLocalDpi xmlns:a14="http://schemas.microsoft.com/office/drawing/2010/main" val="0"/>
              </a:ext>
            </a:extLst>
          </a:blip>
          <a:srcRect l="3351" r="19395"/>
          <a:stretch/>
        </p:blipFill>
        <p:spPr bwMode="auto">
          <a:xfrm>
            <a:off x="-1" y="5412"/>
            <a:ext cx="9144001" cy="6852588"/>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55576" y="2348880"/>
            <a:ext cx="7920880" cy="3970318"/>
          </a:xfrm>
          <a:prstGeom prst="rect">
            <a:avLst/>
          </a:prstGeom>
          <a:solidFill>
            <a:schemeClr val="bg1"/>
          </a:solidFill>
        </p:spPr>
        <p:txBody>
          <a:bodyPr wrap="square" rtlCol="0">
            <a:spAutoFit/>
          </a:bodyPr>
          <a:lstStyle/>
          <a:p>
            <a:pPr algn="ctr"/>
            <a:r>
              <a:rPr lang="es-MX" sz="2800" dirty="0"/>
              <a:t>Actualmente existe un resurgimiento de la creatividad popular aprovechando la difusión de la red, en el que la mayor parte de las creaciones de los aficionados es mala, pero todos tienen un espacio. Unos serán lo bastante buenos para tener un público que los siga, para inspirar la creación de otros y para ofrecer nuevos contenidos. Esto es el proceso de creación folk, la convergencia popular representa el proceso folk.</a:t>
            </a:r>
            <a:endParaRPr lang="es-ES" sz="2800" dirty="0"/>
          </a:p>
        </p:txBody>
      </p:sp>
    </p:spTree>
    <p:extLst>
      <p:ext uri="{BB962C8B-B14F-4D97-AF65-F5344CB8AC3E}">
        <p14:creationId xmlns:p14="http://schemas.microsoft.com/office/powerpoint/2010/main" val="32240283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tarproperty.my/CMSFiles/image/PropertyGuide/Living/DisneylandCastle/CinderellaCastle-Tokyo.jpg"/>
          <p:cNvPicPr>
            <a:picLocks noChangeAspect="1" noChangeArrowheads="1"/>
          </p:cNvPicPr>
          <p:nvPr/>
        </p:nvPicPr>
        <p:blipFill rotWithShape="1">
          <a:blip r:embed="rId2">
            <a:extLst>
              <a:ext uri="{28A0092B-C50C-407E-A947-70E740481C1C}">
                <a14:useLocalDpi xmlns:a14="http://schemas.microsoft.com/office/drawing/2010/main" val="0"/>
              </a:ext>
            </a:extLst>
          </a:blip>
          <a:srcRect r="5380"/>
          <a:stretch/>
        </p:blipFill>
        <p:spPr bwMode="auto">
          <a:xfrm>
            <a:off x="4517" y="0"/>
            <a:ext cx="913948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55576" y="3856980"/>
            <a:ext cx="7848872" cy="2308324"/>
          </a:xfrm>
          <a:prstGeom prst="rect">
            <a:avLst/>
          </a:prstGeom>
          <a:solidFill>
            <a:schemeClr val="bg1"/>
          </a:solidFill>
        </p:spPr>
        <p:txBody>
          <a:bodyPr wrap="square" rtlCol="0">
            <a:spAutoFit/>
          </a:bodyPr>
          <a:lstStyle/>
          <a:p>
            <a:pPr algn="ctr"/>
            <a:r>
              <a:rPr lang="es-MX" sz="2400" dirty="0"/>
              <a:t>Con la red ha venido un cambio de leyes, como en el caso de la ley de derechos de autor, en el que ahora se protege las enormes inversiones económicas de las empresas mediáticas. “La ley se ha reformado para que nadie pueda hacer a la Disney Corp. lo que Walt Disney le hizo a los hermanos Grimm”. Lawrence </a:t>
            </a:r>
            <a:r>
              <a:rPr lang="es-MX" sz="2400" dirty="0" err="1"/>
              <a:t>Lessig</a:t>
            </a:r>
            <a:r>
              <a:rPr lang="es-MX" sz="2400" dirty="0"/>
              <a:t>.</a:t>
            </a:r>
            <a:endParaRPr lang="es-ES" sz="2400" dirty="0"/>
          </a:p>
        </p:txBody>
      </p:sp>
    </p:spTree>
    <p:extLst>
      <p:ext uri="{BB962C8B-B14F-4D97-AF65-F5344CB8AC3E}">
        <p14:creationId xmlns:p14="http://schemas.microsoft.com/office/powerpoint/2010/main" val="25368441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nvSpPr>
        <p:spPr>
          <a:xfrm>
            <a:off x="755576" y="1556792"/>
            <a:ext cx="7632848" cy="3539430"/>
          </a:xfrm>
          <a:prstGeom prst="rect">
            <a:avLst/>
          </a:prstGeom>
          <a:noFill/>
        </p:spPr>
        <p:txBody>
          <a:bodyPr wrap="square" rtlCol="0">
            <a:spAutoFit/>
          </a:bodyPr>
          <a:lstStyle/>
          <a:p>
            <a:pPr algn="ctr"/>
            <a:r>
              <a:rPr lang="es-MX" sz="3200" dirty="0">
                <a:solidFill>
                  <a:schemeClr val="bg1"/>
                </a:solidFill>
              </a:rPr>
              <a:t>El cine digital es un nuevo capítulo en la compleja historia de interacciones entre realizadores aficionados y medios comerciales. Estas películas dejan de ser caseras y las motivaciones para realizarlas son diversas. Reducen costos y son campo de instrucción para nuevos talentos.</a:t>
            </a:r>
            <a:endParaRPr lang="es-ES" sz="3200" dirty="0">
              <a:solidFill>
                <a:schemeClr val="bg1"/>
              </a:solidFill>
            </a:endParaRPr>
          </a:p>
        </p:txBody>
      </p:sp>
    </p:spTree>
    <p:extLst>
      <p:ext uri="{BB962C8B-B14F-4D97-AF65-F5344CB8AC3E}">
        <p14:creationId xmlns:p14="http://schemas.microsoft.com/office/powerpoint/2010/main" val="4986006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7651" name="Picture 3" descr="C:\Users\Lush\Desktop\imagenes\imagenes\new-clone-wars-poster-sm.jpg"/>
          <p:cNvPicPr>
            <a:picLocks noChangeAspect="1" noChangeArrowheads="1"/>
          </p:cNvPicPr>
          <p:nvPr/>
        </p:nvPicPr>
        <p:blipFill rotWithShape="1">
          <a:blip r:embed="rId2">
            <a:extLst>
              <a:ext uri="{28A0092B-C50C-407E-A947-70E740481C1C}">
                <a14:useLocalDpi xmlns:a14="http://schemas.microsoft.com/office/drawing/2010/main" val="0"/>
              </a:ext>
            </a:extLst>
          </a:blip>
          <a:srcRect r="30166"/>
          <a:stretch/>
        </p:blipFill>
        <p:spPr bwMode="auto">
          <a:xfrm>
            <a:off x="-12700" y="1"/>
            <a:ext cx="9156700" cy="686695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467544" y="3631664"/>
            <a:ext cx="7704856" cy="2677656"/>
          </a:xfrm>
          <a:prstGeom prst="rect">
            <a:avLst/>
          </a:prstGeom>
          <a:solidFill>
            <a:schemeClr val="tx1"/>
          </a:solidFill>
        </p:spPr>
        <p:txBody>
          <a:bodyPr wrap="square" rtlCol="0">
            <a:spAutoFit/>
          </a:bodyPr>
          <a:lstStyle/>
          <a:p>
            <a:r>
              <a:rPr lang="es-MX" sz="2800" dirty="0">
                <a:solidFill>
                  <a:schemeClr val="bg1"/>
                </a:solidFill>
              </a:rPr>
              <a:t>En el caso de la Guerra de las Galaxias se utilizo una estrategia de marketing </a:t>
            </a:r>
            <a:r>
              <a:rPr lang="es-MX" sz="2800" dirty="0" err="1" smtClean="0">
                <a:solidFill>
                  <a:schemeClr val="bg1"/>
                </a:solidFill>
              </a:rPr>
              <a:t>transmediática</a:t>
            </a:r>
            <a:r>
              <a:rPr lang="es-MX" sz="2800" dirty="0" smtClean="0">
                <a:solidFill>
                  <a:schemeClr val="bg1"/>
                </a:solidFill>
              </a:rPr>
              <a:t> </a:t>
            </a:r>
            <a:r>
              <a:rPr lang="es-MX" sz="2800" dirty="0">
                <a:solidFill>
                  <a:schemeClr val="bg1"/>
                </a:solidFill>
              </a:rPr>
              <a:t>mediante la creación de novelas y comics originales, cintas de video y audio, la comercialización de juguetes y figuras de acción y la partitura de John Williams que revitalizo el mercado de las bandas sonoras.</a:t>
            </a:r>
            <a:endParaRPr lang="es-ES" sz="2800" dirty="0">
              <a:solidFill>
                <a:schemeClr val="bg1"/>
              </a:solidFill>
            </a:endParaRPr>
          </a:p>
        </p:txBody>
      </p:sp>
    </p:spTree>
    <p:extLst>
      <p:ext uri="{BB962C8B-B14F-4D97-AF65-F5344CB8AC3E}">
        <p14:creationId xmlns:p14="http://schemas.microsoft.com/office/powerpoint/2010/main" val="42151175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1 Título"/>
          <p:cNvSpPr txBox="1">
            <a:spLocks/>
          </p:cNvSpPr>
          <p:nvPr/>
        </p:nvSpPr>
        <p:spPr>
          <a:xfrm>
            <a:off x="2883708" y="2160280"/>
            <a:ext cx="3600400" cy="548640"/>
          </a:xfrm>
          <a:prstGeom prst="rect">
            <a:avLst/>
          </a:prstGeom>
          <a:solidFill>
            <a:schemeClr val="tx1"/>
          </a:solidFill>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bg1"/>
                </a:solidFill>
                <a:latin typeface="Impact" pitchFamily="34" charset="0"/>
              </a:rPr>
              <a:t>CAPÍTULO </a:t>
            </a:r>
            <a:r>
              <a:rPr lang="es-MX" sz="3600" dirty="0" smtClean="0">
                <a:solidFill>
                  <a:schemeClr val="bg1"/>
                </a:solidFill>
                <a:latin typeface="Impact" pitchFamily="34" charset="0"/>
              </a:rPr>
              <a:t>5</a:t>
            </a:r>
            <a:endParaRPr lang="es-ES" sz="3600" dirty="0">
              <a:solidFill>
                <a:schemeClr val="bg1"/>
              </a:solidFill>
              <a:latin typeface="Impact" pitchFamily="34" charset="0"/>
            </a:endParaRPr>
          </a:p>
        </p:txBody>
      </p:sp>
      <p:sp>
        <p:nvSpPr>
          <p:cNvPr id="5" name="2 Marcador de contenido"/>
          <p:cNvSpPr txBox="1">
            <a:spLocks/>
          </p:cNvSpPr>
          <p:nvPr/>
        </p:nvSpPr>
        <p:spPr>
          <a:xfrm>
            <a:off x="939492" y="2873487"/>
            <a:ext cx="7520940" cy="1563625"/>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MX" dirty="0" smtClean="0">
                <a:solidFill>
                  <a:schemeClr val="bg1"/>
                </a:solidFill>
              </a:rPr>
              <a:t>POR QUÉ SABE ESCRIBIR HEATHER: </a:t>
            </a:r>
            <a:br>
              <a:rPr lang="es-MX" dirty="0" smtClean="0">
                <a:solidFill>
                  <a:schemeClr val="bg1"/>
                </a:solidFill>
              </a:rPr>
            </a:br>
            <a:r>
              <a:rPr lang="es-MX" dirty="0" smtClean="0">
                <a:solidFill>
                  <a:schemeClr val="bg1"/>
                </a:solidFill>
              </a:rPr>
              <a:t>LA ALFABETIZACIÓN MEDIÁTICA Y LAS GUERRAS DE HARRY POTTER</a:t>
            </a:r>
            <a:endParaRPr lang="es-ES" dirty="0" smtClean="0">
              <a:solidFill>
                <a:schemeClr val="bg1"/>
              </a:solidFill>
            </a:endParaRPr>
          </a:p>
          <a:p>
            <a:pPr algn="ctr"/>
            <a:endParaRPr lang="es-ES" dirty="0">
              <a:solidFill>
                <a:schemeClr val="bg1"/>
              </a:solidFill>
            </a:endParaRPr>
          </a:p>
        </p:txBody>
      </p:sp>
    </p:spTree>
    <p:extLst>
      <p:ext uri="{BB962C8B-B14F-4D97-AF65-F5344CB8AC3E}">
        <p14:creationId xmlns:p14="http://schemas.microsoft.com/office/powerpoint/2010/main" val="22130819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en.gtwallpaper.com/fondecran/harry_potter/harry-potter_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0" y="-9008"/>
            <a:ext cx="9156010" cy="6867008"/>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611560" y="2564904"/>
            <a:ext cx="7992888" cy="3785652"/>
          </a:xfrm>
          <a:prstGeom prst="rect">
            <a:avLst/>
          </a:prstGeom>
          <a:solidFill>
            <a:schemeClr val="bg1"/>
          </a:solidFill>
        </p:spPr>
        <p:txBody>
          <a:bodyPr wrap="square" rtlCol="0">
            <a:spAutoFit/>
          </a:bodyPr>
          <a:lstStyle/>
          <a:p>
            <a:pPr algn="ctr"/>
            <a:r>
              <a:rPr lang="es-MX" sz="2400" b="1" dirty="0"/>
              <a:t>C</a:t>
            </a:r>
            <a:r>
              <a:rPr lang="es-MX" sz="2400" dirty="0"/>
              <a:t>on la llegada del internet el mundo se puedo conectar de una forma que nunca antes y empezó a compartir sus experiencias y conocimientos acerca de los temas que conocían, </a:t>
            </a:r>
            <a:r>
              <a:rPr lang="es-MX" sz="2400" dirty="0" smtClean="0"/>
              <a:t>además </a:t>
            </a:r>
            <a:r>
              <a:rPr lang="es-MX" sz="2400" dirty="0"/>
              <a:t>de empezar a crear sus propios contenidos. </a:t>
            </a:r>
            <a:endParaRPr lang="es-MX" sz="2400" dirty="0" smtClean="0"/>
          </a:p>
          <a:p>
            <a:pPr algn="ctr"/>
            <a:endParaRPr lang="es-MX" sz="2400" dirty="0"/>
          </a:p>
          <a:p>
            <a:pPr algn="ctr"/>
            <a:r>
              <a:rPr lang="es-MX" sz="2400" dirty="0" smtClean="0"/>
              <a:t>Esto </a:t>
            </a:r>
            <a:r>
              <a:rPr lang="es-MX" sz="2400" dirty="0"/>
              <a:t>llegando incluso a amenazar a las corporaciones que creían que la participación de la gente en los medios no era más que un simple artefacto para incrementar sus ganancias. Esta vez la gente si estaba participando </a:t>
            </a:r>
            <a:r>
              <a:rPr lang="es-MX" sz="2400" i="1" dirty="0"/>
              <a:t>de verdad </a:t>
            </a:r>
            <a:r>
              <a:rPr lang="es-MX" sz="2400" dirty="0"/>
              <a:t>no solo siendo los títeres de alguna compañía</a:t>
            </a:r>
            <a:r>
              <a:rPr lang="es-MX" sz="2400" dirty="0" smtClean="0"/>
              <a:t>.</a:t>
            </a:r>
            <a:endParaRPr lang="es-ES" sz="2400" dirty="0"/>
          </a:p>
        </p:txBody>
      </p:sp>
    </p:spTree>
    <p:extLst>
      <p:ext uri="{BB962C8B-B14F-4D97-AF65-F5344CB8AC3E}">
        <p14:creationId xmlns:p14="http://schemas.microsoft.com/office/powerpoint/2010/main" val="60643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mages4.wikia.nocookie.net/__cb20100711101237/logopedia/images/f/f4/Warner_Bros._Pictures_intro.jpg"/>
          <p:cNvPicPr>
            <a:picLocks noChangeAspect="1" noChangeArrowheads="1"/>
          </p:cNvPicPr>
          <p:nvPr/>
        </p:nvPicPr>
        <p:blipFill rotWithShape="1">
          <a:blip r:embed="rId2">
            <a:extLst>
              <a:ext uri="{28A0092B-C50C-407E-A947-70E740481C1C}">
                <a14:useLocalDpi xmlns:a14="http://schemas.microsoft.com/office/drawing/2010/main" val="0"/>
              </a:ext>
            </a:extLst>
          </a:blip>
          <a:srcRect l="11960" r="12083"/>
          <a:stretch/>
        </p:blipFill>
        <p:spPr bwMode="auto">
          <a:xfrm>
            <a:off x="-138545" y="-1173"/>
            <a:ext cx="9282545" cy="6874265"/>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55576" y="3501008"/>
            <a:ext cx="7776864" cy="2677656"/>
          </a:xfrm>
          <a:prstGeom prst="rect">
            <a:avLst/>
          </a:prstGeom>
          <a:solidFill>
            <a:schemeClr val="tx1"/>
          </a:solidFill>
        </p:spPr>
        <p:txBody>
          <a:bodyPr wrap="square" rtlCol="0">
            <a:spAutoFit/>
          </a:bodyPr>
          <a:lstStyle/>
          <a:p>
            <a:pPr algn="ctr"/>
            <a:r>
              <a:rPr lang="es-MX" sz="2400" b="1" dirty="0">
                <a:solidFill>
                  <a:schemeClr val="bg1"/>
                </a:solidFill>
              </a:rPr>
              <a:t>T</a:t>
            </a:r>
            <a:r>
              <a:rPr lang="es-MX" sz="2400" dirty="0">
                <a:solidFill>
                  <a:schemeClr val="bg1"/>
                </a:solidFill>
              </a:rPr>
              <a:t>al es el caso de Warner </a:t>
            </a:r>
            <a:r>
              <a:rPr lang="es-MX" sz="2400" dirty="0" err="1">
                <a:solidFill>
                  <a:schemeClr val="bg1"/>
                </a:solidFill>
              </a:rPr>
              <a:t>Brothers</a:t>
            </a:r>
            <a:r>
              <a:rPr lang="es-MX" sz="2400" dirty="0">
                <a:solidFill>
                  <a:schemeClr val="bg1"/>
                </a:solidFill>
              </a:rPr>
              <a:t> y Harry Potter. Mientras el fenómeno crecía en Internet se comenzaron a crear grupos dedicados a escribir relatos de su propia imaginación acerca del famoso personaje (</a:t>
            </a:r>
            <a:r>
              <a:rPr lang="es-MX" sz="2400" i="1" dirty="0">
                <a:solidFill>
                  <a:schemeClr val="bg1"/>
                </a:solidFill>
              </a:rPr>
              <a:t>fan </a:t>
            </a:r>
            <a:r>
              <a:rPr lang="es-MX" sz="2400" i="1" dirty="0" err="1">
                <a:solidFill>
                  <a:schemeClr val="bg1"/>
                </a:solidFill>
              </a:rPr>
              <a:t>fiction</a:t>
            </a:r>
            <a:r>
              <a:rPr lang="es-MX" sz="2400" dirty="0">
                <a:solidFill>
                  <a:schemeClr val="bg1"/>
                </a:solidFill>
              </a:rPr>
              <a:t>), dando nacimiento a </a:t>
            </a:r>
            <a:r>
              <a:rPr lang="es-MX" sz="2400" i="1" dirty="0">
                <a:solidFill>
                  <a:schemeClr val="bg1"/>
                </a:solidFill>
              </a:rPr>
              <a:t>The </a:t>
            </a:r>
            <a:r>
              <a:rPr lang="es-MX" sz="2400" i="1" dirty="0" err="1">
                <a:solidFill>
                  <a:schemeClr val="bg1"/>
                </a:solidFill>
              </a:rPr>
              <a:t>Daily</a:t>
            </a:r>
            <a:r>
              <a:rPr lang="es-MX" sz="2400" i="1" dirty="0">
                <a:solidFill>
                  <a:schemeClr val="bg1"/>
                </a:solidFill>
              </a:rPr>
              <a:t> </a:t>
            </a:r>
            <a:r>
              <a:rPr lang="es-MX" sz="2400" i="1" dirty="0" err="1">
                <a:solidFill>
                  <a:schemeClr val="bg1"/>
                </a:solidFill>
              </a:rPr>
              <a:t>Prophet</a:t>
            </a:r>
            <a:r>
              <a:rPr lang="es-MX" sz="2400" i="1" dirty="0">
                <a:solidFill>
                  <a:schemeClr val="bg1"/>
                </a:solidFill>
              </a:rPr>
              <a:t> </a:t>
            </a:r>
            <a:r>
              <a:rPr lang="es-MX" sz="2400" dirty="0">
                <a:solidFill>
                  <a:schemeClr val="bg1"/>
                </a:solidFill>
              </a:rPr>
              <a:t>un sitio donde las personas pueden subir sus propias historias acerca de el universo de Harry Potter y compartirlos con usuarios de todo el mundo. </a:t>
            </a:r>
            <a:endParaRPr lang="es-MX" sz="2400" dirty="0" smtClean="0">
              <a:solidFill>
                <a:schemeClr val="bg1"/>
              </a:solidFill>
            </a:endParaRPr>
          </a:p>
        </p:txBody>
      </p:sp>
    </p:spTree>
    <p:extLst>
      <p:ext uri="{BB962C8B-B14F-4D97-AF65-F5344CB8AC3E}">
        <p14:creationId xmlns:p14="http://schemas.microsoft.com/office/powerpoint/2010/main" val="17391156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6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36749"/>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18" y="5440471"/>
            <a:ext cx="3429000" cy="2714625"/>
          </a:xfrm>
          <a:prstGeom prst="rect">
            <a:avLst/>
          </a:prstGeom>
        </p:spPr>
      </p:pic>
      <p:pic>
        <p:nvPicPr>
          <p:cNvPr id="7"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6624">
            <a:off x="7007987" y="-2775972"/>
            <a:ext cx="4807025" cy="4807025"/>
          </a:xfrm>
          <a:prstGeom prst="rect">
            <a:avLst/>
          </a:prstGeom>
          <a:effectLst>
            <a:outerShdw blurRad="63500" sx="102000" sy="102000" algn="ctr" rotWithShape="0">
              <a:prstClr val="black">
                <a:alpha val="40000"/>
              </a:prstClr>
            </a:outerShdw>
          </a:effectLst>
        </p:spPr>
      </p:pic>
      <p:sp>
        <p:nvSpPr>
          <p:cNvPr id="4" name="3 CuadroTexto"/>
          <p:cNvSpPr txBox="1"/>
          <p:nvPr/>
        </p:nvSpPr>
        <p:spPr>
          <a:xfrm>
            <a:off x="1115616" y="1916832"/>
            <a:ext cx="6696744" cy="3046988"/>
          </a:xfrm>
          <a:prstGeom prst="rect">
            <a:avLst/>
          </a:prstGeom>
          <a:noFill/>
        </p:spPr>
        <p:txBody>
          <a:bodyPr wrap="square" rtlCol="0">
            <a:spAutoFit/>
          </a:bodyPr>
          <a:lstStyle/>
          <a:p>
            <a:pPr algn="ctr"/>
            <a:r>
              <a:rPr lang="es-MX" sz="2400" b="1" dirty="0"/>
              <a:t>De pronto WB vio amenazada su propiedad intelectual lanzo una campaña contra dichos escritores que atentaban contra sus contenidos registrados. Sin saber que estos no eran mas que niños </a:t>
            </a:r>
            <a:r>
              <a:rPr lang="es-MX" sz="2400" b="1" dirty="0" smtClean="0"/>
              <a:t>liderados </a:t>
            </a:r>
            <a:r>
              <a:rPr lang="es-MX" sz="2400" b="1" dirty="0"/>
              <a:t>por mas niños. El caso atrajo la atención del mundo, una corporación millonaria contra un grupo de fans jóvenes, y logro que WB retomara su postura y les dejara seguir</a:t>
            </a:r>
            <a:r>
              <a:rPr lang="es-MX" sz="2400" b="1" dirty="0" smtClean="0"/>
              <a:t>.</a:t>
            </a:r>
            <a:endParaRPr lang="es-ES" sz="2400" b="1" dirty="0"/>
          </a:p>
        </p:txBody>
      </p:sp>
    </p:spTree>
    <p:extLst>
      <p:ext uri="{BB962C8B-B14F-4D97-AF65-F5344CB8AC3E}">
        <p14:creationId xmlns:p14="http://schemas.microsoft.com/office/powerpoint/2010/main" val="31929659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1"/>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613">
            <a:off x="6768325" y="4137884"/>
            <a:ext cx="3217540" cy="321754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519264"/>
            <a:ext cx="3338736" cy="3338736"/>
          </a:xfrm>
          <a:prstGeom prst="rect">
            <a:avLst/>
          </a:prstGeom>
        </p:spPr>
      </p:pic>
      <p:sp>
        <p:nvSpPr>
          <p:cNvPr id="4" name="3 CuadroTexto"/>
          <p:cNvSpPr txBox="1"/>
          <p:nvPr/>
        </p:nvSpPr>
        <p:spPr>
          <a:xfrm>
            <a:off x="1115616" y="1208941"/>
            <a:ext cx="6768752" cy="4154984"/>
          </a:xfrm>
          <a:prstGeom prst="rect">
            <a:avLst/>
          </a:prstGeom>
          <a:noFill/>
        </p:spPr>
        <p:txBody>
          <a:bodyPr wrap="square" rtlCol="0">
            <a:spAutoFit/>
          </a:bodyPr>
          <a:lstStyle/>
          <a:p>
            <a:pPr algn="ctr"/>
            <a:r>
              <a:rPr lang="es-MX" sz="2400" b="1" dirty="0"/>
              <a:t>C</a:t>
            </a:r>
            <a:r>
              <a:rPr lang="es-MX" sz="2400" dirty="0"/>
              <a:t>on el paso del tiempo las empresas han notado este tipo de cambios que han crecido </a:t>
            </a:r>
            <a:r>
              <a:rPr lang="es-MX" sz="2400" dirty="0" smtClean="0"/>
              <a:t>de manera </a:t>
            </a:r>
            <a:r>
              <a:rPr lang="es-MX" sz="2400" dirty="0"/>
              <a:t>desmedida. Con el internet es difícil limitar o controlar este tipo de participaciones </a:t>
            </a:r>
            <a:r>
              <a:rPr lang="es-MX" sz="2400" dirty="0" smtClean="0"/>
              <a:t>mediáticas </a:t>
            </a:r>
            <a:r>
              <a:rPr lang="es-MX" sz="2400" dirty="0"/>
              <a:t>de los usuarios y consumidores. Aun </a:t>
            </a:r>
            <a:r>
              <a:rPr lang="es-MX" sz="2400" dirty="0" smtClean="0"/>
              <a:t>así, </a:t>
            </a:r>
            <a:r>
              <a:rPr lang="es-MX" sz="2400" dirty="0"/>
              <a:t>si pueden atravesarse en el camino de estos ya </a:t>
            </a:r>
            <a:r>
              <a:rPr lang="es-MX" sz="2400" dirty="0" err="1"/>
              <a:t>infrenables</a:t>
            </a:r>
            <a:r>
              <a:rPr lang="es-MX" sz="2400" dirty="0"/>
              <a:t> medios. Tal es el caso de </a:t>
            </a:r>
            <a:r>
              <a:rPr lang="es-MX" sz="2400" i="1" dirty="0" err="1"/>
              <a:t>Pottermore</a:t>
            </a:r>
            <a:r>
              <a:rPr lang="es-MX" sz="2400" dirty="0"/>
              <a:t>, que no es mas que una plataforma como </a:t>
            </a:r>
            <a:r>
              <a:rPr lang="es-MX" sz="2400" i="1" dirty="0"/>
              <a:t>The </a:t>
            </a:r>
            <a:r>
              <a:rPr lang="es-MX" sz="2400" i="1" dirty="0" err="1"/>
              <a:t>Daily</a:t>
            </a:r>
            <a:r>
              <a:rPr lang="es-MX" sz="2400" i="1" dirty="0"/>
              <a:t> </a:t>
            </a:r>
            <a:r>
              <a:rPr lang="es-MX" sz="2400" i="1" dirty="0" err="1"/>
              <a:t>Prophet</a:t>
            </a:r>
            <a:r>
              <a:rPr lang="es-MX" sz="2400" i="1" dirty="0"/>
              <a:t> </a:t>
            </a:r>
            <a:r>
              <a:rPr lang="es-MX" sz="2400" dirty="0"/>
              <a:t>pero con el respaldo de J.K. </a:t>
            </a:r>
            <a:r>
              <a:rPr lang="es-MX" sz="2400" dirty="0" err="1"/>
              <a:t>Rowling</a:t>
            </a:r>
            <a:r>
              <a:rPr lang="es-MX" sz="2400" dirty="0"/>
              <a:t> (la creadora de Harry Potter) y WB, en un esfuerzo por beneficiarse de la actividad </a:t>
            </a:r>
            <a:r>
              <a:rPr lang="es-MX" sz="2400" dirty="0" smtClean="0"/>
              <a:t>participativa </a:t>
            </a:r>
            <a:r>
              <a:rPr lang="es-MX" sz="2400" dirty="0"/>
              <a:t>de los usuarios</a:t>
            </a:r>
            <a:r>
              <a:rPr lang="es-MX" sz="2400" dirty="0" smtClean="0"/>
              <a:t>.</a:t>
            </a:r>
            <a:endParaRPr lang="es-ES" sz="2400" dirty="0"/>
          </a:p>
        </p:txBody>
      </p:sp>
    </p:spTree>
    <p:extLst>
      <p:ext uri="{BB962C8B-B14F-4D97-AF65-F5344CB8AC3E}">
        <p14:creationId xmlns:p14="http://schemas.microsoft.com/office/powerpoint/2010/main" val="12100486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1 Título"/>
          <p:cNvSpPr txBox="1">
            <a:spLocks/>
          </p:cNvSpPr>
          <p:nvPr/>
        </p:nvSpPr>
        <p:spPr>
          <a:xfrm>
            <a:off x="2883708" y="2160280"/>
            <a:ext cx="3600400" cy="548640"/>
          </a:xfrm>
          <a:prstGeom prst="rect">
            <a:avLst/>
          </a:prstGeom>
          <a:solidFill>
            <a:schemeClr val="tx1"/>
          </a:solidFill>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smtClean="0">
                <a:solidFill>
                  <a:schemeClr val="bg1"/>
                </a:solidFill>
                <a:latin typeface="Impact" pitchFamily="34" charset="0"/>
              </a:rPr>
              <a:t>CAPÍTULO </a:t>
            </a:r>
            <a:r>
              <a:rPr lang="es-MX" sz="3600" dirty="0" smtClean="0">
                <a:solidFill>
                  <a:schemeClr val="bg1"/>
                </a:solidFill>
                <a:latin typeface="Impact" pitchFamily="34" charset="0"/>
              </a:rPr>
              <a:t>6</a:t>
            </a:r>
            <a:endParaRPr lang="es-ES" sz="3600" dirty="0">
              <a:solidFill>
                <a:schemeClr val="bg1"/>
              </a:solidFill>
              <a:latin typeface="Impact" pitchFamily="34" charset="0"/>
            </a:endParaRPr>
          </a:p>
        </p:txBody>
      </p:sp>
      <p:sp>
        <p:nvSpPr>
          <p:cNvPr id="5" name="2 Marcador de contenido"/>
          <p:cNvSpPr txBox="1">
            <a:spLocks/>
          </p:cNvSpPr>
          <p:nvPr/>
        </p:nvSpPr>
        <p:spPr>
          <a:xfrm>
            <a:off x="939492" y="2873487"/>
            <a:ext cx="7520940" cy="1563625"/>
          </a:xfrm>
          <a:prstGeom prst="rect">
            <a:avLst/>
          </a:prstGeom>
          <a:solidFill>
            <a:schemeClr val="tx1"/>
          </a:solid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MX" dirty="0" smtClean="0">
                <a:solidFill>
                  <a:schemeClr val="bg1"/>
                </a:solidFill>
              </a:rPr>
              <a:t>PHOTOSHOP PARA LA DEMOCRACIA:</a:t>
            </a:r>
            <a:br>
              <a:rPr lang="es-MX" dirty="0" smtClean="0">
                <a:solidFill>
                  <a:schemeClr val="bg1"/>
                </a:solidFill>
              </a:rPr>
            </a:br>
            <a:r>
              <a:rPr lang="es-MX" dirty="0" smtClean="0">
                <a:solidFill>
                  <a:schemeClr val="bg1"/>
                </a:solidFill>
              </a:rPr>
              <a:t>LA NUEVA RELACIÓN ENTRE PÓLITICA Y CULTURA POPULAR</a:t>
            </a:r>
            <a:endParaRPr lang="es-ES" dirty="0" smtClean="0">
              <a:solidFill>
                <a:schemeClr val="bg1"/>
              </a:solidFill>
            </a:endParaRPr>
          </a:p>
          <a:p>
            <a:pPr algn="ctr"/>
            <a:endParaRPr lang="es-ES" dirty="0">
              <a:solidFill>
                <a:schemeClr val="bg1"/>
              </a:solidFill>
            </a:endParaRPr>
          </a:p>
        </p:txBody>
      </p:sp>
    </p:spTree>
    <p:extLst>
      <p:ext uri="{BB962C8B-B14F-4D97-AF65-F5344CB8AC3E}">
        <p14:creationId xmlns:p14="http://schemas.microsoft.com/office/powerpoint/2010/main" val="30425037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6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36749"/>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18" y="5440471"/>
            <a:ext cx="3429000" cy="2714625"/>
          </a:xfrm>
          <a:prstGeom prst="rect">
            <a:avLst/>
          </a:prstGeom>
        </p:spPr>
      </p:pic>
      <p:pic>
        <p:nvPicPr>
          <p:cNvPr id="7" name="9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6624">
            <a:off x="7007987" y="-2775972"/>
            <a:ext cx="4807025" cy="4807025"/>
          </a:xfrm>
          <a:prstGeom prst="rect">
            <a:avLst/>
          </a:prstGeom>
          <a:effectLst>
            <a:outerShdw blurRad="63500" sx="102000" sy="102000" algn="ctr" rotWithShape="0">
              <a:prstClr val="black">
                <a:alpha val="40000"/>
              </a:prstClr>
            </a:outerShdw>
          </a:effectLst>
        </p:spPr>
      </p:pic>
      <p:sp>
        <p:nvSpPr>
          <p:cNvPr id="4" name="3 CuadroTexto"/>
          <p:cNvSpPr txBox="1"/>
          <p:nvPr/>
        </p:nvSpPr>
        <p:spPr>
          <a:xfrm>
            <a:off x="1331640" y="1556792"/>
            <a:ext cx="6408712" cy="3785652"/>
          </a:xfrm>
          <a:prstGeom prst="rect">
            <a:avLst/>
          </a:prstGeom>
          <a:solidFill>
            <a:schemeClr val="bg1"/>
          </a:solidFill>
        </p:spPr>
        <p:txBody>
          <a:bodyPr wrap="square" rtlCol="0">
            <a:spAutoFit/>
          </a:bodyPr>
          <a:lstStyle/>
          <a:p>
            <a:pPr algn="ctr"/>
            <a:r>
              <a:rPr lang="es-ES_tradnl" sz="2400" b="1" dirty="0">
                <a:latin typeface="Arial" pitchFamily="34" charset="0"/>
                <a:cs typeface="Arial" pitchFamily="34" charset="0"/>
              </a:rPr>
              <a:t>El marketing viral es poner una idea adecuada en las manos adecuadas y en el momento adecuado. Localizar gente que piensen igual que uno es relativamente fácil, pero generar comunidades del mismo parecer es doblemente complejo. La política busca amalgamar dichas comunidades,  deber ser algo menos desenfadada, abierta y menos suntuosa; debe ser una “diversión seria</a:t>
            </a:r>
            <a:r>
              <a:rPr lang="es-ES_tradnl" sz="2400" b="1" dirty="0" smtClean="0">
                <a:latin typeface="Arial" pitchFamily="34" charset="0"/>
                <a:cs typeface="Arial" pitchFamily="34" charset="0"/>
              </a:rPr>
              <a:t>”.</a:t>
            </a:r>
            <a:endParaRPr lang="es-ES" sz="2400" b="1" dirty="0">
              <a:latin typeface="Arial" pitchFamily="34" charset="0"/>
              <a:cs typeface="Arial" pitchFamily="34" charset="0"/>
            </a:endParaRPr>
          </a:p>
        </p:txBody>
      </p:sp>
    </p:spTree>
    <p:extLst>
      <p:ext uri="{BB962C8B-B14F-4D97-AF65-F5344CB8AC3E}">
        <p14:creationId xmlns:p14="http://schemas.microsoft.com/office/powerpoint/2010/main" val="4022945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ardonmyhindi.com/wp-content/uploads/2008/11/vote_obama2.jpg"/>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8078" y="-13886"/>
            <a:ext cx="9162078" cy="699983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1115616" y="2498120"/>
            <a:ext cx="6840760" cy="1938992"/>
          </a:xfrm>
          <a:prstGeom prst="rect">
            <a:avLst/>
          </a:prstGeom>
          <a:solidFill>
            <a:schemeClr val="tx1"/>
          </a:solidFill>
        </p:spPr>
        <p:txBody>
          <a:bodyPr wrap="square" rtlCol="0">
            <a:spAutoFit/>
          </a:bodyPr>
          <a:lstStyle/>
          <a:p>
            <a:pPr algn="ctr"/>
            <a:r>
              <a:rPr lang="es-ES_tradnl" sz="2400" b="1" dirty="0">
                <a:solidFill>
                  <a:schemeClr val="bg1"/>
                </a:solidFill>
              </a:rPr>
              <a:t>La innovación y experimentación es un ingrediente para cortejar al mercado votante, no sólo en su expectativa de voto, sino para fundamentar una nueva forma que genere contenidos y llevarlo a cada ciudadano</a:t>
            </a:r>
            <a:r>
              <a:rPr lang="es-ES_tradnl" sz="2400" b="1" dirty="0" smtClean="0">
                <a:solidFill>
                  <a:schemeClr val="bg1"/>
                </a:solidFill>
              </a:rPr>
              <a:t>.</a:t>
            </a:r>
            <a:endParaRPr lang="es-ES" sz="2400" dirty="0">
              <a:solidFill>
                <a:schemeClr val="bg1"/>
              </a:solidFill>
            </a:endParaRPr>
          </a:p>
        </p:txBody>
      </p:sp>
    </p:spTree>
    <p:extLst>
      <p:ext uri="{BB962C8B-B14F-4D97-AF65-F5344CB8AC3E}">
        <p14:creationId xmlns:p14="http://schemas.microsoft.com/office/powerpoint/2010/main" val="20872805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desktopwallpaperhd.com/wallpapers/4/34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126"/>
            <a:ext cx="9252520" cy="693939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971600" y="2348880"/>
            <a:ext cx="7344816" cy="2246769"/>
          </a:xfrm>
          <a:prstGeom prst="rect">
            <a:avLst/>
          </a:prstGeom>
          <a:solidFill>
            <a:schemeClr val="bg1"/>
          </a:solidFill>
        </p:spPr>
        <p:txBody>
          <a:bodyPr wrap="square" rtlCol="0">
            <a:spAutoFit/>
          </a:bodyPr>
          <a:lstStyle/>
          <a:p>
            <a:pPr algn="ctr"/>
            <a:r>
              <a:rPr lang="es-ES_tradnl" sz="2800" b="1" dirty="0"/>
              <a:t>La construcción de narrativas </a:t>
            </a:r>
            <a:r>
              <a:rPr lang="es-ES_tradnl" sz="2800" b="1" dirty="0" err="1"/>
              <a:t>transmediáticas</a:t>
            </a:r>
            <a:r>
              <a:rPr lang="es-ES_tradnl" sz="2800" b="1" dirty="0"/>
              <a:t> en las plataformas de elección políticas hoy es definitoria en el éxito de una campaña.</a:t>
            </a:r>
            <a:r>
              <a:rPr lang="es-ES_tradnl" sz="2800" dirty="0"/>
              <a:t> Para poder accionar dinámicamente a un títere se necesitan más de un hilo para moverlo bien</a:t>
            </a:r>
            <a:r>
              <a:rPr lang="es-ES_tradnl" sz="2800" dirty="0" smtClean="0"/>
              <a:t>.</a:t>
            </a:r>
            <a:endParaRPr lang="es-ES" sz="2800" dirty="0"/>
          </a:p>
        </p:txBody>
      </p:sp>
    </p:spTree>
    <p:extLst>
      <p:ext uri="{BB962C8B-B14F-4D97-AF65-F5344CB8AC3E}">
        <p14:creationId xmlns:p14="http://schemas.microsoft.com/office/powerpoint/2010/main" val="22681737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apdesignguild.org/community/IMAGES/MacPain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064"/>
            <a:ext cx="9195709" cy="574732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4077072"/>
            <a:ext cx="9144000" cy="27809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uadroTexto"/>
          <p:cNvSpPr txBox="1"/>
          <p:nvPr/>
        </p:nvSpPr>
        <p:spPr>
          <a:xfrm>
            <a:off x="323528" y="4509120"/>
            <a:ext cx="8568952" cy="2246769"/>
          </a:xfrm>
          <a:prstGeom prst="rect">
            <a:avLst/>
          </a:prstGeom>
          <a:noFill/>
        </p:spPr>
        <p:txBody>
          <a:bodyPr wrap="square" rtlCol="0">
            <a:spAutoFit/>
          </a:bodyPr>
          <a:lstStyle/>
          <a:p>
            <a:pPr algn="ctr"/>
            <a:r>
              <a:rPr lang="es-ES_tradnl" sz="2800" dirty="0">
                <a:solidFill>
                  <a:schemeClr val="bg1"/>
                </a:solidFill>
              </a:rPr>
              <a:t>John </a:t>
            </a:r>
            <a:r>
              <a:rPr lang="es-ES_tradnl" sz="2800" dirty="0" err="1" smtClean="0">
                <a:solidFill>
                  <a:schemeClr val="bg1"/>
                </a:solidFill>
              </a:rPr>
              <a:t>Knoll</a:t>
            </a:r>
            <a:r>
              <a:rPr lang="es-ES_tradnl" sz="2800" dirty="0">
                <a:solidFill>
                  <a:schemeClr val="bg1"/>
                </a:solidFill>
              </a:rPr>
              <a:t>, uno de los creadores de </a:t>
            </a:r>
            <a:r>
              <a:rPr lang="es-ES_tradnl" sz="2800" dirty="0" err="1" smtClean="0">
                <a:solidFill>
                  <a:schemeClr val="bg1"/>
                </a:solidFill>
              </a:rPr>
              <a:t>Photoshop</a:t>
            </a:r>
            <a:r>
              <a:rPr lang="es-ES_tradnl" sz="2800" dirty="0">
                <a:solidFill>
                  <a:schemeClr val="bg1"/>
                </a:solidFill>
              </a:rPr>
              <a:t>, afirma que este programa tuvo como premisa democratizar la imagen pública y que cada usuario pudiera caricaturizar a políticos; de ahí viene la palabra “</a:t>
            </a:r>
            <a:r>
              <a:rPr lang="es-ES_tradnl" sz="2800" dirty="0" err="1">
                <a:solidFill>
                  <a:schemeClr val="bg1"/>
                </a:solidFill>
              </a:rPr>
              <a:t>fotochopear</a:t>
            </a:r>
            <a:r>
              <a:rPr lang="es-ES_tradnl" sz="2800" dirty="0">
                <a:solidFill>
                  <a:schemeClr val="bg1"/>
                </a:solidFill>
              </a:rPr>
              <a:t>”</a:t>
            </a:r>
            <a:endParaRPr lang="es-ES" sz="2800" dirty="0">
              <a:solidFill>
                <a:schemeClr val="bg1"/>
              </a:solidFill>
            </a:endParaRPr>
          </a:p>
          <a:p>
            <a:pPr algn="ctr"/>
            <a:endParaRPr lang="es-ES" sz="2800" dirty="0">
              <a:solidFill>
                <a:schemeClr val="bg1"/>
              </a:solidFill>
            </a:endParaRPr>
          </a:p>
        </p:txBody>
      </p:sp>
    </p:spTree>
    <p:extLst>
      <p:ext uri="{BB962C8B-B14F-4D97-AF65-F5344CB8AC3E}">
        <p14:creationId xmlns:p14="http://schemas.microsoft.com/office/powerpoint/2010/main" val="66124912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2" cstate="print">
            <a:extLst>
              <a:ext uri="{28A0092B-C50C-407E-A947-70E740481C1C}">
                <a14:useLocalDpi xmlns:a14="http://schemas.microsoft.com/office/drawing/2010/main" val="0"/>
              </a:ext>
            </a:extLst>
          </a:blip>
          <a:srcRect t="2000" b="2000"/>
          <a:stretch/>
        </p:blipFill>
        <p:spPr>
          <a:xfrm>
            <a:off x="0" y="-1"/>
            <a:ext cx="9144000" cy="6858001"/>
          </a:xfrm>
          <a:prstGeom prst="rect">
            <a:avLst/>
          </a:prstGeom>
        </p:spPr>
      </p:pic>
      <p:pic>
        <p:nvPicPr>
          <p:cNvPr id="6"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613">
            <a:off x="6768325" y="4137884"/>
            <a:ext cx="3217540" cy="321754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519264"/>
            <a:ext cx="3338736" cy="3338736"/>
          </a:xfrm>
          <a:prstGeom prst="rect">
            <a:avLst/>
          </a:prstGeom>
        </p:spPr>
      </p:pic>
      <p:sp>
        <p:nvSpPr>
          <p:cNvPr id="4" name="3 CuadroTexto"/>
          <p:cNvSpPr txBox="1"/>
          <p:nvPr/>
        </p:nvSpPr>
        <p:spPr>
          <a:xfrm>
            <a:off x="1115616" y="2420888"/>
            <a:ext cx="6984776" cy="1815882"/>
          </a:xfrm>
          <a:prstGeom prst="rect">
            <a:avLst/>
          </a:prstGeom>
          <a:solidFill>
            <a:schemeClr val="bg1"/>
          </a:solidFill>
        </p:spPr>
        <p:txBody>
          <a:bodyPr wrap="square" rtlCol="0">
            <a:spAutoFit/>
          </a:bodyPr>
          <a:lstStyle/>
          <a:p>
            <a:pPr algn="ctr"/>
            <a:r>
              <a:rPr lang="es-ES_tradnl" sz="2800" i="1" dirty="0"/>
              <a:t>Vota desnudo,</a:t>
            </a:r>
            <a:r>
              <a:rPr lang="es-ES_tradnl" sz="2800" dirty="0"/>
              <a:t> es una campaña dirigida a medios electrónicos planteando la posibilidad de ejercer una voluntad política desde la privacidad que otorga una computadora</a:t>
            </a:r>
            <a:r>
              <a:rPr lang="es-ES_tradnl" sz="2800" dirty="0" smtClean="0"/>
              <a:t>.</a:t>
            </a:r>
            <a:endParaRPr lang="es-ES" sz="2800" dirty="0"/>
          </a:p>
        </p:txBody>
      </p:sp>
    </p:spTree>
    <p:extLst>
      <p:ext uri="{BB962C8B-B14F-4D97-AF65-F5344CB8AC3E}">
        <p14:creationId xmlns:p14="http://schemas.microsoft.com/office/powerpoint/2010/main" val="3801341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TotalTime>
  <Words>2456</Words>
  <Application>Microsoft Office PowerPoint</Application>
  <PresentationFormat>Presentación en pantalla (4:3)</PresentationFormat>
  <Paragraphs>129</Paragraphs>
  <Slides>58</Slides>
  <Notes>0</Notes>
  <HiddenSlides>0</HiddenSlides>
  <MMClips>0</MMClips>
  <ScaleCrop>false</ScaleCrop>
  <HeadingPairs>
    <vt:vector size="4" baseType="variant">
      <vt:variant>
        <vt:lpstr>Tema</vt:lpstr>
      </vt:variant>
      <vt:variant>
        <vt:i4>1</vt:i4>
      </vt:variant>
      <vt:variant>
        <vt:lpstr>Títulos de diapositiva</vt:lpstr>
      </vt:variant>
      <vt:variant>
        <vt:i4>58</vt:i4>
      </vt:variant>
    </vt:vector>
  </HeadingPairs>
  <TitlesOfParts>
    <vt:vector size="5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Lush</dc:creator>
  <cp:lastModifiedBy>Lush</cp:lastModifiedBy>
  <cp:revision>84</cp:revision>
  <dcterms:created xsi:type="dcterms:W3CDTF">2011-11-03T23:24:12Z</dcterms:created>
  <dcterms:modified xsi:type="dcterms:W3CDTF">2011-11-04T23:22:25Z</dcterms:modified>
</cp:coreProperties>
</file>