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08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0759AC-030C-457E-B11C-8F7807B996D7}" type="datetimeFigureOut">
              <a:rPr lang="es-ES" smtClean="0"/>
              <a:t>19/09/2011</a:t>
            </a:fld>
            <a:endParaRPr lang="es-E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4BC658-BD35-470D-B571-8C5D9B959EC0}" type="slidenum">
              <a:rPr lang="es-ES" smtClean="0"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4BC658-BD35-470D-B571-8C5D9B959EC0}" type="slidenum">
              <a:rPr lang="es-ES" smtClean="0"/>
              <a:t>6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0D9602BD-847D-4B25-B0DE-D0E5C7CCCE70}" type="datetimeFigureOut">
              <a:rPr lang="es-ES" smtClean="0"/>
              <a:t>19/09/2011</a:t>
            </a:fld>
            <a:endParaRPr lang="es-E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s-E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C278BB57-8E7F-4B9F-8F86-86FC02EA7729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602BD-847D-4B25-B0DE-D0E5C7CCCE70}" type="datetimeFigureOut">
              <a:rPr lang="es-ES" smtClean="0"/>
              <a:t>19/09/2011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8BB57-8E7F-4B9F-8F86-86FC02EA7729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602BD-847D-4B25-B0DE-D0E5C7CCCE70}" type="datetimeFigureOut">
              <a:rPr lang="es-ES" smtClean="0"/>
              <a:t>19/09/2011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8BB57-8E7F-4B9F-8F86-86FC02EA7729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602BD-847D-4B25-B0DE-D0E5C7CCCE70}" type="datetimeFigureOut">
              <a:rPr lang="es-ES" smtClean="0"/>
              <a:t>19/09/2011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8BB57-8E7F-4B9F-8F86-86FC02EA7729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D9602BD-847D-4B25-B0DE-D0E5C7CCCE70}" type="datetimeFigureOut">
              <a:rPr lang="es-ES" smtClean="0"/>
              <a:t>19/09/2011</a:t>
            </a:fld>
            <a:endParaRPr lang="es-E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278BB57-8E7F-4B9F-8F86-86FC02EA7729}" type="slidenum">
              <a:rPr lang="es-ES" smtClean="0"/>
              <a:t>‹#›</a:t>
            </a:fld>
            <a:endParaRPr lang="es-E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0D9602BD-847D-4B25-B0DE-D0E5C7CCCE70}" type="datetimeFigureOut">
              <a:rPr lang="es-ES" smtClean="0"/>
              <a:t>19/09/2011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C278BB57-8E7F-4B9F-8F86-86FC02EA7729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602BD-847D-4B25-B0DE-D0E5C7CCCE70}" type="datetimeFigureOut">
              <a:rPr lang="es-ES" smtClean="0"/>
              <a:t>19/09/2011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8BB57-8E7F-4B9F-8F86-86FC02EA7729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602BD-847D-4B25-B0DE-D0E5C7CCCE70}" type="datetimeFigureOut">
              <a:rPr lang="es-ES" smtClean="0"/>
              <a:t>19/09/2011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8BB57-8E7F-4B9F-8F86-86FC02EA7729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602BD-847D-4B25-B0DE-D0E5C7CCCE70}" type="datetimeFigureOut">
              <a:rPr lang="es-ES" smtClean="0"/>
              <a:t>19/09/2011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8BB57-8E7F-4B9F-8F86-86FC02EA7729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602BD-847D-4B25-B0DE-D0E5C7CCCE70}" type="datetimeFigureOut">
              <a:rPr lang="es-ES" smtClean="0"/>
              <a:t>19/09/2011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8BB57-8E7F-4B9F-8F86-86FC02EA7729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602BD-847D-4B25-B0DE-D0E5C7CCCE70}" type="datetimeFigureOut">
              <a:rPr lang="es-ES" smtClean="0"/>
              <a:t>19/09/2011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8BB57-8E7F-4B9F-8F86-86FC02EA7729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0D9602BD-847D-4B25-B0DE-D0E5C7CCCE70}" type="datetimeFigureOut">
              <a:rPr lang="es-ES" smtClean="0"/>
              <a:t>19/09/2011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s-E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C278BB57-8E7F-4B9F-8F86-86FC02EA7729}" type="slidenum">
              <a:rPr lang="es-ES" smtClean="0"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04864"/>
            <a:ext cx="8458200" cy="1470025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Comprender los medios de comunicación. </a:t>
            </a:r>
            <a:br>
              <a:rPr lang="es-MX" dirty="0" smtClean="0"/>
            </a:br>
            <a:r>
              <a:rPr lang="es-MX" sz="3600" dirty="0" smtClean="0"/>
              <a:t>Las extensiones del ser humano </a:t>
            </a:r>
            <a:endParaRPr lang="es-E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088" y="3933056"/>
            <a:ext cx="4953000" cy="1752600"/>
          </a:xfrm>
        </p:spPr>
        <p:txBody>
          <a:bodyPr>
            <a:normAutofit/>
          </a:bodyPr>
          <a:lstStyle/>
          <a:p>
            <a:r>
              <a:rPr lang="es-MX" sz="3200" dirty="0" smtClean="0"/>
              <a:t>3. La inversión de un medio recalentado</a:t>
            </a:r>
            <a:endParaRPr lang="es-E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3600" dirty="0" smtClean="0">
                <a:solidFill>
                  <a:schemeClr val="tx2">
                    <a:lumMod val="75000"/>
                  </a:schemeClr>
                </a:solidFill>
              </a:rPr>
              <a:t>El aumento de velocidad desde lo mecánico hasta la forma eléctrica</a:t>
            </a:r>
            <a:br>
              <a:rPr lang="es-MX" sz="36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s-MX" sz="3600" dirty="0" smtClean="0">
                <a:solidFill>
                  <a:schemeClr val="tx2">
                    <a:lumMod val="75000"/>
                  </a:schemeClr>
                </a:solidFill>
              </a:rPr>
              <a:t>instantánea invierte la explosión en implosión.</a:t>
            </a:r>
            <a:endParaRPr lang="es-ES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719488"/>
            <a:ext cx="7772400" cy="1509712"/>
          </a:xfrm>
        </p:spPr>
        <p:txBody>
          <a:bodyPr>
            <a:noAutofit/>
          </a:bodyPr>
          <a:lstStyle/>
          <a:p>
            <a:pPr algn="just"/>
            <a:r>
              <a:rPr lang="es-MX" sz="2800" dirty="0" smtClean="0"/>
              <a:t>En la actual edad </a:t>
            </a:r>
            <a:r>
              <a:rPr lang="es-MX" sz="2800" dirty="0" smtClean="0"/>
              <a:t>eléctrica, las </a:t>
            </a:r>
            <a:r>
              <a:rPr lang="es-MX" sz="2800" dirty="0" smtClean="0"/>
              <a:t>energías en implosión, o contracción, de nuestro mundo </a:t>
            </a:r>
            <a:r>
              <a:rPr lang="es-MX" sz="2800" dirty="0" smtClean="0"/>
              <a:t>chocan con </a:t>
            </a:r>
            <a:r>
              <a:rPr lang="es-MX" sz="2800" dirty="0" smtClean="0"/>
              <a:t>los antiguos patrones de organización, expansionistas y tradicionales.</a:t>
            </a:r>
            <a:endParaRPr lang="es-E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412776"/>
            <a:ext cx="7772400" cy="1362075"/>
          </a:xfrm>
        </p:spPr>
        <p:txBody>
          <a:bodyPr/>
          <a:lstStyle/>
          <a:p>
            <a:r>
              <a:rPr lang="es-MX" sz="3600" dirty="0" smtClean="0">
                <a:solidFill>
                  <a:schemeClr val="tx2">
                    <a:lumMod val="75000"/>
                  </a:schemeClr>
                </a:solidFill>
              </a:rPr>
              <a:t>La electricidad</a:t>
            </a:r>
            <a:endParaRPr lang="es-ES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MX" sz="2800" dirty="0" smtClean="0"/>
              <a:t>N</a:t>
            </a:r>
            <a:r>
              <a:rPr lang="es-MX" sz="2800" dirty="0" smtClean="0"/>
              <a:t>o centraliza sino que descentraliza, todo está conectado pero sin conexión.</a:t>
            </a:r>
            <a:endParaRPr lang="es-E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893440"/>
            <a:ext cx="7772400" cy="1362075"/>
          </a:xfrm>
        </p:spPr>
        <p:txBody>
          <a:bodyPr/>
          <a:lstStyle/>
          <a:p>
            <a:r>
              <a:rPr lang="es-MX" sz="3200" dirty="0" smtClean="0">
                <a:solidFill>
                  <a:schemeClr val="tx2">
                    <a:lumMod val="75000"/>
                  </a:schemeClr>
                </a:solidFill>
              </a:rPr>
              <a:t>Edad de la Información eléctrica y de producción programada</a:t>
            </a:r>
            <a:endParaRPr lang="es-ES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92896"/>
            <a:ext cx="7882136" cy="3816424"/>
          </a:xfrm>
        </p:spPr>
        <p:txBody>
          <a:bodyPr>
            <a:normAutofit/>
          </a:bodyPr>
          <a:lstStyle/>
          <a:p>
            <a:pPr algn="just"/>
            <a:r>
              <a:rPr lang="es-MX" sz="2800" dirty="0" smtClean="0"/>
              <a:t>Los </a:t>
            </a:r>
            <a:r>
              <a:rPr lang="es-MX" sz="2800" dirty="0" smtClean="0"/>
              <a:t>bienes mismos </a:t>
            </a:r>
            <a:r>
              <a:rPr lang="es-MX" sz="2800" dirty="0" smtClean="0"/>
              <a:t>adquieren un </a:t>
            </a:r>
            <a:r>
              <a:rPr lang="es-MX" sz="2800" dirty="0" smtClean="0"/>
              <a:t>carácter </a:t>
            </a:r>
            <a:r>
              <a:rPr lang="es-MX" sz="2800" dirty="0" smtClean="0"/>
              <a:t>de información.</a:t>
            </a:r>
          </a:p>
          <a:p>
            <a:pPr algn="just"/>
            <a:r>
              <a:rPr lang="es-MX" sz="2800" dirty="0" smtClean="0"/>
              <a:t>Los </a:t>
            </a:r>
            <a:r>
              <a:rPr lang="es-MX" sz="2800" dirty="0" smtClean="0"/>
              <a:t>bienes que más se emplean en la comunicación </a:t>
            </a:r>
            <a:r>
              <a:rPr lang="es-MX" sz="2800" dirty="0" smtClean="0"/>
              <a:t>social: cigarrillos</a:t>
            </a:r>
            <a:r>
              <a:rPr lang="es-MX" sz="2800" dirty="0" smtClean="0"/>
              <a:t>, cosméticos, jabones (</a:t>
            </a:r>
            <a:r>
              <a:rPr lang="es-MX" sz="2800" dirty="0" smtClean="0"/>
              <a:t>quita cosméticos) sobrellevan la </a:t>
            </a:r>
            <a:r>
              <a:rPr lang="es-MX" sz="2800" dirty="0" smtClean="0"/>
              <a:t>mayor parte de la carga del mantenimiento de todos los medios </a:t>
            </a:r>
            <a:r>
              <a:rPr lang="es-MX" sz="2800" dirty="0" smtClean="0"/>
              <a:t>de comunicación </a:t>
            </a:r>
            <a:r>
              <a:rPr lang="es-MX" sz="2800" dirty="0" smtClean="0"/>
              <a:t>en general. </a:t>
            </a:r>
            <a:endParaRPr lang="es-MX" sz="2800" dirty="0" smtClean="0"/>
          </a:p>
          <a:p>
            <a:pPr algn="just"/>
            <a:endParaRPr lang="es-MX" sz="23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352839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s-MX" sz="3600" dirty="0" smtClean="0"/>
              <a:t>En cualquier </a:t>
            </a:r>
            <a:r>
              <a:rPr lang="es-MX" sz="3600" dirty="0" smtClean="0"/>
              <a:t>medio </a:t>
            </a:r>
            <a:r>
              <a:rPr lang="es-MX" sz="3600" dirty="0" smtClean="0"/>
              <a:t>o estructura</a:t>
            </a:r>
            <a:r>
              <a:rPr lang="es-MX" sz="3600" dirty="0" smtClean="0"/>
              <a:t>, hay </a:t>
            </a:r>
            <a:r>
              <a:rPr lang="es-MX" sz="3600" dirty="0" smtClean="0"/>
              <a:t>un </a:t>
            </a:r>
            <a:r>
              <a:rPr lang="es-MX" sz="3600" dirty="0" smtClean="0"/>
              <a:t>punto de ruptura, </a:t>
            </a:r>
            <a:r>
              <a:rPr lang="es-MX" sz="3600" dirty="0" smtClean="0"/>
              <a:t>en que </a:t>
            </a:r>
            <a:r>
              <a:rPr lang="es-MX" sz="3600" dirty="0" smtClean="0"/>
              <a:t>el sistema se convierte de repente en otro, o bien franquea un </a:t>
            </a:r>
            <a:r>
              <a:rPr lang="es-MX" sz="3600" dirty="0" smtClean="0"/>
              <a:t>punto </a:t>
            </a:r>
            <a:r>
              <a:rPr lang="es-MX" sz="3600" dirty="0" smtClean="0"/>
              <a:t>de no retorno en sus procesos </a:t>
            </a:r>
            <a:r>
              <a:rPr lang="es-MX" sz="3600" dirty="0" smtClean="0"/>
              <a:t>dinámicos.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24757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sz="4400" dirty="0" smtClean="0"/>
              <a:t>Puntos </a:t>
            </a:r>
            <a:r>
              <a:rPr lang="es-ES" sz="4400" dirty="0" smtClean="0"/>
              <a:t>de </a:t>
            </a:r>
            <a:r>
              <a:rPr lang="es-ES" sz="4400" dirty="0" smtClean="0"/>
              <a:t>ruptura </a:t>
            </a:r>
            <a:r>
              <a:rPr lang="es-MX" sz="4400" dirty="0" smtClean="0"/>
              <a:t>como </a:t>
            </a:r>
            <a:r>
              <a:rPr lang="es-MX" sz="4400" dirty="0" smtClean="0"/>
              <a:t>puntos de inversión y </a:t>
            </a:r>
            <a:r>
              <a:rPr lang="es-MX" sz="4400" dirty="0" smtClean="0"/>
              <a:t>de no retorno:</a:t>
            </a:r>
            <a:endParaRPr lang="es-ES" sz="4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4325112"/>
          </a:xfrm>
        </p:spPr>
        <p:txBody>
          <a:bodyPr/>
          <a:lstStyle/>
          <a:p>
            <a:endParaRPr lang="es-MX" dirty="0" smtClean="0"/>
          </a:p>
          <a:p>
            <a:pPr algn="just"/>
            <a:r>
              <a:rPr lang="es-MX" sz="3200" dirty="0" smtClean="0"/>
              <a:t>La </a:t>
            </a:r>
            <a:r>
              <a:rPr lang="es-MX" sz="3200" dirty="0" smtClean="0"/>
              <a:t>paradoja de que el móvil nómada, el cazador recolector, </a:t>
            </a:r>
            <a:r>
              <a:rPr lang="es-MX" sz="3200" dirty="0" smtClean="0"/>
              <a:t>es socialmente </a:t>
            </a:r>
            <a:r>
              <a:rPr lang="es-MX" sz="3200" dirty="0" smtClean="0"/>
              <a:t>estático. Por otro lado, el hombre sedentario y </a:t>
            </a:r>
            <a:r>
              <a:rPr lang="es-MX" sz="3200" dirty="0" smtClean="0"/>
              <a:t>especializado es dinámico</a:t>
            </a:r>
            <a:r>
              <a:rPr lang="es-MX" sz="3200" dirty="0" smtClean="0"/>
              <a:t>, explosivo y progresivo</a:t>
            </a:r>
            <a:r>
              <a:rPr lang="es-MX" sz="3200" dirty="0" smtClean="0"/>
              <a:t>.</a:t>
            </a:r>
          </a:p>
          <a:p>
            <a:pPr algn="just"/>
            <a:r>
              <a:rPr lang="es-MX" sz="3200" dirty="0" smtClean="0"/>
              <a:t>La ciudad, el </a:t>
            </a:r>
            <a:r>
              <a:rPr lang="es-MX" sz="3200" dirty="0" smtClean="0"/>
              <a:t>campo - carreteras</a:t>
            </a:r>
            <a:r>
              <a:rPr lang="es-MX" sz="3200" dirty="0" smtClean="0"/>
              <a:t>, </a:t>
            </a:r>
            <a:r>
              <a:rPr lang="es-MX" sz="3200" dirty="0" smtClean="0"/>
              <a:t>autopistas.</a:t>
            </a:r>
            <a:endParaRPr lang="es-ES" sz="3200" dirty="0" smtClean="0"/>
          </a:p>
          <a:p>
            <a:endParaRPr lang="es-E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Un medio recalentado</a:t>
            </a:r>
            <a:endParaRPr lang="es-E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sz="3200" dirty="0" smtClean="0"/>
              <a:t>El </a:t>
            </a:r>
            <a:r>
              <a:rPr lang="es-MX" sz="3200" dirty="0" smtClean="0"/>
              <a:t>castigo por un adelanto </a:t>
            </a:r>
            <a:r>
              <a:rPr lang="es-MX" sz="3200" dirty="0" smtClean="0"/>
              <a:t>es </a:t>
            </a:r>
            <a:r>
              <a:rPr lang="es-MX" sz="3200" dirty="0" smtClean="0"/>
              <a:t>una </a:t>
            </a:r>
            <a:r>
              <a:rPr lang="es-MX" sz="3200" dirty="0" smtClean="0"/>
              <a:t>cerrazón general </a:t>
            </a:r>
            <a:r>
              <a:rPr lang="es-ES" sz="3200" dirty="0" smtClean="0"/>
              <a:t>a </a:t>
            </a:r>
            <a:r>
              <a:rPr lang="es-ES" sz="3200" dirty="0" smtClean="0"/>
              <a:t>la conciencia del campo total. </a:t>
            </a:r>
            <a:endParaRPr lang="es-ES" sz="3200" dirty="0" smtClean="0"/>
          </a:p>
          <a:p>
            <a:r>
              <a:rPr lang="es-MX" sz="3200" dirty="0" smtClean="0"/>
              <a:t>H</a:t>
            </a:r>
            <a:r>
              <a:rPr lang="es-MX" sz="3200" dirty="0" smtClean="0"/>
              <a:t>ombre </a:t>
            </a:r>
            <a:r>
              <a:rPr lang="es-MX" sz="3200" dirty="0" smtClean="0"/>
              <a:t>o cultura </a:t>
            </a:r>
            <a:r>
              <a:rPr lang="es-MX" sz="3200" dirty="0" err="1" smtClean="0"/>
              <a:t>sobreextendida</a:t>
            </a:r>
            <a:r>
              <a:rPr lang="es-MX" sz="3200" dirty="0" smtClean="0"/>
              <a:t>, y las peripecias de la </a:t>
            </a:r>
            <a:r>
              <a:rPr lang="es-MX" sz="3200" dirty="0" smtClean="0"/>
              <a:t>inversión </a:t>
            </a:r>
            <a:r>
              <a:rPr lang="es-ES" sz="3200" dirty="0" smtClean="0"/>
              <a:t>que inevitablemente siguen.</a:t>
            </a:r>
            <a:endParaRPr lang="es-ES" sz="32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94</TotalTime>
  <Words>250</Words>
  <Application>Microsoft Office PowerPoint</Application>
  <PresentationFormat>On-screen Show (4:3)</PresentationFormat>
  <Paragraphs>18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Urban</vt:lpstr>
      <vt:lpstr>Comprender los medios de comunicación.  Las extensiones del ser humano </vt:lpstr>
      <vt:lpstr>El aumento de velocidad desde lo mecánico hasta la forma eléctrica instantánea invierte la explosión en implosión.</vt:lpstr>
      <vt:lpstr>La electricidad</vt:lpstr>
      <vt:lpstr>Edad de la Información eléctrica y de producción programada</vt:lpstr>
      <vt:lpstr>Slide 5</vt:lpstr>
      <vt:lpstr>Slide 6</vt:lpstr>
      <vt:lpstr>Slide 7</vt:lpstr>
      <vt:lpstr>Un medio recalentado</vt:lpstr>
    </vt:vector>
  </TitlesOfParts>
  <Company>Your Company 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Comprender los medios de comunicación</dc:title>
  <dc:creator>Your User Name</dc:creator>
  <cp:lastModifiedBy>Your User Name</cp:lastModifiedBy>
  <cp:revision>5</cp:revision>
  <dcterms:created xsi:type="dcterms:W3CDTF">2011-09-20T00:07:26Z</dcterms:created>
  <dcterms:modified xsi:type="dcterms:W3CDTF">2011-09-20T01:42:02Z</dcterms:modified>
</cp:coreProperties>
</file>