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08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E9AEAB02-45E7-4BAB-B817-3FB6B9777FF6}" type="datetimeFigureOut">
              <a:rPr lang="es-ES" smtClean="0"/>
              <a:pPr/>
              <a:t>24/10/2011</a:t>
            </a:fld>
            <a:endParaRPr lang="es-E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s-E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66A2B688-0E50-4C91-8D47-D4A6EA71B6D0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E9AEAB02-45E7-4BAB-B817-3FB6B9777FF6}" type="datetimeFigureOut">
              <a:rPr lang="es-ES" smtClean="0"/>
              <a:pPr/>
              <a:t>24/10/2011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2B688-0E50-4C91-8D47-D4A6EA71B6D0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E9AEAB02-45E7-4BAB-B817-3FB6B9777FF6}" type="datetimeFigureOut">
              <a:rPr lang="es-ES" smtClean="0"/>
              <a:pPr/>
              <a:t>24/10/2011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66A2B688-0E50-4C91-8D47-D4A6EA71B6D0}" type="slidenum">
              <a:rPr lang="es-ES" smtClean="0"/>
              <a:pPr/>
              <a:t>‹#›</a:t>
            </a:fld>
            <a:endParaRPr lang="es-E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E9AEAB02-45E7-4BAB-B817-3FB6B9777FF6}" type="datetimeFigureOut">
              <a:rPr lang="es-ES" smtClean="0"/>
              <a:pPr/>
              <a:t>24/10/2011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66A2B688-0E50-4C91-8D47-D4A6EA71B6D0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E9AEAB02-45E7-4BAB-B817-3FB6B9777FF6}" type="datetimeFigureOut">
              <a:rPr lang="es-ES" smtClean="0"/>
              <a:pPr/>
              <a:t>24/10/2011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66A2B688-0E50-4C91-8D47-D4A6EA71B6D0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EAB02-45E7-4BAB-B817-3FB6B9777FF6}" type="datetimeFigureOut">
              <a:rPr lang="es-ES" smtClean="0"/>
              <a:pPr/>
              <a:t>24/10/2011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2B688-0E50-4C91-8D47-D4A6EA71B6D0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E9AEAB02-45E7-4BAB-B817-3FB6B9777FF6}" type="datetimeFigureOut">
              <a:rPr lang="es-ES" smtClean="0"/>
              <a:pPr/>
              <a:t>24/10/2011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66A2B688-0E50-4C91-8D47-D4A6EA71B6D0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E9AEAB02-45E7-4BAB-B817-3FB6B9777FF6}" type="datetimeFigureOut">
              <a:rPr lang="es-ES" smtClean="0"/>
              <a:pPr/>
              <a:t>24/10/2011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66A2B688-0E50-4C91-8D47-D4A6EA71B6D0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E9AEAB02-45E7-4BAB-B817-3FB6B9777FF6}" type="datetimeFigureOut">
              <a:rPr lang="es-ES" smtClean="0"/>
              <a:pPr/>
              <a:t>24/10/2011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66A2B688-0E50-4C91-8D47-D4A6EA71B6D0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EAB02-45E7-4BAB-B817-3FB6B9777FF6}" type="datetimeFigureOut">
              <a:rPr lang="es-ES" smtClean="0"/>
              <a:pPr/>
              <a:t>24/10/2011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2B688-0E50-4C91-8D47-D4A6EA71B6D0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EAB02-45E7-4BAB-B817-3FB6B9777FF6}" type="datetimeFigureOut">
              <a:rPr lang="es-ES" smtClean="0"/>
              <a:pPr/>
              <a:t>24/10/2011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2B688-0E50-4C91-8D47-D4A6EA71B6D0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E9AEAB02-45E7-4BAB-B817-3FB6B9777FF6}" type="datetimeFigureOut">
              <a:rPr lang="es-ES" smtClean="0"/>
              <a:pPr/>
              <a:t>24/10/2011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66A2B688-0E50-4C91-8D47-D4A6EA71B6D0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24. Los juegos </a:t>
            </a:r>
            <a:endParaRPr lang="es-E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/>
              <a:t>Las extensiones del hombre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556792"/>
          <a:ext cx="8229600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endParaRPr lang="es-E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000" dirty="0" smtClean="0"/>
                        <a:t>Mundo occidental</a:t>
                      </a:r>
                      <a:endParaRPr lang="es-E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000" dirty="0" smtClean="0"/>
                        <a:t>Sociedad tribal</a:t>
                      </a:r>
                      <a:endParaRPr lang="es-E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2000" dirty="0" smtClean="0"/>
                        <a:t>Descripción</a:t>
                      </a:r>
                      <a:r>
                        <a:rPr lang="es-MX" sz="2000" baseline="0" dirty="0" smtClean="0"/>
                        <a:t> </a:t>
                      </a:r>
                    </a:p>
                    <a:p>
                      <a:endParaRPr lang="es-MX" sz="2000" baseline="0" dirty="0" smtClean="0"/>
                    </a:p>
                    <a:p>
                      <a:endParaRPr lang="es-MX" sz="2000" baseline="0" dirty="0" smtClean="0"/>
                    </a:p>
                    <a:p>
                      <a:endParaRPr lang="es-MX" sz="2000" baseline="0" dirty="0" smtClean="0"/>
                    </a:p>
                    <a:p>
                      <a:r>
                        <a:rPr lang="es-MX" sz="2000" baseline="0" dirty="0" smtClean="0"/>
                        <a:t>El alcohol</a:t>
                      </a:r>
                    </a:p>
                    <a:p>
                      <a:endParaRPr lang="es-MX" sz="2000" baseline="0" dirty="0" smtClean="0"/>
                    </a:p>
                    <a:p>
                      <a:endParaRPr lang="es-MX" sz="2000" baseline="0" dirty="0" smtClean="0"/>
                    </a:p>
                    <a:p>
                      <a:endParaRPr lang="es-MX" sz="2000" baseline="0" dirty="0" smtClean="0"/>
                    </a:p>
                    <a:p>
                      <a:endParaRPr lang="es-MX" sz="2000" baseline="0" dirty="0" smtClean="0"/>
                    </a:p>
                    <a:p>
                      <a:endParaRPr lang="es-MX" sz="2000" baseline="0" dirty="0" smtClean="0"/>
                    </a:p>
                    <a:p>
                      <a:r>
                        <a:rPr lang="es-MX" sz="2000" baseline="0" dirty="0" smtClean="0"/>
                        <a:t>Los juegos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000" dirty="0" smtClean="0"/>
                        <a:t>Individualista y fragmentado</a:t>
                      </a:r>
                    </a:p>
                    <a:p>
                      <a:endParaRPr lang="es-MX" sz="2000" dirty="0" smtClean="0"/>
                    </a:p>
                    <a:p>
                      <a:r>
                        <a:rPr lang="es-MX" sz="2000" dirty="0" smtClean="0"/>
                        <a:t>El copeo es un vínculo social y un instrumento de festiva implicación</a:t>
                      </a:r>
                    </a:p>
                    <a:p>
                      <a:endParaRPr lang="es-MX" sz="2000" dirty="0" smtClean="0"/>
                    </a:p>
                    <a:p>
                      <a:endParaRPr lang="es-MX" sz="2000" dirty="0" smtClean="0"/>
                    </a:p>
                    <a:p>
                      <a:endParaRPr lang="es-MX" sz="2000" dirty="0" smtClean="0"/>
                    </a:p>
                    <a:p>
                      <a:r>
                        <a:rPr lang="es-MX" sz="2000" dirty="0" smtClean="0"/>
                        <a:t>Suponen un peligro para todo el orden</a:t>
                      </a:r>
                      <a:r>
                        <a:rPr lang="es-MX" sz="2000" baseline="0" dirty="0" smtClean="0"/>
                        <a:t> social</a:t>
                      </a:r>
                    </a:p>
                    <a:p>
                      <a:endParaRPr lang="es-E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000" dirty="0" smtClean="0"/>
                        <a:t>Estrechamente unida</a:t>
                      </a:r>
                    </a:p>
                    <a:p>
                      <a:endParaRPr lang="es-MX" sz="2000" dirty="0" smtClean="0"/>
                    </a:p>
                    <a:p>
                      <a:r>
                        <a:rPr lang="es-MX" sz="2000" dirty="0" smtClean="0"/>
                        <a:t>El</a:t>
                      </a:r>
                      <a:r>
                        <a:rPr lang="es-MX" sz="2000" baseline="0" dirty="0" smtClean="0"/>
                        <a:t> alcohol destruye todos los patrones sociales</a:t>
                      </a:r>
                    </a:p>
                    <a:p>
                      <a:r>
                        <a:rPr lang="es-MX" sz="2000" baseline="0" dirty="0" smtClean="0"/>
                        <a:t>Se emplea para obtener una experiencia mística</a:t>
                      </a:r>
                    </a:p>
                    <a:p>
                      <a:endParaRPr lang="es-MX" sz="2000" baseline="0" dirty="0" smtClean="0"/>
                    </a:p>
                    <a:p>
                      <a:r>
                        <a:rPr lang="es-MX" sz="2000" baseline="0" dirty="0" smtClean="0"/>
                        <a:t>Forma aceptada de esfuerzo empresarial y de iniciativa individual</a:t>
                      </a:r>
                      <a:endParaRPr lang="es-MX" sz="20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9552" y="692696"/>
            <a:ext cx="8136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 smtClean="0"/>
              <a:t>El alcohol y las apuestas</a:t>
            </a:r>
            <a:endParaRPr lang="es-E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El humor y el juego</a:t>
            </a:r>
            <a:endParaRPr lang="es-E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algn="just"/>
            <a:r>
              <a:rPr lang="es-MX" sz="2400" dirty="0" smtClean="0"/>
              <a:t>En la diversión y en el juego recuperamos la persona integral que en el puesto de trabajo o la vida profesional, sólo puede emplear una pequeña parte de su ser.</a:t>
            </a:r>
            <a:endParaRPr lang="es-ES" sz="2400" dirty="0"/>
          </a:p>
        </p:txBody>
      </p:sp>
      <p:pic>
        <p:nvPicPr>
          <p:cNvPr id="4" name="Picture 3" descr="gamers_beer_1245542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2536304"/>
            <a:ext cx="4301153" cy="34849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Los juegos son arte popular</a:t>
            </a:r>
            <a:endParaRPr lang="es-ES" dirty="0"/>
          </a:p>
        </p:txBody>
      </p:sp>
      <p:pic>
        <p:nvPicPr>
          <p:cNvPr id="5" name="Picture Placeholder 4" descr="mh-381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2597" b="12597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es-MX" sz="2000" dirty="0" smtClean="0"/>
              <a:t>Reacciones sociales a la principal motivación o acción de una cultura dada.</a:t>
            </a:r>
            <a:endParaRPr lang="es-E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0544" y="1498552"/>
            <a:ext cx="8062912" cy="1470025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Los juegos y las instituciones son extensiones del hombre social y de la sociedad como ente político</a:t>
            </a:r>
            <a:endParaRPr lang="es-E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544" y="2972544"/>
            <a:ext cx="8062912" cy="1752600"/>
          </a:xfrm>
        </p:spPr>
        <p:txBody>
          <a:bodyPr>
            <a:normAutofit lnSpcReduction="10000"/>
          </a:bodyPr>
          <a:lstStyle/>
          <a:p>
            <a:r>
              <a:rPr lang="es-MX" dirty="0" smtClean="0"/>
              <a:t>Los juegos son anti-irritantes o adaptaciones al estrés de las acciones especializadas que se dan en cualquier grupo social.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is besaball cub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8000" y="723900"/>
            <a:ext cx="8128000" cy="541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Los juegos</a:t>
            </a:r>
            <a:endParaRPr lang="es-E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sz="2400" dirty="0" smtClean="0"/>
              <a:t>Extensiones de la respuesta popular al estrés cotidiano.</a:t>
            </a:r>
          </a:p>
          <a:p>
            <a:r>
              <a:rPr lang="es-MX" sz="2400" dirty="0" smtClean="0"/>
              <a:t>Modelos de una cultura dada.</a:t>
            </a:r>
          </a:p>
          <a:p>
            <a:endParaRPr lang="es-MX" dirty="0" smtClean="0"/>
          </a:p>
          <a:p>
            <a:endParaRPr lang="es-ES" dirty="0"/>
          </a:p>
        </p:txBody>
      </p:sp>
      <p:pic>
        <p:nvPicPr>
          <p:cNvPr id="4" name="Picture 3" descr="img_14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4486" y="3429000"/>
            <a:ext cx="5494051" cy="32849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Deportes</a:t>
            </a:r>
            <a:endParaRPr lang="es-E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dirty="0" smtClean="0"/>
              <a:t>Los deportes populares como el béisbol, el fútbol americano y el hockey sobre hielo, constituyen modelos externos de nuestra vida psicológica interior, se comprende por qué resultan tan atractivos. </a:t>
            </a:r>
          </a:p>
          <a:p>
            <a:pPr algn="just"/>
            <a:r>
              <a:rPr lang="es-MX" dirty="0" smtClean="0"/>
              <a:t>Como modelos, son representaciones más colectivas que individuales de la vida interior.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El Arte y el juego</a:t>
            </a:r>
            <a:endParaRPr lang="es-E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algn="just"/>
            <a:r>
              <a:rPr lang="es-MX" sz="1600" dirty="0" smtClean="0"/>
              <a:t>El arte no es sólo juego, sino una extensión de la conciencia humana según patrones ideados y convencionales. </a:t>
            </a:r>
          </a:p>
          <a:p>
            <a:pPr algn="just"/>
            <a:endParaRPr lang="es-MX" sz="1600" dirty="0" smtClean="0"/>
          </a:p>
          <a:p>
            <a:pPr algn="just"/>
            <a:r>
              <a:rPr lang="es-MX" sz="1600" dirty="0" smtClean="0"/>
              <a:t>El arte culto es una nueva y profunda apreciación de un complejo estado cultural.</a:t>
            </a:r>
          </a:p>
          <a:p>
            <a:pPr algn="just"/>
            <a:endParaRPr lang="es-ES" sz="1600" dirty="0" smtClean="0"/>
          </a:p>
          <a:p>
            <a:pPr algn="just"/>
            <a:r>
              <a:rPr lang="es-MX" sz="1600" dirty="0" smtClean="0"/>
              <a:t>El deporte como arte popular es una profunda reacción a la típica acción de la sociedad. </a:t>
            </a:r>
          </a:p>
        </p:txBody>
      </p:sp>
      <p:pic>
        <p:nvPicPr>
          <p:cNvPr id="5" name="Content Placeholder 4" descr="yo_aldea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146550" y="714375"/>
            <a:ext cx="4286250" cy="52006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211960" y="6309320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La aldea y yo (1911). </a:t>
            </a:r>
            <a:r>
              <a:rPr lang="es-ES" dirty="0" smtClean="0"/>
              <a:t>Marc </a:t>
            </a:r>
            <a:r>
              <a:rPr lang="es-ES" dirty="0" err="1" smtClean="0"/>
              <a:t>Chagall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El juego como arte popular</a:t>
            </a:r>
            <a:endParaRPr lang="es-E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3883696"/>
          </a:xfrm>
        </p:spPr>
        <p:txBody>
          <a:bodyPr>
            <a:norm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MX" dirty="0" smtClean="0"/>
              <a:t> Existe una necesidad desesperada de juegos en una cultura industrial altamente especializada, puesto </a:t>
            </a:r>
            <a:r>
              <a:rPr lang="es-MX" dirty="0" smtClean="0"/>
              <a:t>que, </a:t>
            </a:r>
            <a:r>
              <a:rPr lang="es-MX" dirty="0" smtClean="0"/>
              <a:t>para muchas mentes, son la única forma de arte accesible.</a:t>
            </a:r>
          </a:p>
          <a:p>
            <a:pPr algn="just">
              <a:buFont typeface="Arial" pitchFamily="34" charset="0"/>
              <a:buChar char="•"/>
            </a:pPr>
            <a:endParaRPr lang="es-MX" dirty="0" smtClean="0"/>
          </a:p>
          <a:p>
            <a:pPr algn="just">
              <a:buFont typeface="Arial" pitchFamily="34" charset="0"/>
              <a:buChar char="•"/>
            </a:pPr>
            <a:r>
              <a:rPr lang="es-MX" dirty="0" smtClean="0"/>
              <a:t> Sin arte, o sin las formas de arte popular que son los juegos, los hombres tienden al automatismo.</a:t>
            </a:r>
          </a:p>
          <a:p>
            <a:endParaRPr lang="es-ES" dirty="0"/>
          </a:p>
        </p:txBody>
      </p:sp>
      <p:pic>
        <p:nvPicPr>
          <p:cNvPr id="4" name="Picture 3" descr="fut y vide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2060848"/>
            <a:ext cx="4170749" cy="29523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1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El juego artístico</a:t>
            </a:r>
            <a:endParaRPr lang="es-E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Los artistas descubren </a:t>
            </a:r>
            <a:r>
              <a:rPr lang="es-MX" dirty="0" smtClean="0"/>
              <a:t>lo </a:t>
            </a:r>
            <a:r>
              <a:rPr lang="es-MX" dirty="0" smtClean="0"/>
              <a:t>que está pasando realmente y por ello parecen adelantados a su tiempo.</a:t>
            </a:r>
          </a:p>
          <a:p>
            <a:pPr>
              <a:buNone/>
            </a:pPr>
            <a:endParaRPr lang="es-MX" dirty="0" smtClean="0"/>
          </a:p>
          <a:p>
            <a:r>
              <a:rPr lang="es-MX" dirty="0" smtClean="0"/>
              <a:t>Los juegos son una especie de diálogo interior de toda la sociedad.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27. El teléfono</a:t>
            </a:r>
            <a:endParaRPr lang="es-E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/>
              <a:t>¿Instrumento de cobre o símbolo reluciente?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Teléfono.</a:t>
            </a:r>
            <a:endParaRPr lang="es-E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En el teléfono se da una extensión del oído y de la voz.</a:t>
            </a:r>
          </a:p>
          <a:p>
            <a:r>
              <a:rPr lang="es-MX" dirty="0" smtClean="0"/>
              <a:t>Su uso implica una participación completa de la persona, una atención de sus sentidos.</a:t>
            </a:r>
            <a:endParaRPr lang="es-ES" dirty="0" smtClean="0"/>
          </a:p>
          <a:p>
            <a:r>
              <a:rPr lang="es-MX" dirty="0" smtClean="0"/>
              <a:t>Es un medio íntimo y personal.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El mensaje</a:t>
            </a:r>
            <a:endParaRPr lang="es-E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No es posible ejercer una autoridad delegada por teléfono.</a:t>
            </a:r>
          </a:p>
          <a:p>
            <a:r>
              <a:rPr lang="es-MX" dirty="0" smtClean="0"/>
              <a:t>Los ejecutivos subalternos  pueden tratar de tú a tú con altos ejecutivos de varios lugres del país.</a:t>
            </a:r>
          </a:p>
          <a:p>
            <a:r>
              <a:rPr lang="es-MX" dirty="0" smtClean="0"/>
              <a:t>Se descentraliza el poder y los negocios incrementan sus relaciones.</a:t>
            </a:r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El mensaje</a:t>
            </a:r>
            <a:endParaRPr lang="es-E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El teléfono es una forma intensamente personal que pasa por alto todas las exigencias de intimidad visual que valora el hombre alfabetizado.</a:t>
            </a:r>
          </a:p>
          <a:p>
            <a:r>
              <a:rPr lang="es-MX" dirty="0" smtClean="0"/>
              <a:t>Por teléfono sólo funciona la autoridad del saber, no delegada, que es no lineal, no visual e inclusiva.</a:t>
            </a:r>
          </a:p>
          <a:p>
            <a:r>
              <a:rPr lang="es-MX" dirty="0" smtClean="0"/>
              <a:t>Permite la comunicación instantánea.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Visión del futuro </a:t>
            </a:r>
            <a:endParaRPr lang="es-E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err="1" smtClean="0"/>
              <a:t>McLuhan</a:t>
            </a:r>
            <a:r>
              <a:rPr lang="es-MX" dirty="0" smtClean="0"/>
              <a:t>  señala que el carácter participativo y refrescante del teléfono.</a:t>
            </a:r>
          </a:p>
          <a:p>
            <a:endParaRPr lang="es-ES" dirty="0"/>
          </a:p>
        </p:txBody>
      </p:sp>
      <p:pic>
        <p:nvPicPr>
          <p:cNvPr id="4" name="Picture 3" descr="phin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1840" y="3140968"/>
            <a:ext cx="3154577" cy="33130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236</TotalTime>
  <Words>540</Words>
  <Application>Microsoft Office PowerPoint</Application>
  <PresentationFormat>On-screen Show (4:3)</PresentationFormat>
  <Paragraphs>72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Verve</vt:lpstr>
      <vt:lpstr>24. Los juegos </vt:lpstr>
      <vt:lpstr>Slide 2</vt:lpstr>
      <vt:lpstr>El humor y el juego</vt:lpstr>
      <vt:lpstr>Los juegos son arte popular</vt:lpstr>
      <vt:lpstr>Los juegos y las instituciones son extensiones del hombre social y de la sociedad como ente político</vt:lpstr>
      <vt:lpstr>Slide 6</vt:lpstr>
      <vt:lpstr>Los juegos</vt:lpstr>
      <vt:lpstr>Deportes</vt:lpstr>
      <vt:lpstr>El Arte y el juego</vt:lpstr>
      <vt:lpstr>El juego como arte popular</vt:lpstr>
      <vt:lpstr>El juego artístico</vt:lpstr>
      <vt:lpstr>27. El teléfono</vt:lpstr>
      <vt:lpstr>Teléfono.</vt:lpstr>
      <vt:lpstr>El mensaje</vt:lpstr>
      <vt:lpstr>El mensaje</vt:lpstr>
      <vt:lpstr>Visión del futuro </vt:lpstr>
    </vt:vector>
  </TitlesOfParts>
  <Company>Your Company 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24. Los juegos </dc:title>
  <dc:creator>Your User Name</dc:creator>
  <cp:lastModifiedBy>Your User Name</cp:lastModifiedBy>
  <cp:revision>7</cp:revision>
  <dcterms:created xsi:type="dcterms:W3CDTF">2011-10-17T22:34:57Z</dcterms:created>
  <dcterms:modified xsi:type="dcterms:W3CDTF">2011-10-24T19:00:27Z</dcterms:modified>
</cp:coreProperties>
</file>