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322" r:id="rId2"/>
    <p:sldId id="335" r:id="rId3"/>
    <p:sldId id="331" r:id="rId4"/>
    <p:sldId id="332" r:id="rId5"/>
    <p:sldId id="333" r:id="rId6"/>
    <p:sldId id="321" r:id="rId7"/>
    <p:sldId id="294" r:id="rId8"/>
    <p:sldId id="336" r:id="rId9"/>
    <p:sldId id="297" r:id="rId10"/>
    <p:sldId id="298" r:id="rId11"/>
    <p:sldId id="299" r:id="rId12"/>
    <p:sldId id="324" r:id="rId13"/>
    <p:sldId id="325" r:id="rId14"/>
    <p:sldId id="326" r:id="rId15"/>
  </p:sldIdLst>
  <p:sldSz cx="9144000" cy="6858000" type="screen4x3"/>
  <p:notesSz cx="6858000" cy="9296400"/>
  <p:custDataLst>
    <p:tags r:id="rId18"/>
  </p:custDataLst>
  <p:defaultTextStyle>
    <a:defPPr>
      <a:defRPr lang="es-ES"/>
    </a:defPPr>
    <a:lvl1pPr algn="l" rtl="0" fontAlgn="base">
      <a:spcBef>
        <a:spcPct val="0"/>
      </a:spcBef>
      <a:spcAft>
        <a:spcPct val="0"/>
      </a:spcAft>
      <a:defRPr sz="1400" kern="1200">
        <a:solidFill>
          <a:schemeClr val="tx1"/>
        </a:solidFill>
        <a:latin typeface="Arial" pitchFamily="34" charset="0"/>
        <a:ea typeface="+mn-ea"/>
        <a:cs typeface="+mn-cs"/>
      </a:defRPr>
    </a:lvl1pPr>
    <a:lvl2pPr marL="457200" algn="l" rtl="0" fontAlgn="base">
      <a:spcBef>
        <a:spcPct val="0"/>
      </a:spcBef>
      <a:spcAft>
        <a:spcPct val="0"/>
      </a:spcAft>
      <a:defRPr sz="1400" kern="1200">
        <a:solidFill>
          <a:schemeClr val="tx1"/>
        </a:solidFill>
        <a:latin typeface="Arial" pitchFamily="34" charset="0"/>
        <a:ea typeface="+mn-ea"/>
        <a:cs typeface="+mn-cs"/>
      </a:defRPr>
    </a:lvl2pPr>
    <a:lvl3pPr marL="914400" algn="l" rtl="0" fontAlgn="base">
      <a:spcBef>
        <a:spcPct val="0"/>
      </a:spcBef>
      <a:spcAft>
        <a:spcPct val="0"/>
      </a:spcAft>
      <a:defRPr sz="1400" kern="1200">
        <a:solidFill>
          <a:schemeClr val="tx1"/>
        </a:solidFill>
        <a:latin typeface="Arial" pitchFamily="34" charset="0"/>
        <a:ea typeface="+mn-ea"/>
        <a:cs typeface="+mn-cs"/>
      </a:defRPr>
    </a:lvl3pPr>
    <a:lvl4pPr marL="1371600" algn="l" rtl="0" fontAlgn="base">
      <a:spcBef>
        <a:spcPct val="0"/>
      </a:spcBef>
      <a:spcAft>
        <a:spcPct val="0"/>
      </a:spcAft>
      <a:defRPr sz="1400" kern="1200">
        <a:solidFill>
          <a:schemeClr val="tx1"/>
        </a:solidFill>
        <a:latin typeface="Arial" pitchFamily="34" charset="0"/>
        <a:ea typeface="+mn-ea"/>
        <a:cs typeface="+mn-cs"/>
      </a:defRPr>
    </a:lvl4pPr>
    <a:lvl5pPr marL="1828800" algn="l" rtl="0" fontAlgn="base">
      <a:spcBef>
        <a:spcPct val="0"/>
      </a:spcBef>
      <a:spcAft>
        <a:spcPct val="0"/>
      </a:spcAft>
      <a:defRPr sz="1400" kern="1200">
        <a:solidFill>
          <a:schemeClr val="tx1"/>
        </a:solidFill>
        <a:latin typeface="Arial" pitchFamily="34" charset="0"/>
        <a:ea typeface="+mn-ea"/>
        <a:cs typeface="+mn-cs"/>
      </a:defRPr>
    </a:lvl5pPr>
    <a:lvl6pPr marL="2286000" algn="l" defTabSz="914400" rtl="0" eaLnBrk="1" latinLnBrk="0" hangingPunct="1">
      <a:defRPr sz="1400" kern="1200">
        <a:solidFill>
          <a:schemeClr val="tx1"/>
        </a:solidFill>
        <a:latin typeface="Arial" pitchFamily="34" charset="0"/>
        <a:ea typeface="+mn-ea"/>
        <a:cs typeface="+mn-cs"/>
      </a:defRPr>
    </a:lvl6pPr>
    <a:lvl7pPr marL="2743200" algn="l" defTabSz="914400" rtl="0" eaLnBrk="1" latinLnBrk="0" hangingPunct="1">
      <a:defRPr sz="1400" kern="1200">
        <a:solidFill>
          <a:schemeClr val="tx1"/>
        </a:solidFill>
        <a:latin typeface="Arial" pitchFamily="34" charset="0"/>
        <a:ea typeface="+mn-ea"/>
        <a:cs typeface="+mn-cs"/>
      </a:defRPr>
    </a:lvl7pPr>
    <a:lvl8pPr marL="3200400" algn="l" defTabSz="914400" rtl="0" eaLnBrk="1" latinLnBrk="0" hangingPunct="1">
      <a:defRPr sz="1400" kern="1200">
        <a:solidFill>
          <a:schemeClr val="tx1"/>
        </a:solidFill>
        <a:latin typeface="Arial" pitchFamily="34" charset="0"/>
        <a:ea typeface="+mn-ea"/>
        <a:cs typeface="+mn-cs"/>
      </a:defRPr>
    </a:lvl8pPr>
    <a:lvl9pPr marL="3657600" algn="l" defTabSz="914400" rtl="0" eaLnBrk="1" latinLnBrk="0" hangingPunct="1">
      <a:defRPr sz="14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9099"/>
    <a:srgbClr val="000066"/>
    <a:srgbClr val="0193C7"/>
    <a:srgbClr val="DF5BC3"/>
    <a:srgbClr val="BC8C14"/>
    <a:srgbClr val="1DA4FF"/>
    <a:srgbClr val="0066CC"/>
    <a:srgbClr val="F9BA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546" autoAdjust="0"/>
    <p:restoredTop sz="93418" autoAdjust="0"/>
  </p:normalViewPr>
  <p:slideViewPr>
    <p:cSldViewPr>
      <p:cViewPr>
        <p:scale>
          <a:sx n="60" d="100"/>
          <a:sy n="60" d="100"/>
        </p:scale>
        <p:origin x="-402" y="-1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u="none">
                <a:latin typeface="Arial" charset="0"/>
              </a:defRPr>
            </a:lvl1pPr>
          </a:lstStyle>
          <a:p>
            <a:pPr>
              <a:defRPr/>
            </a:pPr>
            <a:endParaRPr lang="es-MX"/>
          </a:p>
        </p:txBody>
      </p:sp>
      <p:sp>
        <p:nvSpPr>
          <p:cNvPr id="3" name="2 Marcador de fecha"/>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u="none">
                <a:latin typeface="Arial" charset="0"/>
              </a:defRPr>
            </a:lvl1pPr>
          </a:lstStyle>
          <a:p>
            <a:pPr>
              <a:defRPr/>
            </a:pPr>
            <a:fld id="{57E60735-6AB7-4947-BE91-30C5F2C1730A}" type="datetimeFigureOut">
              <a:rPr lang="es-MX"/>
              <a:pPr>
                <a:defRPr/>
              </a:pPr>
              <a:t>31/07/2011</a:t>
            </a:fld>
            <a:endParaRPr lang="es-MX"/>
          </a:p>
        </p:txBody>
      </p:sp>
      <p:sp>
        <p:nvSpPr>
          <p:cNvPr id="4" name="3 Marcador de pie de página"/>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u="none">
                <a:latin typeface="Arial" charset="0"/>
              </a:defRPr>
            </a:lvl1pPr>
          </a:lstStyle>
          <a:p>
            <a:pPr>
              <a:defRPr/>
            </a:pPr>
            <a:endParaRPr lang="es-MX"/>
          </a:p>
        </p:txBody>
      </p:sp>
      <p:sp>
        <p:nvSpPr>
          <p:cNvPr id="5" name="4 Marcador de número de diapositiva"/>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u="none">
                <a:latin typeface="Arial" charset="0"/>
              </a:defRPr>
            </a:lvl1pPr>
          </a:lstStyle>
          <a:p>
            <a:pPr>
              <a:defRPr/>
            </a:pPr>
            <a:fld id="{7E674AA0-63D6-4BA9-9AF8-3573ACACB058}" type="slidenum">
              <a:rPr lang="es-MX"/>
              <a:pPr>
                <a:defRPr/>
              </a:pPr>
              <a:t>‹Nº›</a:t>
            </a:fld>
            <a:endParaRPr lang="es-MX"/>
          </a:p>
        </p:txBody>
      </p:sp>
    </p:spTree>
    <p:extLst>
      <p:ext uri="{BB962C8B-B14F-4D97-AF65-F5344CB8AC3E}">
        <p14:creationId xmlns:p14="http://schemas.microsoft.com/office/powerpoint/2010/main" val="121132406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u="none">
                <a:latin typeface="Arial" charset="0"/>
              </a:defRPr>
            </a:lvl1pPr>
          </a:lstStyle>
          <a:p>
            <a:pPr>
              <a:defRPr/>
            </a:pPr>
            <a:endParaRPr lang="es-ES"/>
          </a:p>
        </p:txBody>
      </p:sp>
      <p:sp>
        <p:nvSpPr>
          <p:cNvPr id="23555"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u="none">
                <a:latin typeface="Arial" charset="0"/>
              </a:defRPr>
            </a:lvl1pPr>
          </a:lstStyle>
          <a:p>
            <a:pPr>
              <a:defRPr/>
            </a:pPr>
            <a:endParaRPr lang="es-ES"/>
          </a:p>
        </p:txBody>
      </p:sp>
      <p:sp>
        <p:nvSpPr>
          <p:cNvPr id="13316"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23557" name="Rectangle 5"/>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23558"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u="none">
                <a:latin typeface="Arial" charset="0"/>
              </a:defRPr>
            </a:lvl1pPr>
          </a:lstStyle>
          <a:p>
            <a:pPr>
              <a:defRPr/>
            </a:pPr>
            <a:endParaRPr lang="es-ES"/>
          </a:p>
        </p:txBody>
      </p:sp>
      <p:sp>
        <p:nvSpPr>
          <p:cNvPr id="23559"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u="none">
                <a:latin typeface="Arial" charset="0"/>
              </a:defRPr>
            </a:lvl1pPr>
          </a:lstStyle>
          <a:p>
            <a:pPr>
              <a:defRPr/>
            </a:pPr>
            <a:fld id="{626DEA25-8607-48F3-ADD0-941BA335CB72}" type="slidenum">
              <a:rPr lang="es-ES"/>
              <a:pPr>
                <a:defRPr/>
              </a:pPr>
              <a:t>‹Nº›</a:t>
            </a:fld>
            <a:endParaRPr lang="es-ES"/>
          </a:p>
        </p:txBody>
      </p:sp>
    </p:spTree>
    <p:extLst>
      <p:ext uri="{BB962C8B-B14F-4D97-AF65-F5344CB8AC3E}">
        <p14:creationId xmlns:p14="http://schemas.microsoft.com/office/powerpoint/2010/main" val="408089438"/>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Box 8"/>
          <p:cNvSpPr txBox="1">
            <a:spLocks noChangeArrowheads="1"/>
          </p:cNvSpPr>
          <p:nvPr/>
        </p:nvSpPr>
        <p:spPr bwMode="auto">
          <a:xfrm>
            <a:off x="8496300" y="6548438"/>
            <a:ext cx="684213" cy="336550"/>
          </a:xfrm>
          <a:prstGeom prst="rect">
            <a:avLst/>
          </a:prstGeom>
          <a:noFill/>
          <a:ln>
            <a:noFill/>
          </a:ln>
          <a:extLst/>
        </p:spPr>
        <p:txBody>
          <a:bodyPr>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r" eaLnBrk="1" hangingPunct="1">
              <a:spcBef>
                <a:spcPct val="50000"/>
              </a:spcBef>
              <a:defRPr/>
            </a:pPr>
            <a:fld id="{FD14291C-E0FC-4233-8812-29772544F5E6}" type="slidenum">
              <a:rPr lang="es-ES" sz="1600" b="1" smtClean="0">
                <a:solidFill>
                  <a:srgbClr val="FFFF37"/>
                </a:solidFill>
              </a:rPr>
              <a:pPr algn="r" eaLnBrk="1" hangingPunct="1">
                <a:spcBef>
                  <a:spcPct val="50000"/>
                </a:spcBef>
                <a:defRPr/>
              </a:pPr>
              <a:t>‹Nº›</a:t>
            </a:fld>
            <a:endParaRPr lang="es-ES" sz="1600" b="1" smtClean="0">
              <a:solidFill>
                <a:srgbClr val="FFFF37"/>
              </a:solidFill>
            </a:endParaRPr>
          </a:p>
        </p:txBody>
      </p:sp>
      <p:sp>
        <p:nvSpPr>
          <p:cNvPr id="1027" name="2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endParaRPr lang="es-MX" smtClean="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6 Imagen" descr="cafe.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 name="Rectangle 21"/>
          <p:cNvSpPr>
            <a:spLocks noChangeArrowheads="1"/>
          </p:cNvSpPr>
          <p:nvPr/>
        </p:nvSpPr>
        <p:spPr bwMode="auto">
          <a:xfrm>
            <a:off x="1187450" y="4221088"/>
            <a:ext cx="7418388" cy="2016201"/>
          </a:xfrm>
          <a:prstGeom prst="rect">
            <a:avLst/>
          </a:prstGeom>
          <a:noFill/>
          <a:ln>
            <a:noFill/>
          </a:ln>
          <a:extLst/>
        </p:spPr>
        <p:txBody>
          <a:bodyPr anchor="ctr"/>
          <a:lstStyle/>
          <a:p>
            <a:pPr eaLnBrk="0" hangingPunct="0">
              <a:defRPr/>
            </a:pPr>
            <a:r>
              <a:rPr lang="es-MX" sz="2400" b="1" dirty="0">
                <a:solidFill>
                  <a:schemeClr val="accent2">
                    <a:lumMod val="75000"/>
                  </a:schemeClr>
                </a:solidFill>
                <a:latin typeface="Times New Roman" pitchFamily="18" charset="0"/>
                <a:cs typeface="Times New Roman" pitchFamily="18" charset="0"/>
              </a:rPr>
              <a:t> </a:t>
            </a:r>
            <a:r>
              <a:rPr lang="es-MX" sz="2400" b="1" dirty="0" smtClean="0">
                <a:solidFill>
                  <a:schemeClr val="accent2">
                    <a:lumMod val="75000"/>
                  </a:schemeClr>
                </a:solidFill>
                <a:latin typeface="Times New Roman" pitchFamily="18" charset="0"/>
                <a:cs typeface="Times New Roman" pitchFamily="18" charset="0"/>
              </a:rPr>
              <a:t>                 </a:t>
            </a:r>
            <a:r>
              <a:rPr lang="es-MX" sz="28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Times New Roman" pitchFamily="18" charset="0"/>
                <a:cs typeface="Times New Roman" pitchFamily="18" charset="0"/>
              </a:rPr>
              <a:t>Elección </a:t>
            </a:r>
            <a:r>
              <a:rPr lang="es-MX" sz="28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Times New Roman" pitchFamily="18" charset="0"/>
                <a:cs typeface="Times New Roman" pitchFamily="18" charset="0"/>
              </a:rPr>
              <a:t>Presidencial</a:t>
            </a:r>
          </a:p>
          <a:p>
            <a:pPr eaLnBrk="0" hangingPunct="0">
              <a:defRPr/>
            </a:pPr>
            <a:r>
              <a:rPr lang="es-MX" dirty="0">
                <a:ln w="12700">
                  <a:solidFill>
                    <a:schemeClr val="tx2">
                      <a:satMod val="155000"/>
                    </a:schemeClr>
                  </a:solidFill>
                  <a:prstDash val="solid"/>
                </a:ln>
                <a:solidFill>
                  <a:schemeClr val="bg2">
                    <a:tint val="85000"/>
                    <a:satMod val="155000"/>
                  </a:schemeClr>
                </a:solidFill>
                <a:latin typeface="Times New Roman" pitchFamily="18" charset="0"/>
                <a:cs typeface="Times New Roman" pitchFamily="18" charset="0"/>
              </a:rPr>
              <a:t>                                                                                                                        </a:t>
            </a:r>
            <a:r>
              <a:rPr lang="es-MX" dirty="0" smtClean="0">
                <a:ln w="12700">
                  <a:solidFill>
                    <a:schemeClr val="tx2">
                      <a:satMod val="155000"/>
                    </a:schemeClr>
                  </a:solidFill>
                  <a:prstDash val="solid"/>
                </a:ln>
                <a:solidFill>
                  <a:schemeClr val="bg2">
                    <a:tint val="85000"/>
                    <a:satMod val="155000"/>
                  </a:schemeClr>
                </a:solidFill>
                <a:latin typeface="Times New Roman" pitchFamily="18" charset="0"/>
                <a:cs typeface="Times New Roman" pitchFamily="18" charset="0"/>
              </a:rPr>
              <a:t>          </a:t>
            </a:r>
          </a:p>
          <a:p>
            <a:pPr eaLnBrk="0" hangingPunct="0">
              <a:defRPr/>
            </a:pPr>
            <a:endParaRPr lang="es-MX" dirty="0">
              <a:ln w="12700">
                <a:solidFill>
                  <a:schemeClr val="tx2">
                    <a:satMod val="155000"/>
                  </a:schemeClr>
                </a:solidFill>
                <a:prstDash val="solid"/>
              </a:ln>
              <a:solidFill>
                <a:schemeClr val="bg2">
                  <a:tint val="85000"/>
                  <a:satMod val="155000"/>
                </a:schemeClr>
              </a:solidFill>
              <a:latin typeface="Times New Roman" pitchFamily="18" charset="0"/>
              <a:cs typeface="Times New Roman" pitchFamily="18" charset="0"/>
            </a:endParaRPr>
          </a:p>
          <a:p>
            <a:pPr eaLnBrk="0" hangingPunct="0">
              <a:defRPr/>
            </a:pPr>
            <a:endParaRPr lang="es-MX" dirty="0" smtClean="0">
              <a:ln w="12700">
                <a:solidFill>
                  <a:schemeClr val="tx2">
                    <a:satMod val="155000"/>
                  </a:schemeClr>
                </a:solidFill>
                <a:prstDash val="solid"/>
              </a:ln>
              <a:solidFill>
                <a:schemeClr val="bg2">
                  <a:tint val="85000"/>
                  <a:satMod val="155000"/>
                </a:schemeClr>
              </a:solidFill>
              <a:latin typeface="Times New Roman" pitchFamily="18" charset="0"/>
              <a:cs typeface="Times New Roman" pitchFamily="18" charset="0"/>
            </a:endParaRPr>
          </a:p>
          <a:p>
            <a:pPr eaLnBrk="0" hangingPunct="0">
              <a:defRPr/>
            </a:pPr>
            <a:r>
              <a:rPr lang="es-MX" dirty="0">
                <a:ln w="12700">
                  <a:solidFill>
                    <a:schemeClr val="tx2">
                      <a:satMod val="155000"/>
                    </a:schemeClr>
                  </a:solidFill>
                  <a:prstDash val="solid"/>
                </a:ln>
                <a:solidFill>
                  <a:schemeClr val="bg2">
                    <a:tint val="85000"/>
                    <a:satMod val="155000"/>
                  </a:schemeClr>
                </a:solidFill>
                <a:latin typeface="Times New Roman" pitchFamily="18" charset="0"/>
                <a:cs typeface="Times New Roman" pitchFamily="18" charset="0"/>
              </a:rPr>
              <a:t> </a:t>
            </a:r>
            <a:r>
              <a:rPr lang="es-MX" dirty="0" smtClean="0">
                <a:ln w="12700">
                  <a:solidFill>
                    <a:schemeClr val="tx2">
                      <a:satMod val="155000"/>
                    </a:schemeClr>
                  </a:solidFill>
                  <a:prstDash val="solid"/>
                </a:ln>
                <a:solidFill>
                  <a:schemeClr val="bg2">
                    <a:tint val="85000"/>
                    <a:satMod val="155000"/>
                  </a:schemeClr>
                </a:solidFill>
                <a:latin typeface="Times New Roman" pitchFamily="18" charset="0"/>
                <a:cs typeface="Times New Roman" pitchFamily="18" charset="0"/>
              </a:rPr>
              <a:t>                                                                                                                                 </a:t>
            </a:r>
          </a:p>
          <a:p>
            <a:pPr eaLnBrk="0" hangingPunct="0">
              <a:defRPr/>
            </a:pPr>
            <a:r>
              <a:rPr lang="es-MX" dirty="0">
                <a:ln w="12700">
                  <a:solidFill>
                    <a:schemeClr val="tx2">
                      <a:satMod val="155000"/>
                    </a:schemeClr>
                  </a:solidFill>
                  <a:prstDash val="solid"/>
                </a:ln>
                <a:solidFill>
                  <a:schemeClr val="bg2">
                    <a:tint val="85000"/>
                    <a:satMod val="155000"/>
                  </a:schemeClr>
                </a:solidFill>
                <a:latin typeface="Times New Roman" pitchFamily="18" charset="0"/>
                <a:cs typeface="Times New Roman" pitchFamily="18" charset="0"/>
              </a:rPr>
              <a:t> </a:t>
            </a:r>
            <a:r>
              <a:rPr lang="es-MX" dirty="0" smtClean="0">
                <a:ln w="12700">
                  <a:solidFill>
                    <a:schemeClr val="tx2">
                      <a:satMod val="155000"/>
                    </a:schemeClr>
                  </a:solidFill>
                  <a:prstDash val="solid"/>
                </a:ln>
                <a:solidFill>
                  <a:schemeClr val="bg2">
                    <a:tint val="85000"/>
                    <a:satMod val="155000"/>
                  </a:schemeClr>
                </a:solidFill>
                <a:latin typeface="Times New Roman" pitchFamily="18" charset="0"/>
                <a:cs typeface="Times New Roman" pitchFamily="18" charset="0"/>
              </a:rPr>
              <a:t>                                                                                                                                   Agosto </a:t>
            </a:r>
            <a:r>
              <a:rPr lang="es-MX" dirty="0">
                <a:ln w="12700">
                  <a:solidFill>
                    <a:schemeClr val="tx2">
                      <a:satMod val="155000"/>
                    </a:schemeClr>
                  </a:solidFill>
                  <a:prstDash val="solid"/>
                </a:ln>
                <a:solidFill>
                  <a:schemeClr val="bg2">
                    <a:tint val="85000"/>
                    <a:satMod val="155000"/>
                  </a:schemeClr>
                </a:solidFill>
                <a:latin typeface="Times New Roman" pitchFamily="18" charset="0"/>
                <a:cs typeface="Times New Roman" pitchFamily="18" charset="0"/>
              </a:rPr>
              <a:t>1 de 2011</a:t>
            </a:r>
          </a:p>
        </p:txBody>
      </p:sp>
      <p:sp>
        <p:nvSpPr>
          <p:cNvPr id="9" name="WordArt 8"/>
          <p:cNvSpPr>
            <a:spLocks noChangeArrowheads="1" noChangeShapeType="1" noTextEdit="1"/>
          </p:cNvSpPr>
          <p:nvPr/>
        </p:nvSpPr>
        <p:spPr bwMode="auto">
          <a:xfrm>
            <a:off x="1331640" y="1772816"/>
            <a:ext cx="6048672" cy="2232248"/>
          </a:xfrm>
          <a:prstGeom prst="rect">
            <a:avLst/>
          </a:prstGeom>
        </p:spPr>
        <p:txBody>
          <a:bodyPr wrap="none" fromWordArt="1">
            <a:prstTxWarp prst="textPlain">
              <a:avLst>
                <a:gd name="adj" fmla="val 50000"/>
              </a:avLst>
            </a:prstTxWarp>
          </a:bodyPr>
          <a:lstStyle/>
          <a:p>
            <a:pPr algn="ctr">
              <a:defRPr/>
            </a:pPr>
            <a:r>
              <a:rPr lang="es-MX" sz="3600" b="1" kern="1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Impact"/>
              </a:rPr>
              <a:t>México</a:t>
            </a:r>
          </a:p>
          <a:p>
            <a:pPr algn="ctr">
              <a:defRPr/>
            </a:pPr>
            <a:r>
              <a:rPr lang="es-MX" sz="3600" b="1" kern="1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Impact"/>
              </a:rPr>
              <a:t>2012 </a:t>
            </a:r>
          </a:p>
        </p:txBody>
      </p:sp>
      <p:pic>
        <p:nvPicPr>
          <p:cNvPr id="2053" name="18 Imagen" descr="logo01.jpg"/>
          <p:cNvPicPr>
            <a:picLocks noChangeAspect="1"/>
          </p:cNvPicPr>
          <p:nvPr/>
        </p:nvPicPr>
        <p:blipFill>
          <a:blip r:embed="rId3" cstate="print">
            <a:duotone>
              <a:prstClr val="black"/>
              <a:srgbClr val="D9C3A5">
                <a:tint val="50000"/>
                <a:satMod val="180000"/>
              </a:srgbClr>
            </a:duotone>
          </a:blip>
          <a:srcRect/>
          <a:stretch>
            <a:fillRect/>
          </a:stretch>
        </p:blipFill>
        <p:spPr bwMode="auto">
          <a:xfrm>
            <a:off x="179513" y="57104"/>
            <a:ext cx="1800199" cy="762447"/>
          </a:xfrm>
          <a:prstGeom prst="rect">
            <a:avLst/>
          </a:prstGeom>
          <a:noFill/>
          <a:ln w="9525">
            <a:noFill/>
            <a:miter lim="800000"/>
            <a:headEnd/>
            <a:tailEnd/>
          </a:ln>
        </p:spPr>
      </p:pic>
      <p:sp>
        <p:nvSpPr>
          <p:cNvPr id="15365" name="6 Rectángulo"/>
          <p:cNvSpPr>
            <a:spLocks noChangeArrowheads="1"/>
          </p:cNvSpPr>
          <p:nvPr/>
        </p:nvSpPr>
        <p:spPr bwMode="auto">
          <a:xfrm>
            <a:off x="8605838" y="5767388"/>
            <a:ext cx="719137" cy="1046162"/>
          </a:xfrm>
          <a:prstGeom prst="rect">
            <a:avLst/>
          </a:prstGeom>
          <a:noFill/>
          <a:ln w="9525">
            <a:noFill/>
            <a:miter lim="800000"/>
            <a:headEnd/>
            <a:tailEnd/>
          </a:ln>
        </p:spPr>
        <p:txBody>
          <a:bodyPr>
            <a:spAutoFit/>
          </a:bodyPr>
          <a:lstStyle/>
          <a:p>
            <a:endParaRPr lang="es-MX">
              <a:solidFill>
                <a:schemeClr val="bg1"/>
              </a:solidFill>
              <a:latin typeface="Arial Black" pitchFamily="34" charset="0"/>
            </a:endParaRPr>
          </a:p>
          <a:p>
            <a:endParaRPr lang="es-MX">
              <a:solidFill>
                <a:schemeClr val="bg1"/>
              </a:solidFill>
              <a:latin typeface="Arial Black" pitchFamily="34" charset="0"/>
            </a:endParaRPr>
          </a:p>
          <a:p>
            <a:endParaRPr lang="es-MX">
              <a:solidFill>
                <a:schemeClr val="bg1"/>
              </a:solidFill>
              <a:latin typeface="Arial Black" pitchFamily="34" charset="0"/>
            </a:endParaRPr>
          </a:p>
          <a:p>
            <a:r>
              <a:rPr lang="es-MX" sz="2000">
                <a:solidFill>
                  <a:schemeClr val="bg1"/>
                </a:solidFill>
                <a:latin typeface="Arial Black" pitchFamily="34" charset="0"/>
              </a:rPr>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3 Imagen" descr="cafe.jpg"/>
          <p:cNvPicPr>
            <a:picLocks noChangeAspect="1"/>
          </p:cNvPicPr>
          <p:nvPr/>
        </p:nvPicPr>
        <p:blipFill>
          <a:blip r:embed="rId2" cstate="print"/>
          <a:srcRect/>
          <a:stretch>
            <a:fillRect/>
          </a:stretch>
        </p:blipFill>
        <p:spPr bwMode="auto">
          <a:xfrm>
            <a:off x="0" y="0"/>
            <a:ext cx="9144000" cy="6921500"/>
          </a:xfrm>
          <a:prstGeom prst="rect">
            <a:avLst/>
          </a:prstGeom>
          <a:noFill/>
          <a:ln w="9525">
            <a:noFill/>
            <a:miter lim="800000"/>
            <a:headEnd/>
            <a:tailEnd/>
          </a:ln>
        </p:spPr>
      </p:pic>
      <p:sp>
        <p:nvSpPr>
          <p:cNvPr id="16386" name="4 Rectángulo"/>
          <p:cNvSpPr>
            <a:spLocks noChangeArrowheads="1"/>
          </p:cNvSpPr>
          <p:nvPr/>
        </p:nvSpPr>
        <p:spPr bwMode="auto">
          <a:xfrm>
            <a:off x="683568" y="764704"/>
            <a:ext cx="7776864" cy="6032421"/>
          </a:xfrm>
          <a:prstGeom prst="rect">
            <a:avLst/>
          </a:prstGeom>
          <a:noFill/>
          <a:ln w="9525">
            <a:noFill/>
            <a:miter lim="800000"/>
            <a:headEnd/>
            <a:tailEnd/>
          </a:ln>
        </p:spPr>
        <p:txBody>
          <a:bodyPr wrap="square">
            <a:spAutoFit/>
          </a:bodyPr>
          <a:lstStyle/>
          <a:p>
            <a:endParaRPr lang="es-MX" sz="1200" b="1" dirty="0" smtClean="0">
              <a:latin typeface="Arial Narrow" pitchFamily="34" charset="0"/>
            </a:endParaRPr>
          </a:p>
          <a:p>
            <a:r>
              <a:rPr lang="es-MX" sz="1800" b="1" dirty="0" smtClean="0">
                <a:latin typeface="Arial Narrow" pitchFamily="34" charset="0"/>
              </a:rPr>
              <a:t>México 2012</a:t>
            </a:r>
          </a:p>
          <a:p>
            <a:r>
              <a:rPr lang="es-MX" sz="1800" b="1" dirty="0">
                <a:latin typeface="Arial Narrow" pitchFamily="34" charset="0"/>
              </a:rPr>
              <a:t>Elección Presidencial</a:t>
            </a:r>
          </a:p>
          <a:p>
            <a:endParaRPr lang="es-MX" sz="1800" b="1" dirty="0">
              <a:latin typeface="Arial Narrow" pitchFamily="34" charset="0"/>
            </a:endParaRPr>
          </a:p>
          <a:p>
            <a:r>
              <a:rPr lang="es-MX" sz="1800" b="1" dirty="0">
                <a:latin typeface="Arial Narrow" pitchFamily="34" charset="0"/>
              </a:rPr>
              <a:t>Vitrina metodológica</a:t>
            </a:r>
          </a:p>
          <a:p>
            <a:endParaRPr lang="es-MX" sz="1200" b="1" dirty="0">
              <a:latin typeface="Arial Narrow" pitchFamily="34" charset="0"/>
            </a:endParaRPr>
          </a:p>
          <a:p>
            <a:pPr algn="just"/>
            <a:r>
              <a:rPr lang="es-MX" b="1" dirty="0">
                <a:latin typeface="Arial Narrow" pitchFamily="34" charset="0"/>
              </a:rPr>
              <a:t>Siguiendo el método aleatorio simple combinado, se llevaron a cabo entrevistas telefónicas personales en vivienda, realizadas del </a:t>
            </a:r>
            <a:r>
              <a:rPr lang="es-MX" b="1" dirty="0" smtClean="0">
                <a:latin typeface="Arial Narrow" pitchFamily="34" charset="0"/>
              </a:rPr>
              <a:t>26 </a:t>
            </a:r>
            <a:r>
              <a:rPr lang="es-MX" b="1" dirty="0">
                <a:latin typeface="Arial Narrow" pitchFamily="34" charset="0"/>
              </a:rPr>
              <a:t>al </a:t>
            </a:r>
            <a:r>
              <a:rPr lang="es-MX" b="1" dirty="0" smtClean="0">
                <a:latin typeface="Arial Narrow" pitchFamily="34" charset="0"/>
              </a:rPr>
              <a:t>30 </a:t>
            </a:r>
            <a:r>
              <a:rPr lang="es-MX" b="1" dirty="0">
                <a:latin typeface="Arial Narrow" pitchFamily="34" charset="0"/>
              </a:rPr>
              <a:t>de julio de 2011,  a hombres y mujeres indistintamente de 18 años o más, en 300 distritos electorales de la República, utilizando los directorios telefónicos de Telmex y seleccionando los números en forma aleatoria de cincuenta en cincuenta, con un margen de error del 5% y rango de confianza del 95%. Se realizaron </a:t>
            </a:r>
            <a:r>
              <a:rPr lang="es-MX" b="1" dirty="0" smtClean="0">
                <a:latin typeface="Arial Narrow" pitchFamily="34" charset="0"/>
              </a:rPr>
              <a:t>4,921 </a:t>
            </a:r>
            <a:r>
              <a:rPr lang="es-MX" b="1" dirty="0">
                <a:latin typeface="Arial Narrow" pitchFamily="34" charset="0"/>
              </a:rPr>
              <a:t>llamadas efectivas, descartándose las que se marcaron y no contestaron. El grupo de trabajo se integró por 20 entrevistadoras y dos supervisoras. Los resultados son válidos para la fecha del estudio y de ninguna manera tratan de formar supuestos sobre una prospectiva para el día de la elección. </a:t>
            </a:r>
          </a:p>
          <a:p>
            <a:pPr algn="just"/>
            <a:r>
              <a:rPr lang="es-MX" b="1" dirty="0">
                <a:latin typeface="Arial Narrow" pitchFamily="34" charset="0"/>
              </a:rPr>
              <a:t>Responsable: </a:t>
            </a:r>
            <a:r>
              <a:rPr lang="es-MX" b="1" dirty="0" err="1">
                <a:latin typeface="Arial Narrow" pitchFamily="34" charset="0"/>
              </a:rPr>
              <a:t>People's</a:t>
            </a:r>
            <a:r>
              <a:rPr lang="es-MX" b="1" dirty="0">
                <a:latin typeface="Arial Narrow" pitchFamily="34" charset="0"/>
              </a:rPr>
              <a:t> </a:t>
            </a:r>
            <a:r>
              <a:rPr lang="es-MX" b="1" dirty="0" err="1">
                <a:latin typeface="Arial Narrow" pitchFamily="34" charset="0"/>
              </a:rPr>
              <a:t>Opinion</a:t>
            </a:r>
            <a:r>
              <a:rPr lang="es-MX" b="1" dirty="0">
                <a:latin typeface="Arial Narrow" pitchFamily="34" charset="0"/>
              </a:rPr>
              <a:t>, S.A. de C.V.  filial de una organización internacional, legalmente establecida en México y constituida como sociedad mercantil, con una experiencia de más de diez años en el mercado, que ofrece y realiza estudios con nuevas ideas, estrategias, elementos y ventajas comparativas. Diseña y lleva a cabo estudios relacionados a los diversos temas sociales, en los diferentes ámbitos y esferas de la sociedad, proporcionando información fidedigna y oportuna, con </a:t>
            </a:r>
            <a:r>
              <a:rPr lang="es-MX" b="1" dirty="0" smtClean="0">
                <a:latin typeface="Arial Narrow" pitchFamily="34" charset="0"/>
              </a:rPr>
              <a:t>rigor  metodológico </a:t>
            </a:r>
            <a:r>
              <a:rPr lang="es-MX" b="1" dirty="0">
                <a:latin typeface="Arial Narrow" pitchFamily="34" charset="0"/>
              </a:rPr>
              <a:t>y </a:t>
            </a:r>
            <a:r>
              <a:rPr lang="es-MX" b="1" dirty="0" smtClean="0">
                <a:latin typeface="Arial Narrow" pitchFamily="34" charset="0"/>
              </a:rPr>
              <a:t>ético.</a:t>
            </a:r>
            <a:endParaRPr lang="es-MX" sz="1200" b="1" dirty="0">
              <a:latin typeface="Arial Narrow" pitchFamily="34" charset="0"/>
            </a:endParaRPr>
          </a:p>
          <a:p>
            <a:r>
              <a:rPr lang="es-MX" sz="1200" b="1" dirty="0">
                <a:latin typeface="Arial Narrow" pitchFamily="34" charset="0"/>
              </a:rPr>
              <a:t>Directorio:</a:t>
            </a:r>
          </a:p>
          <a:p>
            <a:r>
              <a:rPr lang="es-MX" sz="1200" b="1" dirty="0">
                <a:latin typeface="Arial Narrow" pitchFamily="34" charset="0"/>
              </a:rPr>
              <a:t>Presidente: Lauro </a:t>
            </a:r>
            <a:r>
              <a:rPr lang="es-MX" sz="1200" b="1" dirty="0" err="1">
                <a:latin typeface="Arial Narrow" pitchFamily="34" charset="0"/>
              </a:rPr>
              <a:t>Nolazco</a:t>
            </a:r>
            <a:r>
              <a:rPr lang="es-MX" sz="1200" b="1" dirty="0">
                <a:latin typeface="Arial Narrow" pitchFamily="34" charset="0"/>
              </a:rPr>
              <a:t> Ceballos</a:t>
            </a:r>
          </a:p>
          <a:p>
            <a:r>
              <a:rPr lang="es-MX" sz="1200" b="1" dirty="0">
                <a:latin typeface="Arial Narrow" pitchFamily="34" charset="0"/>
              </a:rPr>
              <a:t>Director General: Raymundo Velázquez Arcos</a:t>
            </a:r>
          </a:p>
          <a:p>
            <a:r>
              <a:rPr lang="es-MX" sz="1200" b="1" dirty="0">
                <a:latin typeface="Arial Narrow" pitchFamily="34" charset="0"/>
              </a:rPr>
              <a:t>Directora de Operaciones: Laura Martínez </a:t>
            </a:r>
            <a:r>
              <a:rPr lang="es-MX" sz="1200" b="1" dirty="0" smtClean="0">
                <a:latin typeface="Arial Narrow" pitchFamily="34" charset="0"/>
              </a:rPr>
              <a:t>Aguilar</a:t>
            </a:r>
            <a:r>
              <a:rPr lang="es-MX" sz="1200" b="1" dirty="0">
                <a:latin typeface="Arial Narrow" pitchFamily="34" charset="0"/>
              </a:rPr>
              <a:t> </a:t>
            </a:r>
          </a:p>
          <a:p>
            <a:r>
              <a:rPr lang="es-MX" sz="1200" b="1" dirty="0">
                <a:latin typeface="Arial Narrow" pitchFamily="34" charset="0"/>
              </a:rPr>
              <a:t>Contacto: www.peoplesopinion.mx   direcciongeneral@peoplesopinion.mx    direccionpeoplesopinion@gmail.com</a:t>
            </a:r>
          </a:p>
          <a:p>
            <a:r>
              <a:rPr lang="es-MX" sz="1200" b="1" dirty="0">
                <a:latin typeface="Arial Narrow" pitchFamily="34" charset="0"/>
              </a:rPr>
              <a:t>Oficinas generales: Monterrey, N. L. </a:t>
            </a:r>
            <a:r>
              <a:rPr lang="es-MX" sz="1200" b="1" dirty="0" smtClean="0">
                <a:latin typeface="Arial Narrow" pitchFamily="34" charset="0"/>
              </a:rPr>
              <a:t>México. Publicación</a:t>
            </a:r>
            <a:r>
              <a:rPr lang="es-MX" sz="1200" b="1" dirty="0">
                <a:latin typeface="Arial Narrow" pitchFamily="34" charset="0"/>
              </a:rPr>
              <a:t>: libre citando la fuente.</a:t>
            </a:r>
          </a:p>
          <a:p>
            <a:endParaRPr lang="es-MX" sz="1200" b="1" dirty="0">
              <a:latin typeface="Arial Narrow" pitchFamily="34" charset="0"/>
            </a:endParaRPr>
          </a:p>
          <a:p>
            <a:endParaRPr lang="es-MX" sz="1200" b="1" dirty="0" smtClean="0">
              <a:latin typeface="Arial Narrow" pitchFamily="34" charset="0"/>
            </a:endParaRPr>
          </a:p>
          <a:p>
            <a:endParaRPr lang="es-MX" sz="1200" b="1" dirty="0">
              <a:latin typeface="Arial Narrow" pitchFamily="34" charset="0"/>
            </a:endParaRPr>
          </a:p>
        </p:txBody>
      </p:sp>
      <p:pic>
        <p:nvPicPr>
          <p:cNvPr id="5" name="18 Imagen" descr="logo01.jpg"/>
          <p:cNvPicPr>
            <a:picLocks noChangeAspect="1"/>
          </p:cNvPicPr>
          <p:nvPr/>
        </p:nvPicPr>
        <p:blipFill>
          <a:blip r:embed="rId3" cstate="print">
            <a:duotone>
              <a:prstClr val="black"/>
              <a:srgbClr val="D9C3A5">
                <a:tint val="50000"/>
                <a:satMod val="180000"/>
              </a:srgbClr>
            </a:duotone>
          </a:blip>
          <a:srcRect/>
          <a:stretch>
            <a:fillRect/>
          </a:stretch>
        </p:blipFill>
        <p:spPr bwMode="auto">
          <a:xfrm>
            <a:off x="539552" y="116632"/>
            <a:ext cx="1512168" cy="5040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7 Imagen" descr="cafe.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7410" name="4 Rectángulo"/>
          <p:cNvSpPr>
            <a:spLocks noChangeArrowheads="1"/>
          </p:cNvSpPr>
          <p:nvPr/>
        </p:nvSpPr>
        <p:spPr bwMode="auto">
          <a:xfrm>
            <a:off x="611188" y="833438"/>
            <a:ext cx="7849244" cy="5324535"/>
          </a:xfrm>
          <a:prstGeom prst="rect">
            <a:avLst/>
          </a:prstGeom>
          <a:noFill/>
          <a:ln w="9525">
            <a:noFill/>
            <a:miter lim="800000"/>
            <a:headEnd/>
            <a:tailEnd/>
          </a:ln>
        </p:spPr>
        <p:txBody>
          <a:bodyPr wrap="square">
            <a:spAutoFit/>
          </a:bodyPr>
          <a:lstStyle/>
          <a:p>
            <a:r>
              <a:rPr lang="es-MX" sz="1800" b="1" dirty="0">
                <a:latin typeface="Arial Narrow" pitchFamily="34" charset="0"/>
              </a:rPr>
              <a:t>México 2012</a:t>
            </a:r>
          </a:p>
          <a:p>
            <a:r>
              <a:rPr lang="es-MX" sz="1800" b="1" dirty="0">
                <a:latin typeface="Arial Narrow" pitchFamily="34" charset="0"/>
              </a:rPr>
              <a:t>Elección Presidencial</a:t>
            </a:r>
          </a:p>
          <a:p>
            <a:endParaRPr lang="es-MX" b="1" dirty="0">
              <a:latin typeface="Arial Narrow" pitchFamily="34" charset="0"/>
            </a:endParaRPr>
          </a:p>
          <a:p>
            <a:r>
              <a:rPr lang="es-MX" sz="1800" b="1" dirty="0" smtClean="0">
                <a:solidFill>
                  <a:srgbClr val="000000"/>
                </a:solidFill>
                <a:latin typeface="Arial Narrow" pitchFamily="34" charset="0"/>
              </a:rPr>
              <a:t>Antecedentes</a:t>
            </a:r>
            <a:endParaRPr lang="es-MX" sz="1800" dirty="0">
              <a:latin typeface="Arial Narrow" pitchFamily="34" charset="0"/>
            </a:endParaRPr>
          </a:p>
          <a:p>
            <a:pPr algn="ctr"/>
            <a:r>
              <a:rPr lang="es-MX" sz="1800" b="1" dirty="0" smtClean="0">
                <a:latin typeface="Arial Narrow" pitchFamily="34" charset="0"/>
              </a:rPr>
              <a:t>Construir </a:t>
            </a:r>
            <a:r>
              <a:rPr lang="es-MX" sz="1800" b="1" dirty="0">
                <a:latin typeface="Arial Narrow" pitchFamily="34" charset="0"/>
              </a:rPr>
              <a:t>una visión de </a:t>
            </a:r>
            <a:r>
              <a:rPr lang="es-MX" sz="1800" b="1" dirty="0" smtClean="0">
                <a:latin typeface="Arial Narrow" pitchFamily="34" charset="0"/>
              </a:rPr>
              <a:t>futuro</a:t>
            </a:r>
          </a:p>
          <a:p>
            <a:pPr algn="ctr"/>
            <a:r>
              <a:rPr lang="es-MX" sz="1600" b="1" dirty="0">
                <a:latin typeface="Arial Narrow" pitchFamily="34" charset="0"/>
              </a:rPr>
              <a:t> </a:t>
            </a:r>
            <a:r>
              <a:rPr lang="es-MX" sz="1600" b="1" dirty="0" smtClean="0">
                <a:latin typeface="Arial Narrow" pitchFamily="34" charset="0"/>
              </a:rPr>
              <a:t>                                                                                                                                    Edna </a:t>
            </a:r>
            <a:r>
              <a:rPr lang="es-MX" sz="1600" b="1" dirty="0">
                <a:latin typeface="Arial Narrow" pitchFamily="34" charset="0"/>
              </a:rPr>
              <a:t>Jaime </a:t>
            </a:r>
            <a:r>
              <a:rPr lang="es-MX" sz="1600" b="1" dirty="0" smtClean="0">
                <a:latin typeface="Arial Narrow" pitchFamily="34" charset="0"/>
              </a:rPr>
              <a:t>(*)</a:t>
            </a:r>
          </a:p>
          <a:p>
            <a:pPr algn="ctr"/>
            <a:endParaRPr lang="es-MX" b="1" dirty="0">
              <a:latin typeface="Arial Narrow" pitchFamily="34" charset="0"/>
            </a:endParaRPr>
          </a:p>
          <a:p>
            <a:pPr algn="just"/>
            <a:r>
              <a:rPr lang="es-MX" dirty="0" smtClean="0">
                <a:latin typeface="Arial Narrow" pitchFamily="34" charset="0"/>
              </a:rPr>
              <a:t>Si </a:t>
            </a:r>
            <a:r>
              <a:rPr lang="es-MX" dirty="0">
                <a:latin typeface="Arial Narrow" pitchFamily="34" charset="0"/>
              </a:rPr>
              <a:t>hace tres lustros nos hubiésemos dado a la tarea de pensar en el futuro, quizá pudimos haber anticipado lo que hoy vivimos. El ejercicio de proyectar tendencias presentes nos da la imagen de lo que el país será en algunos años.</a:t>
            </a:r>
          </a:p>
          <a:p>
            <a:pPr algn="just"/>
            <a:r>
              <a:rPr lang="es-MX" dirty="0">
                <a:latin typeface="Arial Narrow" pitchFamily="34" charset="0"/>
              </a:rPr>
              <a:t>Hace 15 años sabíamos que estábamos a las puertas de una transición demográfica y que habría la oportunidad de transformar al país de raíz: miles de jóvenes se insertarían a la fuerza productiva y el perfil de capacidades de esos jóvenes determinaría sus oportunidades y el valor que añadirían a la producción nacional. Los niños de entonces, muchachos de hoy, debieron ser nuestra prioridad. El haber actuado entonces hubiera permitido no sólo cambiar el rumbo del país, sino también la historia de muchos mexicanos. A nuestro gobierno de entonces le faltó visión</a:t>
            </a:r>
            <a:r>
              <a:rPr lang="es-MX" dirty="0" smtClean="0">
                <a:latin typeface="Arial Narrow" pitchFamily="34" charset="0"/>
              </a:rPr>
              <a:t>.</a:t>
            </a:r>
          </a:p>
          <a:p>
            <a:pPr algn="just"/>
            <a:endParaRPr lang="es-MX" dirty="0">
              <a:latin typeface="Arial Narrow" pitchFamily="34" charset="0"/>
            </a:endParaRPr>
          </a:p>
          <a:p>
            <a:pPr algn="just"/>
            <a:r>
              <a:rPr lang="es-MX" dirty="0">
                <a:latin typeface="Arial Narrow" pitchFamily="34" charset="0"/>
              </a:rPr>
              <a:t>Las decisiones y acciones que tomamos u omitimos tienen consecuencias. Muchas de ellas no son inmediatas ni visibles en el momento, pero no por ello dejan de repercutir en algún momento. Hoy vivimos una crisis de seguridad por todo aquello que se desatendió en el pasado y seguramente tendremos un futuro desolador si extrapolamos 20 años adelante las tendencias del presente. La buena noticia es que no estamos predestinados al fracaso, como tampoco está escrito en piedra que en el curso de los años nos convertiremos en una nación exitosa. Está en nuestras manos evitar un colapso, lo mismo que construir la prosperidad. Lamentablemente, los incentivos en la política mexicana promueven un anclaje en el corto plazo. No es posible extender el campo visual para adelante, pues lo que importa es ganar una elección cada tres años. </a:t>
            </a:r>
            <a:endParaRPr lang="es-MX" b="1" dirty="0">
              <a:solidFill>
                <a:srgbClr val="000000"/>
              </a:solidFill>
              <a:latin typeface="Arial Narrow" pitchFamily="34" charset="0"/>
            </a:endParaRPr>
          </a:p>
        </p:txBody>
      </p:sp>
      <p:sp>
        <p:nvSpPr>
          <p:cNvPr id="17411" name="2 Rectángulo"/>
          <p:cNvSpPr>
            <a:spLocks noChangeArrowheads="1"/>
          </p:cNvSpPr>
          <p:nvPr/>
        </p:nvSpPr>
        <p:spPr bwMode="auto">
          <a:xfrm>
            <a:off x="4389438" y="3275013"/>
            <a:ext cx="365125" cy="307975"/>
          </a:xfrm>
          <a:prstGeom prst="rect">
            <a:avLst/>
          </a:prstGeom>
          <a:noFill/>
          <a:ln w="9525">
            <a:noFill/>
            <a:miter lim="800000"/>
            <a:headEnd/>
            <a:tailEnd/>
          </a:ln>
        </p:spPr>
        <p:txBody>
          <a:bodyPr wrap="none">
            <a:spAutoFit/>
          </a:bodyPr>
          <a:lstStyle/>
          <a:p>
            <a:r>
              <a:rPr lang="es-MX">
                <a:solidFill>
                  <a:schemeClr val="bg1"/>
                </a:solidFill>
                <a:latin typeface="Arial Black" pitchFamily="34" charset="0"/>
              </a:rPr>
              <a:t> 2</a:t>
            </a:r>
          </a:p>
        </p:txBody>
      </p:sp>
      <p:sp>
        <p:nvSpPr>
          <p:cNvPr id="17412" name="7 Rectángulo"/>
          <p:cNvSpPr>
            <a:spLocks noChangeArrowheads="1"/>
          </p:cNvSpPr>
          <p:nvPr/>
        </p:nvSpPr>
        <p:spPr bwMode="auto">
          <a:xfrm>
            <a:off x="7380288" y="6467475"/>
            <a:ext cx="4602162" cy="307975"/>
          </a:xfrm>
          <a:prstGeom prst="rect">
            <a:avLst/>
          </a:prstGeom>
          <a:noFill/>
          <a:ln w="9525">
            <a:noFill/>
            <a:miter lim="800000"/>
            <a:headEnd/>
            <a:tailEnd/>
          </a:ln>
        </p:spPr>
        <p:txBody>
          <a:bodyPr>
            <a:spAutoFit/>
          </a:bodyPr>
          <a:lstStyle/>
          <a:p>
            <a:r>
              <a:rPr lang="es-MX">
                <a:solidFill>
                  <a:schemeClr val="bg1"/>
                </a:solidFill>
                <a:latin typeface="Arial Black" pitchFamily="34" charset="0"/>
              </a:rPr>
              <a:t>                                                                                                        </a:t>
            </a:r>
          </a:p>
        </p:txBody>
      </p:sp>
      <p:sp>
        <p:nvSpPr>
          <p:cNvPr id="17413" name="6 Rectángulo"/>
          <p:cNvSpPr>
            <a:spLocks noChangeArrowheads="1"/>
          </p:cNvSpPr>
          <p:nvPr/>
        </p:nvSpPr>
        <p:spPr bwMode="auto">
          <a:xfrm>
            <a:off x="8605838" y="5767388"/>
            <a:ext cx="719137" cy="1046162"/>
          </a:xfrm>
          <a:prstGeom prst="rect">
            <a:avLst/>
          </a:prstGeom>
          <a:noFill/>
          <a:ln w="9525">
            <a:noFill/>
            <a:miter lim="800000"/>
            <a:headEnd/>
            <a:tailEnd/>
          </a:ln>
        </p:spPr>
        <p:txBody>
          <a:bodyPr>
            <a:spAutoFit/>
          </a:bodyPr>
          <a:lstStyle/>
          <a:p>
            <a:endParaRPr lang="es-MX">
              <a:solidFill>
                <a:schemeClr val="bg1"/>
              </a:solidFill>
              <a:latin typeface="Arial Black" pitchFamily="34" charset="0"/>
            </a:endParaRPr>
          </a:p>
          <a:p>
            <a:endParaRPr lang="es-MX">
              <a:solidFill>
                <a:schemeClr val="bg1"/>
              </a:solidFill>
              <a:latin typeface="Arial Black" pitchFamily="34" charset="0"/>
            </a:endParaRPr>
          </a:p>
          <a:p>
            <a:endParaRPr lang="es-MX">
              <a:solidFill>
                <a:schemeClr val="bg1"/>
              </a:solidFill>
              <a:latin typeface="Arial Black" pitchFamily="34" charset="0"/>
            </a:endParaRPr>
          </a:p>
          <a:p>
            <a:r>
              <a:rPr lang="es-MX" sz="2000">
                <a:solidFill>
                  <a:schemeClr val="bg1"/>
                </a:solidFill>
                <a:latin typeface="Arial Black" pitchFamily="34" charset="0"/>
              </a:rPr>
              <a:t>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5 Imagen" descr="cafe.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8434" name="4 Rectángulo"/>
          <p:cNvSpPr>
            <a:spLocks noChangeArrowheads="1"/>
          </p:cNvSpPr>
          <p:nvPr/>
        </p:nvSpPr>
        <p:spPr bwMode="auto">
          <a:xfrm>
            <a:off x="539750" y="942975"/>
            <a:ext cx="8066088" cy="5262979"/>
          </a:xfrm>
          <a:prstGeom prst="rect">
            <a:avLst/>
          </a:prstGeom>
          <a:noFill/>
          <a:ln w="9525">
            <a:noFill/>
            <a:miter lim="800000"/>
            <a:headEnd/>
            <a:tailEnd/>
          </a:ln>
        </p:spPr>
        <p:txBody>
          <a:bodyPr wrap="square">
            <a:spAutoFit/>
          </a:bodyPr>
          <a:lstStyle/>
          <a:p>
            <a:r>
              <a:rPr lang="es-MX" sz="1800" b="1" dirty="0">
                <a:latin typeface="Arial Narrow" pitchFamily="34" charset="0"/>
              </a:rPr>
              <a:t>México 2012</a:t>
            </a:r>
          </a:p>
          <a:p>
            <a:r>
              <a:rPr lang="es-MX" sz="1800" b="1" dirty="0" smtClean="0">
                <a:latin typeface="Arial Narrow" pitchFamily="34" charset="0"/>
              </a:rPr>
              <a:t>Elección Presidencial</a:t>
            </a:r>
          </a:p>
          <a:p>
            <a:r>
              <a:rPr lang="es-MX" sz="1800" b="1" dirty="0" smtClean="0">
                <a:solidFill>
                  <a:srgbClr val="000000"/>
                </a:solidFill>
                <a:latin typeface="Arial Narrow" pitchFamily="34" charset="0"/>
              </a:rPr>
              <a:t>Antecedentes</a:t>
            </a:r>
          </a:p>
          <a:p>
            <a:endParaRPr lang="es-MX" b="1" dirty="0">
              <a:latin typeface="Arial Narrow" pitchFamily="34" charset="0"/>
            </a:endParaRPr>
          </a:p>
          <a:p>
            <a:pPr algn="just"/>
            <a:r>
              <a:rPr lang="es-MX" dirty="0">
                <a:latin typeface="Arial Narrow" pitchFamily="34" charset="0"/>
              </a:rPr>
              <a:t>En lugar de acciones coordinadas, esos incentivos promueven que nos metamos el pie entre nosotros para hacernos caer. Así se nos pasan los años, las oportunidades y, con ello, vamos dinamitando nuestro potencial</a:t>
            </a:r>
            <a:r>
              <a:rPr lang="es-MX" dirty="0" smtClean="0">
                <a:latin typeface="Arial Narrow" pitchFamily="34" charset="0"/>
              </a:rPr>
              <a:t>.</a:t>
            </a:r>
            <a:endParaRPr lang="es-MX" b="1" dirty="0" smtClean="0">
              <a:latin typeface="Arial Narrow" pitchFamily="34" charset="0"/>
            </a:endParaRPr>
          </a:p>
          <a:p>
            <a:pPr algn="just"/>
            <a:r>
              <a:rPr lang="es-MX" dirty="0">
                <a:latin typeface="Arial Narrow" pitchFamily="34" charset="0"/>
              </a:rPr>
              <a:t> </a:t>
            </a:r>
          </a:p>
          <a:p>
            <a:pPr algn="just"/>
            <a:r>
              <a:rPr lang="es-MX" dirty="0">
                <a:latin typeface="Arial Narrow" pitchFamily="34" charset="0"/>
              </a:rPr>
              <a:t>En los albores de su administración, Vicente Fox planteó su iniciativa México 2020. Como un hombre proveniente de las filas empresariales y no de las burocráticas, le pareció sensato proponer una visión de largo plazo para el país. Con una intuición sin duda correcta, asumió que México no podría avanzar si no tenía un derrotero al cual aspirar. Y de eso trataba dicha iniciativa. Pero plasmar una visión no es suficiente. Trazar acciones, metas, avanzar en ellas y convencer a los involucrados de caminar en una misma dirección es el reto. El presidente Fox no lo logró. Pasados los primeros meses de su administración, en lugar de convertirse en el gran orquestador de una visión de futuro y convencernos de su pertinencia, se quedó atorado en las redes del pasado. Despreció la política, malbarató sus talentos como comunicador y lo que pudo ser una administración parte aguas se quedó sólo en una administración más</a:t>
            </a:r>
            <a:r>
              <a:rPr lang="es-MX" dirty="0" smtClean="0">
                <a:latin typeface="Arial Narrow" pitchFamily="34" charset="0"/>
              </a:rPr>
              <a:t>.</a:t>
            </a:r>
          </a:p>
          <a:p>
            <a:pPr algn="just"/>
            <a:endParaRPr lang="es-MX" dirty="0">
              <a:latin typeface="Arial Narrow" pitchFamily="34" charset="0"/>
            </a:endParaRPr>
          </a:p>
          <a:p>
            <a:pPr algn="just"/>
            <a:r>
              <a:rPr lang="es-MX" dirty="0">
                <a:latin typeface="Arial Narrow" pitchFamily="34" charset="0"/>
              </a:rPr>
              <a:t>El presidente Calderón también inauguró su gestión con la reedición del México 2020, al que se le añadió una década más. Con parsimonia presentó su proyecto y los grandes ejes que deberían servir como hilos conductores para el quehacer gubernamental. Había la intención en el documento de plantear aquellas acciones que permitirían al país transformarse en el curso de una generación. Buscaba dicho planteamiento generar un sentido de urgencia y también de dirección a la agenda del gobierno entrante. Pero más tardó en elaborarse dicho documento que el tiempo que tomó dejarlo en el olvido. Las grandes directrices del 2030 se abandonaron y, con ellas, las metas y promesas ahí contenidas.</a:t>
            </a:r>
          </a:p>
          <a:p>
            <a:pPr algn="just"/>
            <a:endParaRPr lang="es-MX" sz="1200" b="1" dirty="0">
              <a:solidFill>
                <a:srgbClr val="000000"/>
              </a:solidFill>
              <a:latin typeface="Arial Narrow" pitchFamily="34" charset="0"/>
            </a:endParaRPr>
          </a:p>
        </p:txBody>
      </p:sp>
      <p:sp>
        <p:nvSpPr>
          <p:cNvPr id="18435" name="6 Rectángulo"/>
          <p:cNvSpPr>
            <a:spLocks noChangeArrowheads="1"/>
          </p:cNvSpPr>
          <p:nvPr/>
        </p:nvSpPr>
        <p:spPr bwMode="auto">
          <a:xfrm>
            <a:off x="8605838" y="5767388"/>
            <a:ext cx="719137" cy="1046162"/>
          </a:xfrm>
          <a:prstGeom prst="rect">
            <a:avLst/>
          </a:prstGeom>
          <a:noFill/>
          <a:ln w="9525">
            <a:noFill/>
            <a:miter lim="800000"/>
            <a:headEnd/>
            <a:tailEnd/>
          </a:ln>
        </p:spPr>
        <p:txBody>
          <a:bodyPr>
            <a:spAutoFit/>
          </a:bodyPr>
          <a:lstStyle/>
          <a:p>
            <a:endParaRPr lang="es-MX">
              <a:solidFill>
                <a:schemeClr val="bg1"/>
              </a:solidFill>
              <a:latin typeface="Arial Black" pitchFamily="34" charset="0"/>
            </a:endParaRPr>
          </a:p>
          <a:p>
            <a:endParaRPr lang="es-MX">
              <a:solidFill>
                <a:schemeClr val="bg1"/>
              </a:solidFill>
              <a:latin typeface="Arial Black" pitchFamily="34" charset="0"/>
            </a:endParaRPr>
          </a:p>
          <a:p>
            <a:endParaRPr lang="es-MX">
              <a:solidFill>
                <a:schemeClr val="bg1"/>
              </a:solidFill>
              <a:latin typeface="Arial Black" pitchFamily="34" charset="0"/>
            </a:endParaRPr>
          </a:p>
          <a:p>
            <a:r>
              <a:rPr lang="es-MX" sz="2000">
                <a:solidFill>
                  <a:schemeClr val="bg1"/>
                </a:solidFill>
                <a:latin typeface="Arial Black" pitchFamily="34" charset="0"/>
              </a:rPr>
              <a:t>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5 Imagen" descr="cafe.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9458" name="4 Rectángulo"/>
          <p:cNvSpPr>
            <a:spLocks noChangeArrowheads="1"/>
          </p:cNvSpPr>
          <p:nvPr/>
        </p:nvSpPr>
        <p:spPr bwMode="auto">
          <a:xfrm>
            <a:off x="539750" y="933450"/>
            <a:ext cx="7920682" cy="5386090"/>
          </a:xfrm>
          <a:prstGeom prst="rect">
            <a:avLst/>
          </a:prstGeom>
          <a:noFill/>
          <a:ln w="9525">
            <a:noFill/>
            <a:miter lim="800000"/>
            <a:headEnd/>
            <a:tailEnd/>
          </a:ln>
        </p:spPr>
        <p:txBody>
          <a:bodyPr wrap="square">
            <a:spAutoFit/>
          </a:bodyPr>
          <a:lstStyle/>
          <a:p>
            <a:r>
              <a:rPr lang="es-MX" sz="1800" b="1" dirty="0">
                <a:latin typeface="Arial Narrow" pitchFamily="34" charset="0"/>
              </a:rPr>
              <a:t>México 2012</a:t>
            </a:r>
          </a:p>
          <a:p>
            <a:r>
              <a:rPr lang="es-MX" sz="1800" b="1" dirty="0">
                <a:latin typeface="Arial Narrow" pitchFamily="34" charset="0"/>
              </a:rPr>
              <a:t>Elección </a:t>
            </a:r>
            <a:r>
              <a:rPr lang="es-MX" sz="1800" b="1" dirty="0" smtClean="0">
                <a:latin typeface="Arial Narrow" pitchFamily="34" charset="0"/>
              </a:rPr>
              <a:t>Presidencial</a:t>
            </a:r>
          </a:p>
          <a:p>
            <a:r>
              <a:rPr lang="es-MX" sz="1800" b="1" dirty="0" smtClean="0">
                <a:latin typeface="Arial Narrow" pitchFamily="34" charset="0"/>
              </a:rPr>
              <a:t>Antecedentes</a:t>
            </a:r>
          </a:p>
          <a:p>
            <a:endParaRPr lang="es-MX" sz="1800" b="1" dirty="0">
              <a:latin typeface="Arial Narrow" pitchFamily="34" charset="0"/>
            </a:endParaRPr>
          </a:p>
          <a:p>
            <a:pPr algn="just"/>
            <a:r>
              <a:rPr lang="es-MX" dirty="0" smtClean="0">
                <a:latin typeface="Arial Narrow" pitchFamily="34" charset="0"/>
              </a:rPr>
              <a:t>Los </a:t>
            </a:r>
            <a:r>
              <a:rPr lang="es-MX" dirty="0">
                <a:latin typeface="Arial Narrow" pitchFamily="34" charset="0"/>
              </a:rPr>
              <a:t>gobiernos panistas han esgrimido un sinfín de razones para explicar el extravío de sus agendas. Y todas tienen verdad: Congreso sin mayoría, pulverización del poder, crisis económicas importadas, pero también es cierto que no ha existido determinación de su parte por vencer los límites reales y (también los autoimpuestos) al ejercicio de su poder. La política para ambas administraciones se ha circunscrito a la negociación o al intercambio con los pares. No ha existido un afán por abordar al ciudadano, por convencer de un proyecto y la defensa de una agenda. Cuánto más fácil hubiera sido para este gobierno vencer las resistencias legislativas políticas a muchas de sus iniciativas, de haber existido un ejercicio de comunicación eficaz, un acercamiento con el ciudadano, un liderazgo cercano a la gente que construye una visión de futuro tomado de la mano de la población. Los gobiernos albicelestes han guardado la misma o quizá más distancia que los priistas tuvieron con respecto al mexicano común</a:t>
            </a:r>
            <a:r>
              <a:rPr lang="es-MX" dirty="0" smtClean="0">
                <a:latin typeface="Arial Narrow" pitchFamily="34" charset="0"/>
              </a:rPr>
              <a:t>.</a:t>
            </a:r>
          </a:p>
          <a:p>
            <a:pPr algn="just"/>
            <a:endParaRPr lang="es-MX" dirty="0">
              <a:latin typeface="Arial Narrow" pitchFamily="34" charset="0"/>
            </a:endParaRPr>
          </a:p>
          <a:p>
            <a:pPr algn="just"/>
            <a:r>
              <a:rPr lang="es-MX" dirty="0">
                <a:latin typeface="Arial Narrow" pitchFamily="34" charset="0"/>
              </a:rPr>
              <a:t>Grandes lecciones dejan estas dos administraciones a sus sucesores. La primera es que gobernar sin brújula deja al gobierno a merced de cualquier interés pero, más importante, gobernar alejado del ciudadano no hace sino reproducir un círculo vicioso en el que estamos atrapados, uno en el que impera el interés de corto plazo, y en el que no se asumen las consecuencias de las acciones. La única forma de vencer esta dinámica es precisamente trascendiendo el círculo de la clase política en el que se toman las decisiones en el país. Ojalá que después de todo haya un aprendizaje</a:t>
            </a:r>
            <a:r>
              <a:rPr lang="es-MX" dirty="0" smtClean="0">
                <a:latin typeface="Arial Narrow" pitchFamily="34" charset="0"/>
              </a:rPr>
              <a:t>.</a:t>
            </a:r>
            <a:endParaRPr lang="es-MX" dirty="0">
              <a:latin typeface="Arial Narrow" pitchFamily="34" charset="0"/>
            </a:endParaRPr>
          </a:p>
          <a:p>
            <a:pPr algn="r"/>
            <a:r>
              <a:rPr lang="es-MX" sz="1000" dirty="0"/>
              <a:t>                </a:t>
            </a:r>
            <a:r>
              <a:rPr lang="es-MX" sz="1000" dirty="0" smtClean="0"/>
              <a:t>(*) EDNA JAIME </a:t>
            </a:r>
            <a:r>
              <a:rPr lang="es-MX" sz="1000" dirty="0"/>
              <a:t> </a:t>
            </a:r>
            <a:r>
              <a:rPr lang="es-MX" sz="1000" dirty="0" smtClean="0"/>
              <a:t>es Directora </a:t>
            </a:r>
            <a:r>
              <a:rPr lang="es-MX" sz="1000" dirty="0"/>
              <a:t>de México Evalúa</a:t>
            </a:r>
          </a:p>
          <a:p>
            <a:pPr algn="r"/>
            <a:r>
              <a:rPr lang="es-MX" sz="1200" dirty="0"/>
              <a:t>                </a:t>
            </a:r>
            <a:r>
              <a:rPr lang="es-MX" sz="1200" dirty="0" smtClean="0"/>
              <a:t>www.mexicoevalua.org   edna.jaime@mexicoevalua.org  </a:t>
            </a:r>
            <a:r>
              <a:rPr lang="es-MX" sz="900" dirty="0" smtClean="0"/>
              <a:t>2011-07-30  EXCELSIOR</a:t>
            </a:r>
            <a:endParaRPr lang="es-MX" sz="900" dirty="0"/>
          </a:p>
          <a:p>
            <a:pPr algn="just"/>
            <a:r>
              <a:rPr lang="es-MX" sz="1200" dirty="0"/>
              <a:t> </a:t>
            </a:r>
          </a:p>
          <a:p>
            <a:endParaRPr lang="es-MX" sz="1200" b="1" dirty="0">
              <a:solidFill>
                <a:srgbClr val="000000"/>
              </a:solidFill>
              <a:latin typeface="Arial Narrow" pitchFamily="34" charset="0"/>
            </a:endParaRPr>
          </a:p>
        </p:txBody>
      </p:sp>
      <p:sp>
        <p:nvSpPr>
          <p:cNvPr id="19459" name="6 Rectángulo"/>
          <p:cNvSpPr>
            <a:spLocks noChangeArrowheads="1"/>
          </p:cNvSpPr>
          <p:nvPr/>
        </p:nvSpPr>
        <p:spPr bwMode="auto">
          <a:xfrm>
            <a:off x="8605838" y="5767388"/>
            <a:ext cx="719137" cy="1046162"/>
          </a:xfrm>
          <a:prstGeom prst="rect">
            <a:avLst/>
          </a:prstGeom>
          <a:noFill/>
          <a:ln w="9525">
            <a:noFill/>
            <a:miter lim="800000"/>
            <a:headEnd/>
            <a:tailEnd/>
          </a:ln>
        </p:spPr>
        <p:txBody>
          <a:bodyPr>
            <a:spAutoFit/>
          </a:bodyPr>
          <a:lstStyle/>
          <a:p>
            <a:endParaRPr lang="es-MX">
              <a:solidFill>
                <a:schemeClr val="bg1"/>
              </a:solidFill>
              <a:latin typeface="Arial Black" pitchFamily="34" charset="0"/>
            </a:endParaRPr>
          </a:p>
          <a:p>
            <a:endParaRPr lang="es-MX">
              <a:solidFill>
                <a:schemeClr val="bg1"/>
              </a:solidFill>
              <a:latin typeface="Arial Black" pitchFamily="34" charset="0"/>
            </a:endParaRPr>
          </a:p>
          <a:p>
            <a:endParaRPr lang="es-MX">
              <a:solidFill>
                <a:schemeClr val="bg1"/>
              </a:solidFill>
              <a:latin typeface="Arial Black" pitchFamily="34" charset="0"/>
            </a:endParaRPr>
          </a:p>
          <a:p>
            <a:r>
              <a:rPr lang="es-MX" sz="2000">
                <a:solidFill>
                  <a:schemeClr val="bg1"/>
                </a:solidFill>
                <a:latin typeface="Arial Black" pitchFamily="34" charset="0"/>
              </a:rPr>
              <a:t> 5</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5 Imagen" descr="cafe.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4 Rectángulo"/>
          <p:cNvSpPr/>
          <p:nvPr/>
        </p:nvSpPr>
        <p:spPr>
          <a:xfrm>
            <a:off x="684213" y="692150"/>
            <a:ext cx="7775575" cy="5140325"/>
          </a:xfrm>
          <a:prstGeom prst="rect">
            <a:avLst/>
          </a:prstGeom>
        </p:spPr>
        <p:txBody>
          <a:bodyPr>
            <a:spAutoFit/>
          </a:bodyPr>
          <a:lstStyle/>
          <a:p>
            <a:pPr>
              <a:defRPr/>
            </a:pPr>
            <a:endParaRPr lang="es-MX" sz="1800" b="1" dirty="0">
              <a:latin typeface="Arial Narrow" pitchFamily="34" charset="0"/>
            </a:endParaRPr>
          </a:p>
          <a:p>
            <a:pPr>
              <a:defRPr/>
            </a:pPr>
            <a:r>
              <a:rPr lang="es-MX" sz="1800" b="1" dirty="0">
                <a:latin typeface="Arial Narrow" pitchFamily="34" charset="0"/>
              </a:rPr>
              <a:t>México 2012</a:t>
            </a:r>
          </a:p>
          <a:p>
            <a:pPr>
              <a:defRPr/>
            </a:pPr>
            <a:r>
              <a:rPr lang="es-MX" sz="1800" b="1" dirty="0">
                <a:latin typeface="Arial Narrow" pitchFamily="34" charset="0"/>
              </a:rPr>
              <a:t>Elección Presidencial</a:t>
            </a:r>
          </a:p>
          <a:p>
            <a:pPr>
              <a:defRPr/>
            </a:pPr>
            <a:endParaRPr lang="es-MX" sz="1800" b="1" dirty="0">
              <a:latin typeface="Arial Narrow" pitchFamily="34" charset="0"/>
            </a:endParaRPr>
          </a:p>
          <a:p>
            <a:pPr>
              <a:defRPr/>
            </a:pPr>
            <a:r>
              <a:rPr lang="es-MX" sz="1600" b="1" dirty="0">
                <a:latin typeface="Arial Narrow" pitchFamily="34" charset="0"/>
              </a:rPr>
              <a:t>Precandidatos</a:t>
            </a:r>
          </a:p>
          <a:p>
            <a:pPr>
              <a:defRPr/>
            </a:pPr>
            <a:endParaRPr lang="es-MX" sz="1600" b="1" dirty="0">
              <a:latin typeface="Arial Narrow" pitchFamily="34" charset="0"/>
            </a:endParaRPr>
          </a:p>
          <a:p>
            <a:pPr>
              <a:defRPr/>
            </a:pPr>
            <a:r>
              <a:rPr lang="es-MX" sz="1600" b="1" dirty="0">
                <a:latin typeface="Arial Narrow" pitchFamily="34" charset="0"/>
              </a:rPr>
              <a:t>Partido Acción Nacional (PAN):</a:t>
            </a:r>
          </a:p>
          <a:p>
            <a:pPr marL="285750" indent="-285750">
              <a:buFont typeface="Arial" pitchFamily="34" charset="0"/>
              <a:buChar char="•"/>
              <a:defRPr/>
            </a:pPr>
            <a:r>
              <a:rPr lang="es-MX" sz="1600" dirty="0">
                <a:latin typeface="Arial Narrow" pitchFamily="34" charset="0"/>
              </a:rPr>
              <a:t>Ernesto Cordero Arroyo. Secretario de Hacienda.</a:t>
            </a:r>
          </a:p>
          <a:p>
            <a:pPr marL="285750" indent="-285750">
              <a:buFont typeface="Arial" pitchFamily="34" charset="0"/>
              <a:buChar char="•"/>
              <a:defRPr/>
            </a:pPr>
            <a:r>
              <a:rPr lang="es-MX" sz="1600" dirty="0">
                <a:latin typeface="Arial Narrow" pitchFamily="34" charset="0"/>
              </a:rPr>
              <a:t>Santiago Creel Miranda. Senador de la República. </a:t>
            </a:r>
          </a:p>
          <a:p>
            <a:pPr marL="285750" indent="-285750">
              <a:buFont typeface="Arial" pitchFamily="34" charset="0"/>
              <a:buChar char="•"/>
              <a:defRPr/>
            </a:pPr>
            <a:r>
              <a:rPr lang="es-MX" sz="1600" dirty="0">
                <a:latin typeface="Arial Narrow" pitchFamily="34" charset="0"/>
              </a:rPr>
              <a:t>Emilio González Márquez. Gobernador de Jalisco </a:t>
            </a:r>
          </a:p>
          <a:p>
            <a:pPr marL="285750" indent="-285750">
              <a:buFont typeface="Arial" pitchFamily="34" charset="0"/>
              <a:buChar char="•"/>
              <a:defRPr/>
            </a:pPr>
            <a:r>
              <a:rPr lang="es-MX" sz="1600" dirty="0">
                <a:latin typeface="Arial Narrow" pitchFamily="34" charset="0"/>
              </a:rPr>
              <a:t>Alonso Lujambio Irazábal. Secretario de Educación.</a:t>
            </a:r>
          </a:p>
          <a:p>
            <a:pPr marL="285750" indent="-285750">
              <a:buFont typeface="Arial" pitchFamily="34" charset="0"/>
              <a:buChar char="•"/>
              <a:defRPr/>
            </a:pPr>
            <a:r>
              <a:rPr lang="es-MX" sz="1600" dirty="0">
                <a:latin typeface="Arial Narrow" pitchFamily="34" charset="0"/>
              </a:rPr>
              <a:t>Josefina Vázquez Mota. Diputada Federal.</a:t>
            </a:r>
          </a:p>
          <a:p>
            <a:pPr>
              <a:defRPr/>
            </a:pPr>
            <a:endParaRPr lang="es-MX" sz="1600" dirty="0">
              <a:latin typeface="Arial Narrow" pitchFamily="34" charset="0"/>
            </a:endParaRPr>
          </a:p>
          <a:p>
            <a:pPr>
              <a:defRPr/>
            </a:pPr>
            <a:r>
              <a:rPr lang="es-MX" sz="1600" b="1" dirty="0">
                <a:solidFill>
                  <a:srgbClr val="000000"/>
                </a:solidFill>
                <a:latin typeface="Arial Narrow" pitchFamily="34" charset="0"/>
              </a:rPr>
              <a:t>Partido Revolucionario Institucional (PRI):</a:t>
            </a:r>
            <a:endParaRPr lang="es-MX" sz="1600" dirty="0">
              <a:solidFill>
                <a:srgbClr val="000000"/>
              </a:solidFill>
              <a:latin typeface="Arial Narrow" pitchFamily="34" charset="0"/>
            </a:endParaRPr>
          </a:p>
          <a:p>
            <a:pPr marL="285750" indent="-285750">
              <a:buFont typeface="Arial" pitchFamily="34" charset="0"/>
              <a:buChar char="•"/>
              <a:defRPr/>
            </a:pPr>
            <a:r>
              <a:rPr lang="es-MX" sz="1600" dirty="0">
                <a:solidFill>
                  <a:srgbClr val="000000"/>
                </a:solidFill>
                <a:latin typeface="Arial Narrow" pitchFamily="34" charset="0"/>
              </a:rPr>
              <a:t>Manlio Fabio </a:t>
            </a:r>
            <a:r>
              <a:rPr lang="es-MX" sz="1600" dirty="0" err="1">
                <a:solidFill>
                  <a:srgbClr val="000000"/>
                </a:solidFill>
                <a:latin typeface="Arial Narrow" pitchFamily="34" charset="0"/>
              </a:rPr>
              <a:t>Beltrones</a:t>
            </a:r>
            <a:r>
              <a:rPr lang="es-MX" sz="1600" dirty="0">
                <a:solidFill>
                  <a:srgbClr val="000000"/>
                </a:solidFill>
                <a:latin typeface="Arial Narrow" pitchFamily="34" charset="0"/>
              </a:rPr>
              <a:t> Rivera. Presidente del Senado de la República.</a:t>
            </a:r>
          </a:p>
          <a:p>
            <a:pPr marL="285750" indent="-285750" algn="just">
              <a:buFont typeface="Arial" pitchFamily="34" charset="0"/>
              <a:buChar char="•"/>
              <a:defRPr/>
            </a:pPr>
            <a:r>
              <a:rPr lang="es-MX" sz="1600" dirty="0">
                <a:solidFill>
                  <a:srgbClr val="000000"/>
                </a:solidFill>
                <a:latin typeface="Arial Narrow" pitchFamily="34" charset="0"/>
              </a:rPr>
              <a:t>Enrique Peña Nieto. Gobernador del Estado de México</a:t>
            </a:r>
            <a:endParaRPr lang="es-MX" sz="1600" dirty="0">
              <a:latin typeface="Arial Narrow" pitchFamily="34" charset="0"/>
            </a:endParaRPr>
          </a:p>
          <a:p>
            <a:pPr marL="285750" indent="-285750">
              <a:buFont typeface="Arial" pitchFamily="34" charset="0"/>
              <a:buChar char="•"/>
              <a:defRPr/>
            </a:pPr>
            <a:endParaRPr lang="es-MX" sz="1600" dirty="0">
              <a:latin typeface="Arial Narrow" pitchFamily="34" charset="0"/>
            </a:endParaRPr>
          </a:p>
          <a:p>
            <a:pPr>
              <a:defRPr/>
            </a:pPr>
            <a:r>
              <a:rPr lang="es-MX" sz="1600" b="1" dirty="0">
                <a:latin typeface="Arial Narrow" pitchFamily="34" charset="0"/>
              </a:rPr>
              <a:t>Partido de la Revolución Democrática (PRD): </a:t>
            </a:r>
          </a:p>
          <a:p>
            <a:pPr marL="285750" indent="-285750">
              <a:buFont typeface="Arial" pitchFamily="34" charset="0"/>
              <a:buChar char="•"/>
              <a:defRPr/>
            </a:pPr>
            <a:r>
              <a:rPr lang="es-MX" sz="1600" dirty="0">
                <a:latin typeface="Arial Narrow" pitchFamily="34" charset="0"/>
              </a:rPr>
              <a:t>Marcelo Ebrard </a:t>
            </a:r>
            <a:r>
              <a:rPr lang="es-MX" sz="1600" dirty="0" err="1">
                <a:latin typeface="Arial Narrow" pitchFamily="34" charset="0"/>
              </a:rPr>
              <a:t>Casaubón</a:t>
            </a:r>
            <a:r>
              <a:rPr lang="es-MX" sz="1600" dirty="0">
                <a:latin typeface="Arial Narrow" pitchFamily="34" charset="0"/>
              </a:rPr>
              <a:t>. Jefe de Gobierno del Distrito Federal</a:t>
            </a:r>
          </a:p>
          <a:p>
            <a:pPr marL="285750" indent="-285750">
              <a:buFont typeface="Arial" pitchFamily="34" charset="0"/>
              <a:buChar char="•"/>
              <a:defRPr/>
            </a:pPr>
            <a:r>
              <a:rPr lang="es-MX" sz="1600" dirty="0">
                <a:latin typeface="Arial Narrow" pitchFamily="34" charset="0"/>
              </a:rPr>
              <a:t>Andrés Manuel López Obrador. Ex Candidato Presidencial</a:t>
            </a:r>
            <a:endParaRPr lang="es-MX" sz="1600" dirty="0">
              <a:latin typeface="Arial" charset="0"/>
            </a:endParaRPr>
          </a:p>
        </p:txBody>
      </p:sp>
      <p:sp>
        <p:nvSpPr>
          <p:cNvPr id="20483" name="6 Rectángulo"/>
          <p:cNvSpPr>
            <a:spLocks noChangeArrowheads="1"/>
          </p:cNvSpPr>
          <p:nvPr/>
        </p:nvSpPr>
        <p:spPr bwMode="auto">
          <a:xfrm>
            <a:off x="8605838" y="5767388"/>
            <a:ext cx="719137" cy="1046162"/>
          </a:xfrm>
          <a:prstGeom prst="rect">
            <a:avLst/>
          </a:prstGeom>
          <a:noFill/>
          <a:ln w="9525">
            <a:noFill/>
            <a:miter lim="800000"/>
            <a:headEnd/>
            <a:tailEnd/>
          </a:ln>
        </p:spPr>
        <p:txBody>
          <a:bodyPr>
            <a:spAutoFit/>
          </a:bodyPr>
          <a:lstStyle/>
          <a:p>
            <a:endParaRPr lang="es-MX">
              <a:solidFill>
                <a:schemeClr val="bg1"/>
              </a:solidFill>
              <a:latin typeface="Arial Black" pitchFamily="34" charset="0"/>
            </a:endParaRPr>
          </a:p>
          <a:p>
            <a:endParaRPr lang="es-MX">
              <a:solidFill>
                <a:schemeClr val="bg1"/>
              </a:solidFill>
              <a:latin typeface="Arial Black" pitchFamily="34" charset="0"/>
            </a:endParaRPr>
          </a:p>
          <a:p>
            <a:endParaRPr lang="es-MX">
              <a:solidFill>
                <a:schemeClr val="bg1"/>
              </a:solidFill>
              <a:latin typeface="Arial Black" pitchFamily="34" charset="0"/>
            </a:endParaRPr>
          </a:p>
          <a:p>
            <a:r>
              <a:rPr lang="es-MX" sz="2000">
                <a:solidFill>
                  <a:schemeClr val="bg1"/>
                </a:solidFill>
                <a:latin typeface="Arial Black" pitchFamily="34" charset="0"/>
              </a:rPr>
              <a:t> 6</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17 Imagen" descr="cafe.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1506" name="Rectangle 4"/>
          <p:cNvSpPr>
            <a:spLocks noGrp="1" noChangeArrowheads="1"/>
          </p:cNvSpPr>
          <p:nvPr>
            <p:ph type="title"/>
          </p:nvPr>
        </p:nvSpPr>
        <p:spPr>
          <a:xfrm>
            <a:off x="7164388" y="26988"/>
            <a:ext cx="336550" cy="954087"/>
          </a:xfrm>
        </p:spPr>
        <p:txBody>
          <a:bodyPr/>
          <a:lstStyle/>
          <a:p>
            <a:r>
              <a:rPr lang="es-MX" sz="2000" b="1" smtClean="0">
                <a:solidFill>
                  <a:schemeClr val="bg1"/>
                </a:solidFill>
                <a:latin typeface="Britannic Bold" pitchFamily="34" charset="0"/>
              </a:rPr>
              <a:t>        </a:t>
            </a:r>
            <a:br>
              <a:rPr lang="es-MX" sz="2000" b="1" smtClean="0">
                <a:solidFill>
                  <a:schemeClr val="bg1"/>
                </a:solidFill>
                <a:latin typeface="Britannic Bold" pitchFamily="34" charset="0"/>
              </a:rPr>
            </a:br>
            <a:endParaRPr lang="es-MX" sz="2000" b="1" smtClean="0">
              <a:solidFill>
                <a:schemeClr val="bg1"/>
              </a:solidFill>
              <a:latin typeface="Britannic Bold" pitchFamily="34" charset="0"/>
            </a:endParaRPr>
          </a:p>
        </p:txBody>
      </p:sp>
      <p:sp>
        <p:nvSpPr>
          <p:cNvPr id="21507" name="Text Box 11"/>
          <p:cNvSpPr txBox="1">
            <a:spLocks noChangeArrowheads="1"/>
          </p:cNvSpPr>
          <p:nvPr/>
        </p:nvSpPr>
        <p:spPr bwMode="auto">
          <a:xfrm>
            <a:off x="8680450" y="6381750"/>
            <a:ext cx="355600" cy="369888"/>
          </a:xfrm>
          <a:prstGeom prst="rect">
            <a:avLst/>
          </a:prstGeom>
          <a:noFill/>
          <a:ln w="9525">
            <a:noFill/>
            <a:miter lim="800000"/>
            <a:headEnd/>
            <a:tailEnd/>
          </a:ln>
        </p:spPr>
        <p:txBody>
          <a:bodyPr wrap="none">
            <a:spAutoFit/>
          </a:bodyPr>
          <a:lstStyle/>
          <a:p>
            <a:pPr algn="ctr">
              <a:lnSpc>
                <a:spcPct val="90000"/>
              </a:lnSpc>
              <a:spcBef>
                <a:spcPct val="20000"/>
              </a:spcBef>
            </a:pPr>
            <a:r>
              <a:rPr lang="es-MX" sz="2000">
                <a:solidFill>
                  <a:schemeClr val="bg1"/>
                </a:solidFill>
                <a:latin typeface="Arial Black" pitchFamily="34" charset="0"/>
              </a:rPr>
              <a:t>7</a:t>
            </a:r>
          </a:p>
        </p:txBody>
      </p:sp>
      <p:sp>
        <p:nvSpPr>
          <p:cNvPr id="21508" name="Rectangle 7"/>
          <p:cNvSpPr>
            <a:spLocks noChangeArrowheads="1"/>
          </p:cNvSpPr>
          <p:nvPr/>
        </p:nvSpPr>
        <p:spPr bwMode="auto">
          <a:xfrm>
            <a:off x="539750" y="981075"/>
            <a:ext cx="3671888" cy="1439863"/>
          </a:xfrm>
          <a:prstGeom prst="rect">
            <a:avLst/>
          </a:prstGeom>
          <a:noFill/>
          <a:ln w="9525">
            <a:noFill/>
            <a:miter lim="800000"/>
            <a:headEnd/>
            <a:tailEnd/>
          </a:ln>
        </p:spPr>
        <p:txBody>
          <a:bodyPr/>
          <a:lstStyle/>
          <a:p>
            <a:r>
              <a:rPr lang="es-MX" sz="1800" b="1" dirty="0">
                <a:latin typeface="Arial Narrow" pitchFamily="34" charset="0"/>
              </a:rPr>
              <a:t>México 2012</a:t>
            </a:r>
          </a:p>
          <a:p>
            <a:r>
              <a:rPr lang="es-MX" sz="1800" b="1" dirty="0">
                <a:latin typeface="Arial Narrow" pitchFamily="34" charset="0"/>
              </a:rPr>
              <a:t>Elección Presidencial</a:t>
            </a:r>
          </a:p>
          <a:p>
            <a:endParaRPr lang="es-MX" sz="1800" b="1" dirty="0" smtClean="0">
              <a:latin typeface="Arial Narrow" pitchFamily="34" charset="0"/>
            </a:endParaRPr>
          </a:p>
          <a:p>
            <a:r>
              <a:rPr lang="es-MX" sz="1800" b="1" dirty="0" smtClean="0">
                <a:latin typeface="Arial Narrow" pitchFamily="34" charset="0"/>
              </a:rPr>
              <a:t>Entrevistas</a:t>
            </a:r>
            <a:endParaRPr lang="es-MX" sz="1800" dirty="0">
              <a:solidFill>
                <a:srgbClr val="FF0000"/>
              </a:solidFill>
              <a:latin typeface="Arial Narrow" pitchFamily="34" charset="0"/>
              <a:cs typeface="Times New Roman" pitchFamily="18" charset="0"/>
            </a:endParaRPr>
          </a:p>
          <a:p>
            <a:pPr>
              <a:lnSpc>
                <a:spcPct val="90000"/>
              </a:lnSpc>
              <a:spcBef>
                <a:spcPct val="20000"/>
              </a:spcBef>
            </a:pPr>
            <a:endParaRPr lang="es-MX" sz="1600" dirty="0">
              <a:latin typeface="Arial Narrow" pitchFamily="34" charset="0"/>
              <a:cs typeface="Times New Roman" pitchFamily="18" charset="0"/>
            </a:endParaRPr>
          </a:p>
          <a:p>
            <a:pPr>
              <a:lnSpc>
                <a:spcPct val="90000"/>
              </a:lnSpc>
              <a:spcBef>
                <a:spcPct val="20000"/>
              </a:spcBef>
            </a:pPr>
            <a:r>
              <a:rPr lang="es-MX" sz="1800" dirty="0">
                <a:latin typeface="Arial Narrow" pitchFamily="34" charset="0"/>
                <a:cs typeface="Times New Roman" pitchFamily="18" charset="0"/>
              </a:rPr>
              <a:t>¿Cuenta usted con credencial del IFE?</a:t>
            </a:r>
          </a:p>
        </p:txBody>
      </p:sp>
      <p:sp>
        <p:nvSpPr>
          <p:cNvPr id="21509" name="Rectangle 7"/>
          <p:cNvSpPr>
            <a:spLocks noChangeArrowheads="1"/>
          </p:cNvSpPr>
          <p:nvPr/>
        </p:nvSpPr>
        <p:spPr bwMode="auto">
          <a:xfrm>
            <a:off x="5265738" y="2636838"/>
            <a:ext cx="4275137" cy="1819275"/>
          </a:xfrm>
          <a:prstGeom prst="rect">
            <a:avLst/>
          </a:prstGeom>
          <a:noFill/>
          <a:ln w="9525">
            <a:noFill/>
            <a:miter lim="800000"/>
            <a:headEnd/>
            <a:tailEnd/>
          </a:ln>
        </p:spPr>
        <p:txBody>
          <a:bodyPr/>
          <a:lstStyle/>
          <a:p>
            <a:pPr>
              <a:lnSpc>
                <a:spcPct val="90000"/>
              </a:lnSpc>
              <a:spcBef>
                <a:spcPct val="20000"/>
              </a:spcBef>
            </a:pPr>
            <a:r>
              <a:rPr lang="es-MX" sz="1800" dirty="0">
                <a:latin typeface="Arial Narrow" pitchFamily="34" charset="0"/>
                <a:cs typeface="Times New Roman" pitchFamily="18" charset="0"/>
              </a:rPr>
              <a:t>¿ Piensa usted  votar en la</a:t>
            </a:r>
          </a:p>
          <a:p>
            <a:pPr>
              <a:lnSpc>
                <a:spcPct val="90000"/>
              </a:lnSpc>
              <a:spcBef>
                <a:spcPct val="20000"/>
              </a:spcBef>
            </a:pPr>
            <a:r>
              <a:rPr lang="es-MX" sz="1800" dirty="0">
                <a:latin typeface="Arial Narrow" pitchFamily="34" charset="0"/>
                <a:cs typeface="Times New Roman" pitchFamily="18" charset="0"/>
              </a:rPr>
              <a:t>Elección  Presidencial de 2012?</a:t>
            </a:r>
          </a:p>
        </p:txBody>
      </p:sp>
      <p:sp>
        <p:nvSpPr>
          <p:cNvPr id="11" name="10 Rectángulo"/>
          <p:cNvSpPr/>
          <p:nvPr/>
        </p:nvSpPr>
        <p:spPr>
          <a:xfrm>
            <a:off x="3276600" y="2781300"/>
            <a:ext cx="142875"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4" name="13 Rectángulo"/>
          <p:cNvSpPr/>
          <p:nvPr/>
        </p:nvSpPr>
        <p:spPr>
          <a:xfrm>
            <a:off x="3563938" y="2781300"/>
            <a:ext cx="215900" cy="1152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7" name="16 Rectángulo"/>
          <p:cNvSpPr/>
          <p:nvPr/>
        </p:nvSpPr>
        <p:spPr>
          <a:xfrm>
            <a:off x="3419475" y="2636838"/>
            <a:ext cx="73025" cy="1223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0" name="19 Rectángulo"/>
          <p:cNvSpPr/>
          <p:nvPr/>
        </p:nvSpPr>
        <p:spPr>
          <a:xfrm>
            <a:off x="4787900" y="2997200"/>
            <a:ext cx="73025" cy="1584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2" name="21 Rectángulo"/>
          <p:cNvSpPr/>
          <p:nvPr/>
        </p:nvSpPr>
        <p:spPr>
          <a:xfrm>
            <a:off x="5219700" y="2492375"/>
            <a:ext cx="144463" cy="1657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4" name="3 Rectángulo"/>
          <p:cNvSpPr/>
          <p:nvPr/>
        </p:nvSpPr>
        <p:spPr>
          <a:xfrm flipH="1">
            <a:off x="6975475" y="8108950"/>
            <a:ext cx="58738" cy="6986588"/>
          </a:xfrm>
          <a:prstGeom prst="rect">
            <a:avLst/>
          </a:prstGeom>
        </p:spPr>
        <p:txBody>
          <a:bodyPr>
            <a:spAutoFit/>
          </a:bodyPr>
          <a:lstStyle/>
          <a:p>
            <a:pPr>
              <a:defRPr/>
            </a:pPr>
            <a:r>
              <a:rPr lang="es-MX" b="1" dirty="0">
                <a:solidFill>
                  <a:schemeClr val="bg1">
                    <a:lumMod val="95000"/>
                  </a:schemeClr>
                </a:solidFill>
                <a:latin typeface="Arial Narrow" pitchFamily="34" charset="0"/>
              </a:rPr>
              <a:t>México 2012</a:t>
            </a:r>
          </a:p>
          <a:p>
            <a:pPr>
              <a:defRPr/>
            </a:pPr>
            <a:r>
              <a:rPr lang="es-MX" b="1" dirty="0">
                <a:solidFill>
                  <a:schemeClr val="bg1">
                    <a:lumMod val="95000"/>
                  </a:schemeClr>
                </a:solidFill>
                <a:latin typeface="Arial Narrow" pitchFamily="34" charset="0"/>
              </a:rPr>
              <a:t>Elección Presidencial</a:t>
            </a:r>
          </a:p>
        </p:txBody>
      </p:sp>
      <p:sp>
        <p:nvSpPr>
          <p:cNvPr id="23" name="22 Rectángulo"/>
          <p:cNvSpPr/>
          <p:nvPr/>
        </p:nvSpPr>
        <p:spPr>
          <a:xfrm>
            <a:off x="4716463" y="3500438"/>
            <a:ext cx="71437" cy="1081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7" name="26 Rectángulo"/>
          <p:cNvSpPr/>
          <p:nvPr/>
        </p:nvSpPr>
        <p:spPr>
          <a:xfrm>
            <a:off x="4787900" y="2924175"/>
            <a:ext cx="144463" cy="151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18" name="17 Imagen" descr="GRAFICA 01.jpg"/>
          <p:cNvPicPr>
            <a:picLocks noChangeAspect="1"/>
          </p:cNvPicPr>
          <p:nvPr/>
        </p:nvPicPr>
        <p:blipFill>
          <a:blip r:embed="rId3" cstate="print"/>
          <a:stretch>
            <a:fillRect/>
          </a:stretch>
        </p:blipFill>
        <p:spPr>
          <a:xfrm>
            <a:off x="694477" y="2780928"/>
            <a:ext cx="4093547" cy="1512168"/>
          </a:xfrm>
          <a:prstGeom prst="rect">
            <a:avLst/>
          </a:prstGeom>
        </p:spPr>
      </p:pic>
      <p:pic>
        <p:nvPicPr>
          <p:cNvPr id="19" name="18 Imagen" descr="GRAFICA 02.jpg"/>
          <p:cNvPicPr>
            <a:picLocks noChangeAspect="1"/>
          </p:cNvPicPr>
          <p:nvPr/>
        </p:nvPicPr>
        <p:blipFill>
          <a:blip r:embed="rId4" cstate="print"/>
          <a:stretch>
            <a:fillRect/>
          </a:stretch>
        </p:blipFill>
        <p:spPr>
          <a:xfrm>
            <a:off x="4529924" y="4005064"/>
            <a:ext cx="3880055" cy="1870348"/>
          </a:xfrm>
          <a:prstGeom prst="rect">
            <a:avLst/>
          </a:prstGeom>
        </p:spPr>
      </p:pic>
      <p:sp>
        <p:nvSpPr>
          <p:cNvPr id="21" name="20 Rectángulo"/>
          <p:cNvSpPr/>
          <p:nvPr/>
        </p:nvSpPr>
        <p:spPr>
          <a:xfrm>
            <a:off x="4716016" y="2924944"/>
            <a:ext cx="144016" cy="1224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4" name="18 Imagen" descr="logo01.jpg"/>
          <p:cNvPicPr>
            <a:picLocks noChangeAspect="1"/>
          </p:cNvPicPr>
          <p:nvPr/>
        </p:nvPicPr>
        <p:blipFill>
          <a:blip r:embed="rId5" cstate="print">
            <a:duotone>
              <a:prstClr val="black"/>
              <a:srgbClr val="D9C3A5">
                <a:tint val="50000"/>
                <a:satMod val="180000"/>
              </a:srgbClr>
            </a:duotone>
          </a:blip>
          <a:srcRect/>
          <a:stretch>
            <a:fillRect/>
          </a:stretch>
        </p:blipFill>
        <p:spPr bwMode="auto">
          <a:xfrm>
            <a:off x="448218" y="172108"/>
            <a:ext cx="1512168" cy="5040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10 Imagen" descr="cafe.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2530" name="5 Rectángulo"/>
          <p:cNvSpPr>
            <a:spLocks noChangeArrowheads="1"/>
          </p:cNvSpPr>
          <p:nvPr/>
        </p:nvSpPr>
        <p:spPr bwMode="auto">
          <a:xfrm>
            <a:off x="611188" y="981075"/>
            <a:ext cx="6553100" cy="2431435"/>
          </a:xfrm>
          <a:prstGeom prst="rect">
            <a:avLst/>
          </a:prstGeom>
          <a:noFill/>
          <a:ln w="9525">
            <a:noFill/>
            <a:miter lim="800000"/>
            <a:headEnd/>
            <a:tailEnd/>
          </a:ln>
        </p:spPr>
        <p:txBody>
          <a:bodyPr wrap="square">
            <a:spAutoFit/>
          </a:bodyPr>
          <a:lstStyle/>
          <a:p>
            <a:r>
              <a:rPr lang="es-MX" sz="1800" b="1" dirty="0">
                <a:latin typeface="Arial Narrow" pitchFamily="34" charset="0"/>
              </a:rPr>
              <a:t>México 2012</a:t>
            </a:r>
          </a:p>
          <a:p>
            <a:r>
              <a:rPr lang="es-MX" sz="1800" b="1" dirty="0">
                <a:latin typeface="Arial Narrow" pitchFamily="34" charset="0"/>
              </a:rPr>
              <a:t>Elección Presidencial</a:t>
            </a:r>
          </a:p>
          <a:p>
            <a:endParaRPr lang="es-MX" sz="1800" b="1" dirty="0">
              <a:latin typeface="Arial Narrow" pitchFamily="34" charset="0"/>
            </a:endParaRPr>
          </a:p>
          <a:p>
            <a:r>
              <a:rPr lang="es-MX" sz="1800" b="1" dirty="0">
                <a:latin typeface="Arial Narrow" pitchFamily="34" charset="0"/>
              </a:rPr>
              <a:t>Entrevistas   </a:t>
            </a:r>
            <a:endParaRPr lang="es-MX" sz="1800" b="1" dirty="0" smtClean="0">
              <a:latin typeface="Arial Narrow" pitchFamily="34" charset="0"/>
            </a:endParaRPr>
          </a:p>
          <a:p>
            <a:endParaRPr lang="es-MX" sz="1800" b="1" dirty="0">
              <a:latin typeface="Arial Narrow" pitchFamily="34" charset="0"/>
            </a:endParaRPr>
          </a:p>
          <a:p>
            <a:r>
              <a:rPr lang="es-MX" sz="1800" dirty="0" smtClean="0">
                <a:latin typeface="Arial Narrow" pitchFamily="34" charset="0"/>
              </a:rPr>
              <a:t>Si hoy fuera la elección presidencial de julio de 2012  ¿cuál </a:t>
            </a:r>
            <a:r>
              <a:rPr lang="es-MX" sz="1800" dirty="0">
                <a:latin typeface="Arial Narrow" pitchFamily="34" charset="0"/>
              </a:rPr>
              <a:t>es el Partido  Político  al que daría su voto?</a:t>
            </a:r>
          </a:p>
          <a:p>
            <a:endParaRPr lang="es-MX" dirty="0">
              <a:solidFill>
                <a:srgbClr val="FF0000"/>
              </a:solidFill>
              <a:latin typeface="Arial Narrow" pitchFamily="34" charset="0"/>
              <a:cs typeface="Times New Roman" pitchFamily="18" charset="0"/>
            </a:endParaRPr>
          </a:p>
          <a:p>
            <a:endParaRPr lang="es-MX" sz="1200" dirty="0">
              <a:solidFill>
                <a:srgbClr val="FF0000"/>
              </a:solidFill>
              <a:latin typeface="Times New Roman" pitchFamily="18" charset="0"/>
              <a:cs typeface="Times New Roman" pitchFamily="18" charset="0"/>
            </a:endParaRPr>
          </a:p>
        </p:txBody>
      </p:sp>
      <p:sp>
        <p:nvSpPr>
          <p:cNvPr id="22533" name="Text Box 11"/>
          <p:cNvSpPr txBox="1">
            <a:spLocks noChangeArrowheads="1"/>
          </p:cNvSpPr>
          <p:nvPr/>
        </p:nvSpPr>
        <p:spPr bwMode="auto">
          <a:xfrm>
            <a:off x="8680450" y="6381750"/>
            <a:ext cx="355600" cy="369888"/>
          </a:xfrm>
          <a:prstGeom prst="rect">
            <a:avLst/>
          </a:prstGeom>
          <a:noFill/>
          <a:ln w="9525">
            <a:noFill/>
            <a:miter lim="800000"/>
            <a:headEnd/>
            <a:tailEnd/>
          </a:ln>
        </p:spPr>
        <p:txBody>
          <a:bodyPr wrap="none">
            <a:spAutoFit/>
          </a:bodyPr>
          <a:lstStyle/>
          <a:p>
            <a:pPr algn="ctr">
              <a:lnSpc>
                <a:spcPct val="90000"/>
              </a:lnSpc>
              <a:spcBef>
                <a:spcPct val="20000"/>
              </a:spcBef>
            </a:pPr>
            <a:r>
              <a:rPr lang="es-MX" sz="2000">
                <a:solidFill>
                  <a:schemeClr val="bg1"/>
                </a:solidFill>
                <a:latin typeface="Arial Black" pitchFamily="34" charset="0"/>
              </a:rPr>
              <a:t>8</a:t>
            </a:r>
          </a:p>
        </p:txBody>
      </p:sp>
      <p:pic>
        <p:nvPicPr>
          <p:cNvPr id="7" name="6 Imagen" descr="GRAFICA 03.jpg"/>
          <p:cNvPicPr>
            <a:picLocks noChangeAspect="1"/>
          </p:cNvPicPr>
          <p:nvPr/>
        </p:nvPicPr>
        <p:blipFill>
          <a:blip r:embed="rId3" cstate="print"/>
          <a:stretch>
            <a:fillRect/>
          </a:stretch>
        </p:blipFill>
        <p:spPr>
          <a:xfrm>
            <a:off x="1201827" y="3212976"/>
            <a:ext cx="6855962" cy="2736304"/>
          </a:xfrm>
          <a:prstGeom prst="rect">
            <a:avLst/>
          </a:prstGeom>
        </p:spPr>
      </p:pic>
      <p:sp>
        <p:nvSpPr>
          <p:cNvPr id="8" name="7 Rectángulo"/>
          <p:cNvSpPr/>
          <p:nvPr/>
        </p:nvSpPr>
        <p:spPr>
          <a:xfrm flipH="1">
            <a:off x="9828583" y="3104964"/>
            <a:ext cx="45719" cy="108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 name="18 Imagen" descr="logo01.jpg"/>
          <p:cNvPicPr>
            <a:picLocks noChangeAspect="1"/>
          </p:cNvPicPr>
          <p:nvPr/>
        </p:nvPicPr>
        <p:blipFill>
          <a:blip r:embed="rId4" cstate="print">
            <a:duotone>
              <a:prstClr val="black"/>
              <a:srgbClr val="D9C3A5">
                <a:tint val="50000"/>
                <a:satMod val="180000"/>
              </a:srgbClr>
            </a:duotone>
          </a:blip>
          <a:srcRect/>
          <a:stretch>
            <a:fillRect/>
          </a:stretch>
        </p:blipFill>
        <p:spPr bwMode="auto">
          <a:xfrm>
            <a:off x="467544" y="156342"/>
            <a:ext cx="1512168" cy="5040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10 Imagen" descr="cafe.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3554" name="Rectangle 5"/>
          <p:cNvSpPr>
            <a:spLocks noChangeArrowheads="1"/>
          </p:cNvSpPr>
          <p:nvPr/>
        </p:nvSpPr>
        <p:spPr bwMode="auto">
          <a:xfrm>
            <a:off x="571500" y="836613"/>
            <a:ext cx="2200275" cy="4895850"/>
          </a:xfrm>
          <a:prstGeom prst="rect">
            <a:avLst/>
          </a:prstGeom>
          <a:noFill/>
          <a:ln w="9525">
            <a:noFill/>
            <a:miter lim="800000"/>
            <a:headEnd/>
            <a:tailEnd/>
          </a:ln>
        </p:spPr>
        <p:txBody>
          <a:bodyPr/>
          <a:lstStyle/>
          <a:p>
            <a:pPr>
              <a:lnSpc>
                <a:spcPct val="90000"/>
              </a:lnSpc>
              <a:spcBef>
                <a:spcPct val="20000"/>
              </a:spcBef>
            </a:pPr>
            <a:endParaRPr lang="es-MX" sz="1600" b="1" dirty="0">
              <a:solidFill>
                <a:srgbClr val="000066"/>
              </a:solidFill>
            </a:endParaRPr>
          </a:p>
          <a:p>
            <a:r>
              <a:rPr lang="es-MX" sz="1800" b="1" dirty="0">
                <a:latin typeface="Arial Narrow" pitchFamily="34" charset="0"/>
              </a:rPr>
              <a:t>México 2012</a:t>
            </a:r>
          </a:p>
          <a:p>
            <a:r>
              <a:rPr lang="es-MX" sz="1800" b="1" dirty="0">
                <a:latin typeface="Arial Narrow" pitchFamily="34" charset="0"/>
              </a:rPr>
              <a:t>Elección  Presidencial</a:t>
            </a:r>
          </a:p>
          <a:p>
            <a:endParaRPr lang="es-MX" sz="1800" b="1" dirty="0">
              <a:latin typeface="Arial Narrow" pitchFamily="34" charset="0"/>
            </a:endParaRPr>
          </a:p>
          <a:p>
            <a:r>
              <a:rPr lang="es-MX" sz="1800" b="1" dirty="0">
                <a:latin typeface="Arial Narrow" pitchFamily="34" charset="0"/>
              </a:rPr>
              <a:t>Entrevistas</a:t>
            </a:r>
          </a:p>
          <a:p>
            <a:pPr algn="just">
              <a:lnSpc>
                <a:spcPct val="90000"/>
              </a:lnSpc>
              <a:spcBef>
                <a:spcPct val="20000"/>
              </a:spcBef>
            </a:pPr>
            <a:endParaRPr lang="es-MX" sz="1600" dirty="0" smtClean="0">
              <a:latin typeface="Times New Roman" pitchFamily="18" charset="0"/>
              <a:cs typeface="Times New Roman" pitchFamily="18" charset="0"/>
            </a:endParaRPr>
          </a:p>
          <a:p>
            <a:pPr>
              <a:lnSpc>
                <a:spcPct val="90000"/>
              </a:lnSpc>
              <a:spcBef>
                <a:spcPct val="20000"/>
              </a:spcBef>
            </a:pPr>
            <a:r>
              <a:rPr lang="es-MX" sz="1800" dirty="0" smtClean="0">
                <a:latin typeface="Arial Narrow" pitchFamily="34" charset="0"/>
                <a:cs typeface="Times New Roman" pitchFamily="18" charset="0"/>
              </a:rPr>
              <a:t>De </a:t>
            </a:r>
            <a:r>
              <a:rPr lang="es-MX" sz="1800" dirty="0">
                <a:latin typeface="Arial Narrow" pitchFamily="34" charset="0"/>
                <a:cs typeface="Times New Roman" pitchFamily="18" charset="0"/>
              </a:rPr>
              <a:t>los </a:t>
            </a:r>
            <a:r>
              <a:rPr lang="es-MX" sz="1800" dirty="0" smtClean="0">
                <a:latin typeface="Arial Narrow" pitchFamily="34" charset="0"/>
                <a:cs typeface="Times New Roman" pitchFamily="18" charset="0"/>
              </a:rPr>
              <a:t>precandidatos </a:t>
            </a:r>
            <a:r>
              <a:rPr lang="es-MX" sz="1800" dirty="0">
                <a:latin typeface="Arial Narrow" pitchFamily="34" charset="0"/>
                <a:cs typeface="Times New Roman" pitchFamily="18" charset="0"/>
              </a:rPr>
              <a:t>a la Presidencia de la </a:t>
            </a:r>
            <a:r>
              <a:rPr lang="es-MX" sz="1800" dirty="0" smtClean="0">
                <a:latin typeface="Arial Narrow" pitchFamily="34" charset="0"/>
                <a:cs typeface="Times New Roman" pitchFamily="18" charset="0"/>
              </a:rPr>
              <a:t>República </a:t>
            </a:r>
            <a:r>
              <a:rPr lang="es-MX" sz="1800" dirty="0">
                <a:latin typeface="Arial Narrow" pitchFamily="34" charset="0"/>
                <a:cs typeface="Times New Roman" pitchFamily="18" charset="0"/>
              </a:rPr>
              <a:t>que le voy a mencionar </a:t>
            </a:r>
            <a:r>
              <a:rPr lang="es-MX" sz="1800" dirty="0" smtClean="0">
                <a:latin typeface="Arial Narrow" pitchFamily="34" charset="0"/>
                <a:cs typeface="Times New Roman" pitchFamily="18" charset="0"/>
              </a:rPr>
              <a:t> del Partido Acción </a:t>
            </a:r>
            <a:r>
              <a:rPr lang="es-MX" sz="1800" dirty="0">
                <a:latin typeface="Arial Narrow" pitchFamily="34" charset="0"/>
                <a:cs typeface="Times New Roman" pitchFamily="18" charset="0"/>
              </a:rPr>
              <a:t>Nacional (PAN</a:t>
            </a:r>
            <a:r>
              <a:rPr lang="es-MX" sz="1800" dirty="0" smtClean="0">
                <a:latin typeface="Arial Narrow" pitchFamily="34" charset="0"/>
                <a:cs typeface="Times New Roman" pitchFamily="18" charset="0"/>
              </a:rPr>
              <a:t>), por favor dígame, en </a:t>
            </a:r>
            <a:r>
              <a:rPr lang="es-MX" sz="1800" dirty="0">
                <a:latin typeface="Arial Narrow" pitchFamily="34" charset="0"/>
                <a:cs typeface="Times New Roman" pitchFamily="18" charset="0"/>
              </a:rPr>
              <a:t>su opinión </a:t>
            </a:r>
          </a:p>
          <a:p>
            <a:pPr>
              <a:lnSpc>
                <a:spcPct val="90000"/>
              </a:lnSpc>
              <a:spcBef>
                <a:spcPct val="20000"/>
              </a:spcBef>
            </a:pPr>
            <a:r>
              <a:rPr lang="es-MX" sz="1800" dirty="0" smtClean="0">
                <a:latin typeface="Arial Narrow" pitchFamily="34" charset="0"/>
                <a:cs typeface="Times New Roman" pitchFamily="18" charset="0"/>
              </a:rPr>
              <a:t>¿Con cuál  ganaría el PAN? </a:t>
            </a:r>
            <a:endParaRPr lang="es-MX" sz="1800" b="1" dirty="0">
              <a:solidFill>
                <a:srgbClr val="DF5BC3"/>
              </a:solidFill>
              <a:latin typeface="Arial Narrow" pitchFamily="34" charset="0"/>
            </a:endParaRPr>
          </a:p>
        </p:txBody>
      </p:sp>
      <p:sp>
        <p:nvSpPr>
          <p:cNvPr id="23555" name="Text Box 11"/>
          <p:cNvSpPr txBox="1">
            <a:spLocks noChangeArrowheads="1"/>
          </p:cNvSpPr>
          <p:nvPr/>
        </p:nvSpPr>
        <p:spPr bwMode="auto">
          <a:xfrm>
            <a:off x="8680450" y="6381750"/>
            <a:ext cx="355600" cy="369888"/>
          </a:xfrm>
          <a:prstGeom prst="rect">
            <a:avLst/>
          </a:prstGeom>
          <a:noFill/>
          <a:ln w="9525">
            <a:noFill/>
            <a:miter lim="800000"/>
            <a:headEnd/>
            <a:tailEnd/>
          </a:ln>
        </p:spPr>
        <p:txBody>
          <a:bodyPr wrap="none">
            <a:spAutoFit/>
          </a:bodyPr>
          <a:lstStyle/>
          <a:p>
            <a:pPr algn="ctr">
              <a:lnSpc>
                <a:spcPct val="90000"/>
              </a:lnSpc>
              <a:spcBef>
                <a:spcPct val="20000"/>
              </a:spcBef>
            </a:pPr>
            <a:r>
              <a:rPr lang="es-MX" sz="2000">
                <a:solidFill>
                  <a:schemeClr val="bg1"/>
                </a:solidFill>
                <a:latin typeface="Arial Black" pitchFamily="34" charset="0"/>
              </a:rPr>
              <a:t>9</a:t>
            </a:r>
          </a:p>
        </p:txBody>
      </p:sp>
      <p:sp>
        <p:nvSpPr>
          <p:cNvPr id="12" name="11 Rectángulo"/>
          <p:cNvSpPr/>
          <p:nvPr/>
        </p:nvSpPr>
        <p:spPr>
          <a:xfrm>
            <a:off x="7308850" y="2781300"/>
            <a:ext cx="142875" cy="35274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6" name="15 Rectángulo"/>
          <p:cNvSpPr/>
          <p:nvPr/>
        </p:nvSpPr>
        <p:spPr>
          <a:xfrm>
            <a:off x="7164388" y="2636838"/>
            <a:ext cx="144462" cy="936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7" name="16 Rectángulo"/>
          <p:cNvSpPr/>
          <p:nvPr/>
        </p:nvSpPr>
        <p:spPr>
          <a:xfrm>
            <a:off x="7164388" y="3716338"/>
            <a:ext cx="144462" cy="2520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9" name="18 Rectángulo"/>
          <p:cNvSpPr/>
          <p:nvPr/>
        </p:nvSpPr>
        <p:spPr>
          <a:xfrm>
            <a:off x="7308850" y="2565400"/>
            <a:ext cx="142875"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1" name="20 Rectángulo"/>
          <p:cNvSpPr/>
          <p:nvPr/>
        </p:nvSpPr>
        <p:spPr>
          <a:xfrm>
            <a:off x="7451725" y="2349500"/>
            <a:ext cx="144463" cy="11509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11" name="10 Imagen" descr="GRAFICA 04.jpg"/>
          <p:cNvPicPr>
            <a:picLocks noChangeAspect="1"/>
          </p:cNvPicPr>
          <p:nvPr/>
        </p:nvPicPr>
        <p:blipFill>
          <a:blip r:embed="rId3" cstate="print"/>
          <a:stretch>
            <a:fillRect/>
          </a:stretch>
        </p:blipFill>
        <p:spPr>
          <a:xfrm>
            <a:off x="2994471" y="2276872"/>
            <a:ext cx="5302201" cy="2692524"/>
          </a:xfrm>
          <a:prstGeom prst="rect">
            <a:avLst/>
          </a:prstGeom>
        </p:spPr>
      </p:pic>
      <p:pic>
        <p:nvPicPr>
          <p:cNvPr id="13" name="18 Imagen" descr="logo01.jpg"/>
          <p:cNvPicPr>
            <a:picLocks noChangeAspect="1"/>
          </p:cNvPicPr>
          <p:nvPr/>
        </p:nvPicPr>
        <p:blipFill>
          <a:blip r:embed="rId4" cstate="print">
            <a:duotone>
              <a:prstClr val="black"/>
              <a:srgbClr val="D9C3A5">
                <a:tint val="50000"/>
                <a:satMod val="180000"/>
              </a:srgbClr>
            </a:duotone>
          </a:blip>
          <a:srcRect/>
          <a:stretch>
            <a:fillRect/>
          </a:stretch>
        </p:blipFill>
        <p:spPr bwMode="auto">
          <a:xfrm>
            <a:off x="541578" y="116632"/>
            <a:ext cx="1512168" cy="5040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9 Imagen" descr="cafe.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4578" name="Rectangle 5"/>
          <p:cNvSpPr>
            <a:spLocks noChangeArrowheads="1"/>
          </p:cNvSpPr>
          <p:nvPr/>
        </p:nvSpPr>
        <p:spPr bwMode="auto">
          <a:xfrm>
            <a:off x="539750" y="692150"/>
            <a:ext cx="2376066" cy="5329238"/>
          </a:xfrm>
          <a:prstGeom prst="rect">
            <a:avLst/>
          </a:prstGeom>
          <a:noFill/>
          <a:ln w="9525">
            <a:noFill/>
            <a:miter lim="800000"/>
            <a:headEnd/>
            <a:tailEnd/>
          </a:ln>
        </p:spPr>
        <p:txBody>
          <a:bodyPr/>
          <a:lstStyle/>
          <a:p>
            <a:pPr>
              <a:lnSpc>
                <a:spcPct val="90000"/>
              </a:lnSpc>
              <a:spcBef>
                <a:spcPct val="20000"/>
              </a:spcBef>
            </a:pPr>
            <a:endParaRPr lang="es-MX" sz="1600" b="1" dirty="0">
              <a:solidFill>
                <a:srgbClr val="000066"/>
              </a:solidFill>
            </a:endParaRPr>
          </a:p>
          <a:p>
            <a:r>
              <a:rPr lang="es-MX" sz="1800" b="1" dirty="0">
                <a:latin typeface="Arial Narrow" pitchFamily="34" charset="0"/>
              </a:rPr>
              <a:t>México 2012</a:t>
            </a:r>
          </a:p>
          <a:p>
            <a:r>
              <a:rPr lang="es-MX" sz="1800" b="1" dirty="0">
                <a:latin typeface="Arial Narrow" pitchFamily="34" charset="0"/>
              </a:rPr>
              <a:t>Elección  Presidencial</a:t>
            </a:r>
          </a:p>
          <a:p>
            <a:endParaRPr lang="es-MX" sz="1800" b="1" dirty="0">
              <a:latin typeface="Arial Narrow" pitchFamily="34" charset="0"/>
            </a:endParaRPr>
          </a:p>
          <a:p>
            <a:r>
              <a:rPr lang="es-MX" sz="1800" b="1" dirty="0">
                <a:latin typeface="Arial Narrow" pitchFamily="34" charset="0"/>
              </a:rPr>
              <a:t>Entrevistas</a:t>
            </a:r>
          </a:p>
          <a:p>
            <a:pPr algn="just">
              <a:lnSpc>
                <a:spcPct val="90000"/>
              </a:lnSpc>
              <a:spcBef>
                <a:spcPct val="20000"/>
              </a:spcBef>
            </a:pPr>
            <a:endParaRPr lang="es-MX" sz="1800" dirty="0">
              <a:latin typeface="Times New Roman" pitchFamily="18" charset="0"/>
              <a:cs typeface="Times New Roman" pitchFamily="18" charset="0"/>
            </a:endParaRPr>
          </a:p>
          <a:p>
            <a:pPr algn="just">
              <a:lnSpc>
                <a:spcPct val="90000"/>
              </a:lnSpc>
              <a:spcBef>
                <a:spcPct val="20000"/>
              </a:spcBef>
            </a:pPr>
            <a:endParaRPr lang="es-MX" sz="1800" dirty="0">
              <a:latin typeface="Arial Narrow" pitchFamily="34" charset="0"/>
              <a:cs typeface="Times New Roman" pitchFamily="18" charset="0"/>
            </a:endParaRPr>
          </a:p>
          <a:p>
            <a:pPr>
              <a:lnSpc>
                <a:spcPct val="90000"/>
              </a:lnSpc>
              <a:spcBef>
                <a:spcPct val="20000"/>
              </a:spcBef>
            </a:pPr>
            <a:r>
              <a:rPr lang="es-MX" sz="1800" dirty="0" smtClean="0">
                <a:latin typeface="Arial Narrow" pitchFamily="34" charset="0"/>
                <a:cs typeface="Times New Roman" pitchFamily="18" charset="0"/>
              </a:rPr>
              <a:t>De </a:t>
            </a:r>
            <a:r>
              <a:rPr lang="es-MX" sz="1800" dirty="0">
                <a:latin typeface="Arial Narrow" pitchFamily="34" charset="0"/>
                <a:cs typeface="Times New Roman" pitchFamily="18" charset="0"/>
              </a:rPr>
              <a:t>los precandidatos a la Presidencia de la </a:t>
            </a:r>
            <a:r>
              <a:rPr lang="es-MX" sz="1800" dirty="0" smtClean="0">
                <a:latin typeface="Arial Narrow" pitchFamily="34" charset="0"/>
                <a:cs typeface="Times New Roman" pitchFamily="18" charset="0"/>
              </a:rPr>
              <a:t>República que </a:t>
            </a:r>
            <a:r>
              <a:rPr lang="es-MX" sz="1800" dirty="0">
                <a:latin typeface="Arial Narrow" pitchFamily="34" charset="0"/>
                <a:cs typeface="Times New Roman" pitchFamily="18" charset="0"/>
              </a:rPr>
              <a:t>le voy a mencionar  del Partido </a:t>
            </a:r>
            <a:r>
              <a:rPr lang="es-MX" sz="1800" dirty="0" smtClean="0">
                <a:latin typeface="Arial Narrow" pitchFamily="34" charset="0"/>
                <a:cs typeface="Times New Roman" pitchFamily="18" charset="0"/>
              </a:rPr>
              <a:t> Revolucionario Institucional </a:t>
            </a:r>
            <a:r>
              <a:rPr lang="es-MX" sz="1800" dirty="0">
                <a:latin typeface="Arial Narrow" pitchFamily="34" charset="0"/>
                <a:cs typeface="Times New Roman" pitchFamily="18" charset="0"/>
              </a:rPr>
              <a:t>(</a:t>
            </a:r>
            <a:r>
              <a:rPr lang="es-MX" sz="1800" dirty="0" smtClean="0">
                <a:latin typeface="Arial Narrow" pitchFamily="34" charset="0"/>
                <a:cs typeface="Times New Roman" pitchFamily="18" charset="0"/>
              </a:rPr>
              <a:t>PRI),</a:t>
            </a:r>
          </a:p>
          <a:p>
            <a:pPr>
              <a:lnSpc>
                <a:spcPct val="90000"/>
              </a:lnSpc>
              <a:spcBef>
                <a:spcPct val="20000"/>
              </a:spcBef>
            </a:pPr>
            <a:r>
              <a:rPr lang="es-MX" sz="1800" dirty="0" smtClean="0">
                <a:latin typeface="Arial Narrow" pitchFamily="34" charset="0"/>
                <a:cs typeface="Times New Roman" pitchFamily="18" charset="0"/>
              </a:rPr>
              <a:t> </a:t>
            </a:r>
            <a:r>
              <a:rPr lang="es-MX" sz="1800" dirty="0">
                <a:latin typeface="Arial Narrow" pitchFamily="34" charset="0"/>
                <a:cs typeface="Times New Roman" pitchFamily="18" charset="0"/>
              </a:rPr>
              <a:t>por favor dígame, en su opinión </a:t>
            </a:r>
          </a:p>
          <a:p>
            <a:pPr>
              <a:lnSpc>
                <a:spcPct val="90000"/>
              </a:lnSpc>
              <a:spcBef>
                <a:spcPct val="20000"/>
              </a:spcBef>
            </a:pPr>
            <a:r>
              <a:rPr lang="es-MX" sz="1800" dirty="0">
                <a:latin typeface="Arial Narrow" pitchFamily="34" charset="0"/>
                <a:cs typeface="Times New Roman" pitchFamily="18" charset="0"/>
              </a:rPr>
              <a:t>¿Con cuál </a:t>
            </a:r>
            <a:r>
              <a:rPr lang="es-MX" sz="1800" dirty="0" smtClean="0">
                <a:latin typeface="Arial Narrow" pitchFamily="34" charset="0"/>
                <a:cs typeface="Times New Roman" pitchFamily="18" charset="0"/>
              </a:rPr>
              <a:t> ganaría </a:t>
            </a:r>
            <a:r>
              <a:rPr lang="es-MX" sz="1800" dirty="0">
                <a:latin typeface="Arial Narrow" pitchFamily="34" charset="0"/>
                <a:cs typeface="Times New Roman" pitchFamily="18" charset="0"/>
              </a:rPr>
              <a:t>el </a:t>
            </a:r>
            <a:r>
              <a:rPr lang="es-MX" sz="1800" dirty="0" smtClean="0">
                <a:latin typeface="Arial Narrow" pitchFamily="34" charset="0"/>
                <a:cs typeface="Times New Roman" pitchFamily="18" charset="0"/>
              </a:rPr>
              <a:t>PRI? </a:t>
            </a:r>
            <a:endParaRPr lang="es-MX" sz="1800" b="1" dirty="0">
              <a:solidFill>
                <a:srgbClr val="DF5BC3"/>
              </a:solidFill>
              <a:latin typeface="Arial Narrow" pitchFamily="34" charset="0"/>
            </a:endParaRPr>
          </a:p>
          <a:p>
            <a:pPr>
              <a:lnSpc>
                <a:spcPct val="90000"/>
              </a:lnSpc>
              <a:spcBef>
                <a:spcPct val="20000"/>
              </a:spcBef>
            </a:pPr>
            <a:endParaRPr lang="es-MX" sz="1600" dirty="0">
              <a:solidFill>
                <a:srgbClr val="FF0000"/>
              </a:solidFill>
              <a:latin typeface="Times New Roman" pitchFamily="18" charset="0"/>
              <a:cs typeface="Times New Roman" pitchFamily="18" charset="0"/>
            </a:endParaRPr>
          </a:p>
          <a:p>
            <a:pPr algn="just">
              <a:lnSpc>
                <a:spcPct val="90000"/>
              </a:lnSpc>
              <a:spcBef>
                <a:spcPct val="20000"/>
              </a:spcBef>
            </a:pPr>
            <a:r>
              <a:rPr lang="es-MX" sz="1800" b="1" dirty="0">
                <a:solidFill>
                  <a:srgbClr val="000066"/>
                </a:solidFill>
              </a:rPr>
              <a:t> </a:t>
            </a:r>
            <a:endParaRPr lang="es-MX" sz="1800" b="1" dirty="0">
              <a:solidFill>
                <a:srgbClr val="FF0000"/>
              </a:solidFill>
            </a:endParaRPr>
          </a:p>
          <a:p>
            <a:pPr>
              <a:lnSpc>
                <a:spcPct val="90000"/>
              </a:lnSpc>
              <a:spcBef>
                <a:spcPct val="20000"/>
              </a:spcBef>
            </a:pPr>
            <a:endParaRPr lang="es-MX" b="1" dirty="0">
              <a:solidFill>
                <a:srgbClr val="FF0000"/>
              </a:solidFill>
            </a:endParaRPr>
          </a:p>
        </p:txBody>
      </p:sp>
      <p:sp>
        <p:nvSpPr>
          <p:cNvPr id="24579" name="Rectangle 13"/>
          <p:cNvSpPr>
            <a:spLocks noChangeArrowheads="1"/>
          </p:cNvSpPr>
          <p:nvPr/>
        </p:nvSpPr>
        <p:spPr bwMode="auto">
          <a:xfrm>
            <a:off x="7380288" y="3213100"/>
            <a:ext cx="144462" cy="1079500"/>
          </a:xfrm>
          <a:prstGeom prst="rect">
            <a:avLst/>
          </a:prstGeom>
          <a:solidFill>
            <a:schemeClr val="bg1"/>
          </a:solidFill>
          <a:ln w="9525">
            <a:noFill/>
            <a:miter lim="800000"/>
            <a:headEnd/>
            <a:tailEnd/>
          </a:ln>
        </p:spPr>
        <p:txBody>
          <a:bodyPr wrap="none" anchor="ctr"/>
          <a:lstStyle/>
          <a:p>
            <a:endParaRPr lang="es-MX" sz="3600"/>
          </a:p>
        </p:txBody>
      </p:sp>
      <p:sp>
        <p:nvSpPr>
          <p:cNvPr id="24580" name="Rectangle 14"/>
          <p:cNvSpPr>
            <a:spLocks noChangeArrowheads="1"/>
          </p:cNvSpPr>
          <p:nvPr/>
        </p:nvSpPr>
        <p:spPr bwMode="auto">
          <a:xfrm>
            <a:off x="7380288" y="4437063"/>
            <a:ext cx="144462" cy="1008062"/>
          </a:xfrm>
          <a:prstGeom prst="rect">
            <a:avLst/>
          </a:prstGeom>
          <a:solidFill>
            <a:schemeClr val="bg1"/>
          </a:solidFill>
          <a:ln w="9525">
            <a:noFill/>
            <a:miter lim="800000"/>
            <a:headEnd/>
            <a:tailEnd/>
          </a:ln>
        </p:spPr>
        <p:txBody>
          <a:bodyPr wrap="none" anchor="ctr"/>
          <a:lstStyle/>
          <a:p>
            <a:endParaRPr lang="es-MX" sz="3600"/>
          </a:p>
        </p:txBody>
      </p:sp>
      <p:sp>
        <p:nvSpPr>
          <p:cNvPr id="24581" name="6 Rectángulo"/>
          <p:cNvSpPr>
            <a:spLocks noChangeArrowheads="1"/>
          </p:cNvSpPr>
          <p:nvPr/>
        </p:nvSpPr>
        <p:spPr bwMode="auto">
          <a:xfrm>
            <a:off x="8532813" y="5767388"/>
            <a:ext cx="719137" cy="1046162"/>
          </a:xfrm>
          <a:prstGeom prst="rect">
            <a:avLst/>
          </a:prstGeom>
          <a:noFill/>
          <a:ln w="9525">
            <a:noFill/>
            <a:miter lim="800000"/>
            <a:headEnd/>
            <a:tailEnd/>
          </a:ln>
        </p:spPr>
        <p:txBody>
          <a:bodyPr>
            <a:spAutoFit/>
          </a:bodyPr>
          <a:lstStyle/>
          <a:p>
            <a:endParaRPr lang="es-MX">
              <a:solidFill>
                <a:schemeClr val="bg1"/>
              </a:solidFill>
              <a:latin typeface="Arial Black" pitchFamily="34" charset="0"/>
            </a:endParaRPr>
          </a:p>
          <a:p>
            <a:endParaRPr lang="es-MX">
              <a:solidFill>
                <a:schemeClr val="bg1"/>
              </a:solidFill>
              <a:latin typeface="Arial Black" pitchFamily="34" charset="0"/>
            </a:endParaRPr>
          </a:p>
          <a:p>
            <a:endParaRPr lang="es-MX">
              <a:solidFill>
                <a:schemeClr val="bg1"/>
              </a:solidFill>
              <a:latin typeface="Arial Black" pitchFamily="34" charset="0"/>
            </a:endParaRPr>
          </a:p>
          <a:p>
            <a:r>
              <a:rPr lang="es-MX" sz="2000">
                <a:solidFill>
                  <a:schemeClr val="bg1"/>
                </a:solidFill>
                <a:latin typeface="Arial Black" pitchFamily="34" charset="0"/>
              </a:rPr>
              <a:t> 10</a:t>
            </a:r>
          </a:p>
        </p:txBody>
      </p:sp>
      <p:sp>
        <p:nvSpPr>
          <p:cNvPr id="9" name="8 Rectángulo"/>
          <p:cNvSpPr/>
          <p:nvPr/>
        </p:nvSpPr>
        <p:spPr>
          <a:xfrm>
            <a:off x="8388350" y="2708275"/>
            <a:ext cx="144463" cy="649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1" name="10 Rectángulo"/>
          <p:cNvSpPr/>
          <p:nvPr/>
        </p:nvSpPr>
        <p:spPr>
          <a:xfrm>
            <a:off x="8388350" y="3573463"/>
            <a:ext cx="144463"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10" name="9 Imagen" descr="GRAFICA 05.jpg"/>
          <p:cNvPicPr>
            <a:picLocks noChangeAspect="1"/>
          </p:cNvPicPr>
          <p:nvPr/>
        </p:nvPicPr>
        <p:blipFill>
          <a:blip r:embed="rId3" cstate="print"/>
          <a:stretch>
            <a:fillRect/>
          </a:stretch>
        </p:blipFill>
        <p:spPr>
          <a:xfrm>
            <a:off x="3491880" y="2852936"/>
            <a:ext cx="4931048" cy="1728192"/>
          </a:xfrm>
          <a:prstGeom prst="rect">
            <a:avLst/>
          </a:prstGeom>
        </p:spPr>
      </p:pic>
      <p:pic>
        <p:nvPicPr>
          <p:cNvPr id="12" name="18 Imagen" descr="logo01.jpg"/>
          <p:cNvPicPr>
            <a:picLocks noChangeAspect="1"/>
          </p:cNvPicPr>
          <p:nvPr/>
        </p:nvPicPr>
        <p:blipFill>
          <a:blip r:embed="rId4" cstate="print">
            <a:duotone>
              <a:prstClr val="black"/>
              <a:srgbClr val="D9C3A5">
                <a:tint val="50000"/>
                <a:satMod val="180000"/>
              </a:srgbClr>
            </a:duotone>
          </a:blip>
          <a:srcRect/>
          <a:stretch>
            <a:fillRect/>
          </a:stretch>
        </p:blipFill>
        <p:spPr bwMode="auto">
          <a:xfrm>
            <a:off x="539750" y="157221"/>
            <a:ext cx="1512168" cy="5040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20 Imagen" descr="cafe.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5602" name="Text Box 7"/>
          <p:cNvSpPr txBox="1">
            <a:spLocks noChangeArrowheads="1"/>
          </p:cNvSpPr>
          <p:nvPr/>
        </p:nvSpPr>
        <p:spPr bwMode="auto">
          <a:xfrm>
            <a:off x="8594725" y="6381750"/>
            <a:ext cx="527050" cy="369888"/>
          </a:xfrm>
          <a:prstGeom prst="rect">
            <a:avLst/>
          </a:prstGeom>
          <a:noFill/>
          <a:ln w="9525">
            <a:noFill/>
            <a:miter lim="800000"/>
            <a:headEnd/>
            <a:tailEnd/>
          </a:ln>
        </p:spPr>
        <p:txBody>
          <a:bodyPr wrap="none">
            <a:spAutoFit/>
          </a:bodyPr>
          <a:lstStyle/>
          <a:p>
            <a:pPr algn="ctr">
              <a:lnSpc>
                <a:spcPct val="90000"/>
              </a:lnSpc>
              <a:spcBef>
                <a:spcPct val="20000"/>
              </a:spcBef>
            </a:pPr>
            <a:r>
              <a:rPr lang="es-MX" sz="2000">
                <a:solidFill>
                  <a:schemeClr val="bg1"/>
                </a:solidFill>
                <a:latin typeface="Arial Black" pitchFamily="34" charset="0"/>
              </a:rPr>
              <a:t>11</a:t>
            </a:r>
          </a:p>
        </p:txBody>
      </p:sp>
      <p:sp>
        <p:nvSpPr>
          <p:cNvPr id="25603" name="Rectangle 5"/>
          <p:cNvSpPr>
            <a:spLocks noChangeArrowheads="1"/>
          </p:cNvSpPr>
          <p:nvPr/>
        </p:nvSpPr>
        <p:spPr bwMode="auto">
          <a:xfrm>
            <a:off x="539750" y="1068388"/>
            <a:ext cx="2303463" cy="4360862"/>
          </a:xfrm>
          <a:prstGeom prst="rect">
            <a:avLst/>
          </a:prstGeom>
          <a:noFill/>
          <a:ln w="9525">
            <a:noFill/>
            <a:miter lim="800000"/>
            <a:headEnd/>
            <a:tailEnd/>
          </a:ln>
        </p:spPr>
        <p:txBody>
          <a:bodyPr/>
          <a:lstStyle/>
          <a:p>
            <a:r>
              <a:rPr lang="es-MX" sz="1800" b="1" dirty="0">
                <a:latin typeface="Arial Narrow" pitchFamily="34" charset="0"/>
              </a:rPr>
              <a:t>México 2012</a:t>
            </a:r>
          </a:p>
          <a:p>
            <a:r>
              <a:rPr lang="es-MX" sz="1800" b="1" dirty="0">
                <a:latin typeface="Arial Narrow" pitchFamily="34" charset="0"/>
              </a:rPr>
              <a:t>Elección  Presidencial</a:t>
            </a:r>
          </a:p>
          <a:p>
            <a:endParaRPr lang="es-MX" sz="1800" b="1" dirty="0">
              <a:latin typeface="Arial Narrow" pitchFamily="34" charset="0"/>
            </a:endParaRPr>
          </a:p>
          <a:p>
            <a:r>
              <a:rPr lang="es-MX" sz="1800" b="1" dirty="0">
                <a:latin typeface="Arial Narrow" pitchFamily="34" charset="0"/>
              </a:rPr>
              <a:t>Entrevistas</a:t>
            </a:r>
          </a:p>
          <a:p>
            <a:pPr algn="just">
              <a:lnSpc>
                <a:spcPct val="90000"/>
              </a:lnSpc>
              <a:spcBef>
                <a:spcPct val="20000"/>
              </a:spcBef>
            </a:pPr>
            <a:endParaRPr lang="es-MX" sz="1600" dirty="0">
              <a:latin typeface="Times New Roman" pitchFamily="18" charset="0"/>
              <a:cs typeface="Times New Roman" pitchFamily="18" charset="0"/>
            </a:endParaRPr>
          </a:p>
          <a:p>
            <a:pPr>
              <a:lnSpc>
                <a:spcPct val="90000"/>
              </a:lnSpc>
              <a:spcBef>
                <a:spcPct val="20000"/>
              </a:spcBef>
            </a:pPr>
            <a:r>
              <a:rPr lang="es-MX" sz="1800" dirty="0" smtClean="0">
                <a:latin typeface="Arial Narrow" pitchFamily="34" charset="0"/>
                <a:cs typeface="Times New Roman" pitchFamily="18" charset="0"/>
              </a:rPr>
              <a:t>De </a:t>
            </a:r>
            <a:r>
              <a:rPr lang="es-MX" sz="1800" dirty="0">
                <a:latin typeface="Arial Narrow" pitchFamily="34" charset="0"/>
                <a:cs typeface="Times New Roman" pitchFamily="18" charset="0"/>
              </a:rPr>
              <a:t>los precandidatos a la Presidencia de la </a:t>
            </a:r>
            <a:r>
              <a:rPr lang="es-MX" sz="1800" dirty="0" smtClean="0">
                <a:latin typeface="Arial Narrow" pitchFamily="34" charset="0"/>
                <a:cs typeface="Times New Roman" pitchFamily="18" charset="0"/>
              </a:rPr>
              <a:t>República que </a:t>
            </a:r>
            <a:r>
              <a:rPr lang="es-MX" sz="1800" dirty="0">
                <a:latin typeface="Arial Narrow" pitchFamily="34" charset="0"/>
                <a:cs typeface="Times New Roman" pitchFamily="18" charset="0"/>
              </a:rPr>
              <a:t>le voy a mencionar  del Partido </a:t>
            </a:r>
            <a:r>
              <a:rPr lang="es-MX" sz="1800" dirty="0" smtClean="0">
                <a:latin typeface="Arial Narrow" pitchFamily="34" charset="0"/>
                <a:cs typeface="Times New Roman" pitchFamily="18" charset="0"/>
              </a:rPr>
              <a:t> de la Revolución Democrática  </a:t>
            </a:r>
            <a:r>
              <a:rPr lang="es-MX" sz="1800" dirty="0">
                <a:latin typeface="Arial Narrow" pitchFamily="34" charset="0"/>
                <a:cs typeface="Times New Roman" pitchFamily="18" charset="0"/>
              </a:rPr>
              <a:t>(</a:t>
            </a:r>
            <a:r>
              <a:rPr lang="es-MX" sz="1800" dirty="0" smtClean="0">
                <a:latin typeface="Arial Narrow" pitchFamily="34" charset="0"/>
                <a:cs typeface="Times New Roman" pitchFamily="18" charset="0"/>
              </a:rPr>
              <a:t>PRD),</a:t>
            </a:r>
          </a:p>
          <a:p>
            <a:pPr>
              <a:lnSpc>
                <a:spcPct val="90000"/>
              </a:lnSpc>
              <a:spcBef>
                <a:spcPct val="20000"/>
              </a:spcBef>
            </a:pPr>
            <a:r>
              <a:rPr lang="es-MX" sz="1800" dirty="0" smtClean="0">
                <a:latin typeface="Arial Narrow" pitchFamily="34" charset="0"/>
                <a:cs typeface="Times New Roman" pitchFamily="18" charset="0"/>
              </a:rPr>
              <a:t>por </a:t>
            </a:r>
            <a:r>
              <a:rPr lang="es-MX" sz="1800" dirty="0">
                <a:latin typeface="Arial Narrow" pitchFamily="34" charset="0"/>
                <a:cs typeface="Times New Roman" pitchFamily="18" charset="0"/>
              </a:rPr>
              <a:t>favor dígame, en su opinión </a:t>
            </a:r>
          </a:p>
          <a:p>
            <a:pPr>
              <a:lnSpc>
                <a:spcPct val="90000"/>
              </a:lnSpc>
              <a:spcBef>
                <a:spcPct val="20000"/>
              </a:spcBef>
            </a:pPr>
            <a:r>
              <a:rPr lang="es-MX" sz="1800" dirty="0">
                <a:latin typeface="Arial Narrow" pitchFamily="34" charset="0"/>
                <a:cs typeface="Times New Roman" pitchFamily="18" charset="0"/>
              </a:rPr>
              <a:t>¿Con cuál </a:t>
            </a:r>
            <a:r>
              <a:rPr lang="es-MX" sz="1800" dirty="0" smtClean="0">
                <a:latin typeface="Arial Narrow" pitchFamily="34" charset="0"/>
                <a:cs typeface="Times New Roman" pitchFamily="18" charset="0"/>
              </a:rPr>
              <a:t> ganaría </a:t>
            </a:r>
            <a:r>
              <a:rPr lang="es-MX" sz="1800" dirty="0">
                <a:latin typeface="Arial Narrow" pitchFamily="34" charset="0"/>
                <a:cs typeface="Times New Roman" pitchFamily="18" charset="0"/>
              </a:rPr>
              <a:t>el </a:t>
            </a:r>
            <a:r>
              <a:rPr lang="es-MX" sz="1800" dirty="0" smtClean="0">
                <a:latin typeface="Arial Narrow" pitchFamily="34" charset="0"/>
                <a:cs typeface="Times New Roman" pitchFamily="18" charset="0"/>
              </a:rPr>
              <a:t>PRD? </a:t>
            </a:r>
            <a:endParaRPr lang="es-MX" sz="1800" b="1" dirty="0">
              <a:solidFill>
                <a:srgbClr val="DF5BC3"/>
              </a:solidFill>
              <a:latin typeface="Arial Narrow" pitchFamily="34" charset="0"/>
            </a:endParaRPr>
          </a:p>
          <a:p>
            <a:pPr>
              <a:lnSpc>
                <a:spcPct val="90000"/>
              </a:lnSpc>
              <a:spcBef>
                <a:spcPct val="20000"/>
              </a:spcBef>
            </a:pPr>
            <a:endParaRPr lang="es-MX" sz="1600" b="1" dirty="0">
              <a:solidFill>
                <a:srgbClr val="FF0000"/>
              </a:solidFill>
            </a:endParaRPr>
          </a:p>
        </p:txBody>
      </p:sp>
      <p:sp>
        <p:nvSpPr>
          <p:cNvPr id="11" name="10 Rectángulo"/>
          <p:cNvSpPr/>
          <p:nvPr/>
        </p:nvSpPr>
        <p:spPr>
          <a:xfrm flipH="1">
            <a:off x="7261225" y="3429000"/>
            <a:ext cx="96838" cy="17859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0" name="9 Rectángulo"/>
          <p:cNvSpPr/>
          <p:nvPr/>
        </p:nvSpPr>
        <p:spPr>
          <a:xfrm>
            <a:off x="7358063" y="3571875"/>
            <a:ext cx="142875" cy="1857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3" name="12 Rectángulo"/>
          <p:cNvSpPr/>
          <p:nvPr/>
        </p:nvSpPr>
        <p:spPr>
          <a:xfrm>
            <a:off x="7429500" y="3429000"/>
            <a:ext cx="142875" cy="1857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4" name="13 Rectángulo"/>
          <p:cNvSpPr/>
          <p:nvPr/>
        </p:nvSpPr>
        <p:spPr>
          <a:xfrm>
            <a:off x="7572375" y="3643313"/>
            <a:ext cx="71438" cy="1857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5" name="14 Rectángulo"/>
          <p:cNvSpPr/>
          <p:nvPr/>
        </p:nvSpPr>
        <p:spPr>
          <a:xfrm>
            <a:off x="7451725" y="3284538"/>
            <a:ext cx="73025" cy="187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7" name="16 Rectángulo"/>
          <p:cNvSpPr/>
          <p:nvPr/>
        </p:nvSpPr>
        <p:spPr>
          <a:xfrm>
            <a:off x="7380288" y="3357563"/>
            <a:ext cx="71437" cy="2519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9" name="18 Rectángulo"/>
          <p:cNvSpPr/>
          <p:nvPr/>
        </p:nvSpPr>
        <p:spPr>
          <a:xfrm>
            <a:off x="7524750" y="3789363"/>
            <a:ext cx="142875" cy="1584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8" name="17 Rectángulo"/>
          <p:cNvSpPr/>
          <p:nvPr/>
        </p:nvSpPr>
        <p:spPr>
          <a:xfrm>
            <a:off x="8459788" y="2708275"/>
            <a:ext cx="144462" cy="792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0" name="19 Rectángulo"/>
          <p:cNvSpPr/>
          <p:nvPr/>
        </p:nvSpPr>
        <p:spPr>
          <a:xfrm>
            <a:off x="8532813" y="3644900"/>
            <a:ext cx="71437" cy="1008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4" name="23 Rectángulo"/>
          <p:cNvSpPr/>
          <p:nvPr/>
        </p:nvSpPr>
        <p:spPr>
          <a:xfrm>
            <a:off x="8388350" y="2708275"/>
            <a:ext cx="144463" cy="576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6" name="25 Rectángulo"/>
          <p:cNvSpPr/>
          <p:nvPr/>
        </p:nvSpPr>
        <p:spPr>
          <a:xfrm>
            <a:off x="8388350" y="3573463"/>
            <a:ext cx="144463" cy="1150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21" name="20 Imagen" descr="GRAFICA 06.jpg"/>
          <p:cNvPicPr>
            <a:picLocks noChangeAspect="1"/>
          </p:cNvPicPr>
          <p:nvPr/>
        </p:nvPicPr>
        <p:blipFill>
          <a:blip r:embed="rId3" cstate="print"/>
          <a:stretch>
            <a:fillRect/>
          </a:stretch>
        </p:blipFill>
        <p:spPr>
          <a:xfrm>
            <a:off x="2834332" y="2636912"/>
            <a:ext cx="5626100" cy="1833240"/>
          </a:xfrm>
          <a:prstGeom prst="rect">
            <a:avLst/>
          </a:prstGeom>
        </p:spPr>
      </p:pic>
      <p:sp>
        <p:nvSpPr>
          <p:cNvPr id="22" name="21 Rectángulo"/>
          <p:cNvSpPr/>
          <p:nvPr/>
        </p:nvSpPr>
        <p:spPr>
          <a:xfrm>
            <a:off x="8388424" y="2564904"/>
            <a:ext cx="72008"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3" name="22 Rectángulo"/>
          <p:cNvSpPr/>
          <p:nvPr/>
        </p:nvSpPr>
        <p:spPr>
          <a:xfrm>
            <a:off x="8388424" y="3284984"/>
            <a:ext cx="72008" cy="1224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5" name="18 Imagen" descr="logo01.jpg"/>
          <p:cNvPicPr>
            <a:picLocks noChangeAspect="1"/>
          </p:cNvPicPr>
          <p:nvPr/>
        </p:nvPicPr>
        <p:blipFill>
          <a:blip r:embed="rId4" cstate="print">
            <a:duotone>
              <a:prstClr val="black"/>
              <a:srgbClr val="D9C3A5">
                <a:tint val="50000"/>
                <a:satMod val="180000"/>
              </a:srgbClr>
            </a:duotone>
          </a:blip>
          <a:srcRect/>
          <a:stretch>
            <a:fillRect/>
          </a:stretch>
        </p:blipFill>
        <p:spPr bwMode="auto">
          <a:xfrm>
            <a:off x="511433" y="109592"/>
            <a:ext cx="1512168" cy="5040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6 Imagen" descr="cafe.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6626" name="5 Rectángulo"/>
          <p:cNvSpPr>
            <a:spLocks noChangeArrowheads="1"/>
          </p:cNvSpPr>
          <p:nvPr/>
        </p:nvSpPr>
        <p:spPr bwMode="auto">
          <a:xfrm>
            <a:off x="539750" y="981075"/>
            <a:ext cx="2520082" cy="5093702"/>
          </a:xfrm>
          <a:prstGeom prst="rect">
            <a:avLst/>
          </a:prstGeom>
          <a:noFill/>
          <a:ln w="9525">
            <a:noFill/>
            <a:miter lim="800000"/>
            <a:headEnd/>
            <a:tailEnd/>
          </a:ln>
        </p:spPr>
        <p:txBody>
          <a:bodyPr wrap="square">
            <a:spAutoFit/>
          </a:bodyPr>
          <a:lstStyle/>
          <a:p>
            <a:r>
              <a:rPr lang="es-MX" sz="1800" b="1" dirty="0">
                <a:latin typeface="Arial Narrow" pitchFamily="34" charset="0"/>
              </a:rPr>
              <a:t>México 2012</a:t>
            </a:r>
          </a:p>
          <a:p>
            <a:r>
              <a:rPr lang="es-MX" sz="1800" b="1" dirty="0">
                <a:latin typeface="Arial Narrow" pitchFamily="34" charset="0"/>
              </a:rPr>
              <a:t>Elección  Presidencial</a:t>
            </a:r>
          </a:p>
          <a:p>
            <a:endParaRPr lang="es-MX" sz="1800" b="1" dirty="0">
              <a:latin typeface="Arial Narrow" pitchFamily="34" charset="0"/>
            </a:endParaRPr>
          </a:p>
          <a:p>
            <a:r>
              <a:rPr lang="es-MX" sz="1800" b="1" dirty="0">
                <a:latin typeface="Arial Narrow" pitchFamily="34" charset="0"/>
              </a:rPr>
              <a:t>Entrevistas</a:t>
            </a:r>
          </a:p>
          <a:p>
            <a:pPr>
              <a:lnSpc>
                <a:spcPct val="90000"/>
              </a:lnSpc>
              <a:spcBef>
                <a:spcPct val="20000"/>
              </a:spcBef>
            </a:pPr>
            <a:endParaRPr lang="es-MX" sz="1600" dirty="0" smtClean="0">
              <a:latin typeface="Times New Roman" pitchFamily="18" charset="0"/>
              <a:cs typeface="Times New Roman" pitchFamily="18" charset="0"/>
            </a:endParaRPr>
          </a:p>
          <a:p>
            <a:pPr>
              <a:lnSpc>
                <a:spcPct val="90000"/>
              </a:lnSpc>
              <a:spcBef>
                <a:spcPct val="20000"/>
              </a:spcBef>
            </a:pPr>
            <a:endParaRPr lang="es-MX" sz="1600" dirty="0">
              <a:latin typeface="Times New Roman" pitchFamily="18" charset="0"/>
              <a:cs typeface="Times New Roman" pitchFamily="18" charset="0"/>
            </a:endParaRPr>
          </a:p>
          <a:p>
            <a:pPr>
              <a:lnSpc>
                <a:spcPct val="90000"/>
              </a:lnSpc>
              <a:spcBef>
                <a:spcPct val="20000"/>
              </a:spcBef>
            </a:pPr>
            <a:r>
              <a:rPr lang="es-MX" sz="1800" dirty="0">
                <a:latin typeface="Arial Narrow" pitchFamily="34" charset="0"/>
                <a:cs typeface="Times New Roman" pitchFamily="18" charset="0"/>
              </a:rPr>
              <a:t>De los precandidatos a la Presidencia de la República que le voy a mencionar  del Partido Acción Nacional (PAN), por favor dígame, en su opinión </a:t>
            </a:r>
          </a:p>
          <a:p>
            <a:pPr>
              <a:lnSpc>
                <a:spcPct val="90000"/>
              </a:lnSpc>
              <a:spcBef>
                <a:spcPct val="20000"/>
              </a:spcBef>
            </a:pPr>
            <a:r>
              <a:rPr lang="es-MX" sz="1800" dirty="0" smtClean="0">
                <a:latin typeface="Arial Narrow" pitchFamily="34" charset="0"/>
                <a:cs typeface="Times New Roman" pitchFamily="18" charset="0"/>
              </a:rPr>
              <a:t>¿Quién es el que cuenta </a:t>
            </a:r>
            <a:r>
              <a:rPr lang="es-MX" sz="1800" dirty="0">
                <a:latin typeface="Arial Narrow" pitchFamily="34" charset="0"/>
                <a:cs typeface="Times New Roman" pitchFamily="18" charset="0"/>
              </a:rPr>
              <a:t>con más experiencia </a:t>
            </a:r>
            <a:r>
              <a:rPr lang="es-MX" sz="1800" dirty="0" smtClean="0">
                <a:latin typeface="Arial Narrow" pitchFamily="34" charset="0"/>
                <a:cs typeface="Times New Roman" pitchFamily="18" charset="0"/>
              </a:rPr>
              <a:t> </a:t>
            </a:r>
            <a:r>
              <a:rPr lang="es-MX" sz="1800" dirty="0" smtClean="0">
                <a:latin typeface="Arial Narrow" pitchFamily="34" charset="0"/>
                <a:cs typeface="Times New Roman" pitchFamily="18" charset="0"/>
              </a:rPr>
              <a:t>y visión </a:t>
            </a:r>
            <a:r>
              <a:rPr lang="es-MX" sz="1800" dirty="0" smtClean="0">
                <a:latin typeface="Arial Narrow" pitchFamily="34" charset="0"/>
                <a:cs typeface="Times New Roman" pitchFamily="18" charset="0"/>
              </a:rPr>
              <a:t>para </a:t>
            </a:r>
            <a:r>
              <a:rPr lang="es-MX" sz="1800" dirty="0">
                <a:latin typeface="Arial Narrow" pitchFamily="34" charset="0"/>
                <a:cs typeface="Times New Roman" pitchFamily="18" charset="0"/>
              </a:rPr>
              <a:t>gobernar en la adversidad y terminar con la inseguridad </a:t>
            </a:r>
            <a:r>
              <a:rPr lang="es-MX" sz="1800" dirty="0" smtClean="0">
                <a:latin typeface="Arial Narrow" pitchFamily="34" charset="0"/>
                <a:cs typeface="Times New Roman" pitchFamily="18" charset="0"/>
              </a:rPr>
              <a:t> y la pobreza  crecientes que </a:t>
            </a:r>
            <a:r>
              <a:rPr lang="es-MX" sz="1800" dirty="0">
                <a:latin typeface="Arial Narrow" pitchFamily="34" charset="0"/>
                <a:cs typeface="Times New Roman" pitchFamily="18" charset="0"/>
              </a:rPr>
              <a:t>vive México? </a:t>
            </a:r>
            <a:endParaRPr lang="es-MX" sz="1800" b="1" dirty="0">
              <a:solidFill>
                <a:srgbClr val="DF5BC3"/>
              </a:solidFill>
              <a:latin typeface="Arial Narrow" pitchFamily="34" charset="0"/>
            </a:endParaRPr>
          </a:p>
        </p:txBody>
      </p:sp>
      <p:sp>
        <p:nvSpPr>
          <p:cNvPr id="26627" name="6 Rectángulo"/>
          <p:cNvSpPr>
            <a:spLocks noChangeArrowheads="1"/>
          </p:cNvSpPr>
          <p:nvPr/>
        </p:nvSpPr>
        <p:spPr bwMode="auto">
          <a:xfrm>
            <a:off x="8605838" y="5767388"/>
            <a:ext cx="719137" cy="1046162"/>
          </a:xfrm>
          <a:prstGeom prst="rect">
            <a:avLst/>
          </a:prstGeom>
          <a:noFill/>
          <a:ln w="9525">
            <a:noFill/>
            <a:miter lim="800000"/>
            <a:headEnd/>
            <a:tailEnd/>
          </a:ln>
        </p:spPr>
        <p:txBody>
          <a:bodyPr>
            <a:spAutoFit/>
          </a:bodyPr>
          <a:lstStyle/>
          <a:p>
            <a:endParaRPr lang="es-MX">
              <a:solidFill>
                <a:schemeClr val="bg1"/>
              </a:solidFill>
              <a:latin typeface="Arial Black" pitchFamily="34" charset="0"/>
            </a:endParaRPr>
          </a:p>
          <a:p>
            <a:endParaRPr lang="es-MX">
              <a:solidFill>
                <a:schemeClr val="bg1"/>
              </a:solidFill>
              <a:latin typeface="Arial Black" pitchFamily="34" charset="0"/>
            </a:endParaRPr>
          </a:p>
          <a:p>
            <a:endParaRPr lang="es-MX">
              <a:solidFill>
                <a:schemeClr val="bg1"/>
              </a:solidFill>
              <a:latin typeface="Arial Black" pitchFamily="34" charset="0"/>
            </a:endParaRPr>
          </a:p>
          <a:p>
            <a:r>
              <a:rPr lang="es-MX" sz="2000">
                <a:solidFill>
                  <a:schemeClr val="bg1"/>
                </a:solidFill>
                <a:latin typeface="Arial Black" pitchFamily="34" charset="0"/>
              </a:rPr>
              <a:t>12</a:t>
            </a:r>
          </a:p>
        </p:txBody>
      </p:sp>
      <p:pic>
        <p:nvPicPr>
          <p:cNvPr id="6" name="5 Imagen" descr="GRAFICA 07.jpg"/>
          <p:cNvPicPr>
            <a:picLocks noChangeAspect="1"/>
          </p:cNvPicPr>
          <p:nvPr/>
        </p:nvPicPr>
        <p:blipFill>
          <a:blip r:embed="rId3" cstate="print"/>
          <a:stretch>
            <a:fillRect/>
          </a:stretch>
        </p:blipFill>
        <p:spPr>
          <a:xfrm>
            <a:off x="3200155" y="2492896"/>
            <a:ext cx="5227709" cy="2548508"/>
          </a:xfrm>
          <a:prstGeom prst="rect">
            <a:avLst/>
          </a:prstGeom>
        </p:spPr>
      </p:pic>
      <p:pic>
        <p:nvPicPr>
          <p:cNvPr id="7" name="18 Imagen" descr="logo01.jpg"/>
          <p:cNvPicPr>
            <a:picLocks noChangeAspect="1"/>
          </p:cNvPicPr>
          <p:nvPr/>
        </p:nvPicPr>
        <p:blipFill>
          <a:blip r:embed="rId4" cstate="print">
            <a:duotone>
              <a:prstClr val="black"/>
              <a:srgbClr val="D9C3A5">
                <a:tint val="50000"/>
                <a:satMod val="180000"/>
              </a:srgbClr>
            </a:duotone>
          </a:blip>
          <a:srcRect/>
          <a:stretch>
            <a:fillRect/>
          </a:stretch>
        </p:blipFill>
        <p:spPr bwMode="auto">
          <a:xfrm>
            <a:off x="493843" y="116632"/>
            <a:ext cx="1512168" cy="5040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15 Imagen" descr="cafe.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7650" name="4 Rectángulo"/>
          <p:cNvSpPr>
            <a:spLocks noChangeArrowheads="1"/>
          </p:cNvSpPr>
          <p:nvPr/>
        </p:nvSpPr>
        <p:spPr bwMode="auto">
          <a:xfrm>
            <a:off x="541338" y="1052513"/>
            <a:ext cx="2590502" cy="4604337"/>
          </a:xfrm>
          <a:prstGeom prst="rect">
            <a:avLst/>
          </a:prstGeom>
          <a:noFill/>
          <a:ln w="9525">
            <a:noFill/>
            <a:miter lim="800000"/>
            <a:headEnd/>
            <a:tailEnd/>
          </a:ln>
        </p:spPr>
        <p:txBody>
          <a:bodyPr wrap="square">
            <a:spAutoFit/>
          </a:bodyPr>
          <a:lstStyle/>
          <a:p>
            <a:r>
              <a:rPr lang="es-MX" sz="1800" b="1" dirty="0">
                <a:latin typeface="Arial Narrow" pitchFamily="34" charset="0"/>
              </a:rPr>
              <a:t>México 2012</a:t>
            </a:r>
          </a:p>
          <a:p>
            <a:r>
              <a:rPr lang="es-MX" sz="1800" b="1" dirty="0">
                <a:latin typeface="Arial Narrow" pitchFamily="34" charset="0"/>
              </a:rPr>
              <a:t>Elección  Presidencial</a:t>
            </a:r>
          </a:p>
          <a:p>
            <a:endParaRPr lang="es-MX" sz="1800" b="1" dirty="0">
              <a:latin typeface="Arial Narrow" pitchFamily="34" charset="0"/>
            </a:endParaRPr>
          </a:p>
          <a:p>
            <a:r>
              <a:rPr lang="es-MX" sz="1800" b="1" dirty="0" smtClean="0">
                <a:latin typeface="Arial Narrow" pitchFamily="34" charset="0"/>
              </a:rPr>
              <a:t>Entrevistas</a:t>
            </a:r>
          </a:p>
          <a:p>
            <a:endParaRPr lang="es-MX" sz="1600" dirty="0">
              <a:latin typeface="Times New Roman" pitchFamily="18" charset="0"/>
              <a:cs typeface="Times New Roman" pitchFamily="18" charset="0"/>
            </a:endParaRPr>
          </a:p>
          <a:p>
            <a:pPr>
              <a:lnSpc>
                <a:spcPct val="90000"/>
              </a:lnSpc>
              <a:spcBef>
                <a:spcPct val="20000"/>
              </a:spcBef>
            </a:pPr>
            <a:r>
              <a:rPr lang="es-MX" sz="1800" dirty="0">
                <a:latin typeface="Arial Narrow" pitchFamily="34" charset="0"/>
                <a:cs typeface="Times New Roman" pitchFamily="18" charset="0"/>
              </a:rPr>
              <a:t>De los precandidatos a la presidencia de la República del Partido Revolucionario Institucional (PRI) que le voy a mencionar, en su opinión </a:t>
            </a:r>
          </a:p>
          <a:p>
            <a:pPr>
              <a:lnSpc>
                <a:spcPct val="90000"/>
              </a:lnSpc>
              <a:spcBef>
                <a:spcPct val="20000"/>
              </a:spcBef>
            </a:pPr>
            <a:r>
              <a:rPr lang="es-MX" sz="1800" dirty="0">
                <a:latin typeface="Arial Narrow" pitchFamily="34" charset="0"/>
                <a:cs typeface="Times New Roman" pitchFamily="18" charset="0"/>
              </a:rPr>
              <a:t>¿Quién </a:t>
            </a:r>
            <a:r>
              <a:rPr lang="es-MX" sz="1800" dirty="0" smtClean="0">
                <a:latin typeface="Arial Narrow" pitchFamily="34" charset="0"/>
                <a:cs typeface="Times New Roman" pitchFamily="18" charset="0"/>
              </a:rPr>
              <a:t>es el que cuenta </a:t>
            </a:r>
            <a:r>
              <a:rPr lang="es-MX" sz="1800" dirty="0">
                <a:latin typeface="Arial Narrow" pitchFamily="34" charset="0"/>
                <a:cs typeface="Times New Roman" pitchFamily="18" charset="0"/>
              </a:rPr>
              <a:t>con más experiencia </a:t>
            </a:r>
            <a:r>
              <a:rPr lang="es-MX" sz="1800" dirty="0" smtClean="0">
                <a:latin typeface="Arial Narrow" pitchFamily="34" charset="0"/>
                <a:cs typeface="Times New Roman" pitchFamily="18" charset="0"/>
              </a:rPr>
              <a:t> y visión </a:t>
            </a:r>
            <a:r>
              <a:rPr lang="es-MX" sz="1800" dirty="0">
                <a:latin typeface="Arial Narrow" pitchFamily="34" charset="0"/>
                <a:cs typeface="Times New Roman" pitchFamily="18" charset="0"/>
              </a:rPr>
              <a:t>para  gobernar en la adversidad</a:t>
            </a:r>
          </a:p>
          <a:p>
            <a:pPr>
              <a:lnSpc>
                <a:spcPct val="90000"/>
              </a:lnSpc>
              <a:spcBef>
                <a:spcPct val="20000"/>
              </a:spcBef>
            </a:pPr>
            <a:r>
              <a:rPr lang="es-MX" sz="1800" dirty="0">
                <a:latin typeface="Arial Narrow" pitchFamily="34" charset="0"/>
                <a:cs typeface="Times New Roman" pitchFamily="18" charset="0"/>
              </a:rPr>
              <a:t>y terminar con la inseguridad </a:t>
            </a:r>
            <a:r>
              <a:rPr lang="es-MX" sz="1800" dirty="0" smtClean="0">
                <a:latin typeface="Arial Narrow" pitchFamily="34" charset="0"/>
                <a:cs typeface="Times New Roman" pitchFamily="18" charset="0"/>
              </a:rPr>
              <a:t> y la pobreza crecientes que </a:t>
            </a:r>
            <a:r>
              <a:rPr lang="es-MX" sz="1800" dirty="0">
                <a:latin typeface="Arial Narrow" pitchFamily="34" charset="0"/>
                <a:cs typeface="Times New Roman" pitchFamily="18" charset="0"/>
              </a:rPr>
              <a:t>vive México?</a:t>
            </a:r>
            <a:r>
              <a:rPr lang="es-MX" sz="1800" dirty="0">
                <a:solidFill>
                  <a:srgbClr val="FF0000"/>
                </a:solidFill>
                <a:latin typeface="Arial Narrow" pitchFamily="34" charset="0"/>
                <a:cs typeface="Times New Roman" pitchFamily="18" charset="0"/>
              </a:rPr>
              <a:t> </a:t>
            </a:r>
            <a:endParaRPr lang="es-MX" sz="1800" dirty="0">
              <a:latin typeface="Arial Narrow" pitchFamily="34" charset="0"/>
              <a:cs typeface="Times New Roman" pitchFamily="18" charset="0"/>
            </a:endParaRPr>
          </a:p>
        </p:txBody>
      </p:sp>
      <p:sp>
        <p:nvSpPr>
          <p:cNvPr id="27651" name="6 Rectángulo"/>
          <p:cNvSpPr>
            <a:spLocks noChangeArrowheads="1"/>
          </p:cNvSpPr>
          <p:nvPr/>
        </p:nvSpPr>
        <p:spPr bwMode="auto">
          <a:xfrm>
            <a:off x="8605838" y="5767388"/>
            <a:ext cx="719137" cy="1046162"/>
          </a:xfrm>
          <a:prstGeom prst="rect">
            <a:avLst/>
          </a:prstGeom>
          <a:noFill/>
          <a:ln w="9525">
            <a:noFill/>
            <a:miter lim="800000"/>
            <a:headEnd/>
            <a:tailEnd/>
          </a:ln>
        </p:spPr>
        <p:txBody>
          <a:bodyPr>
            <a:spAutoFit/>
          </a:bodyPr>
          <a:lstStyle/>
          <a:p>
            <a:endParaRPr lang="es-MX">
              <a:solidFill>
                <a:schemeClr val="bg1"/>
              </a:solidFill>
              <a:latin typeface="Arial Black" pitchFamily="34" charset="0"/>
            </a:endParaRPr>
          </a:p>
          <a:p>
            <a:endParaRPr lang="es-MX">
              <a:solidFill>
                <a:schemeClr val="bg1"/>
              </a:solidFill>
              <a:latin typeface="Arial Black" pitchFamily="34" charset="0"/>
            </a:endParaRPr>
          </a:p>
          <a:p>
            <a:endParaRPr lang="es-MX">
              <a:solidFill>
                <a:schemeClr val="bg1"/>
              </a:solidFill>
              <a:latin typeface="Arial Black" pitchFamily="34" charset="0"/>
            </a:endParaRPr>
          </a:p>
          <a:p>
            <a:r>
              <a:rPr lang="es-MX" sz="2000">
                <a:solidFill>
                  <a:schemeClr val="bg1"/>
                </a:solidFill>
                <a:latin typeface="Arial Black" pitchFamily="34" charset="0"/>
              </a:rPr>
              <a:t>13</a:t>
            </a:r>
          </a:p>
        </p:txBody>
      </p:sp>
      <p:sp>
        <p:nvSpPr>
          <p:cNvPr id="12" name="11 Rectángulo"/>
          <p:cNvSpPr/>
          <p:nvPr/>
        </p:nvSpPr>
        <p:spPr>
          <a:xfrm>
            <a:off x="8388350" y="2565400"/>
            <a:ext cx="144463" cy="2303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0" name="9 Rectángulo"/>
          <p:cNvSpPr/>
          <p:nvPr/>
        </p:nvSpPr>
        <p:spPr>
          <a:xfrm>
            <a:off x="8388350" y="2924175"/>
            <a:ext cx="71438" cy="360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3" name="12 Rectángulo"/>
          <p:cNvSpPr/>
          <p:nvPr/>
        </p:nvSpPr>
        <p:spPr>
          <a:xfrm>
            <a:off x="8316913" y="3573463"/>
            <a:ext cx="142875" cy="1150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4" name="13 Rectángulo"/>
          <p:cNvSpPr/>
          <p:nvPr/>
        </p:nvSpPr>
        <p:spPr>
          <a:xfrm>
            <a:off x="8388350" y="2924175"/>
            <a:ext cx="144463" cy="4333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5" name="14 Rectángulo"/>
          <p:cNvSpPr/>
          <p:nvPr/>
        </p:nvSpPr>
        <p:spPr>
          <a:xfrm>
            <a:off x="8388350" y="3573463"/>
            <a:ext cx="144463" cy="1223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11" name="10 Imagen" descr="GRAFICA 08.jpg"/>
          <p:cNvPicPr>
            <a:picLocks noChangeAspect="1"/>
          </p:cNvPicPr>
          <p:nvPr/>
        </p:nvPicPr>
        <p:blipFill>
          <a:blip r:embed="rId3" cstate="print"/>
          <a:stretch>
            <a:fillRect/>
          </a:stretch>
        </p:blipFill>
        <p:spPr>
          <a:xfrm>
            <a:off x="3131840" y="2565400"/>
            <a:ext cx="5364596" cy="2002160"/>
          </a:xfrm>
          <a:prstGeom prst="rect">
            <a:avLst/>
          </a:prstGeom>
        </p:spPr>
      </p:pic>
      <p:sp>
        <p:nvSpPr>
          <p:cNvPr id="16" name="15 Rectángulo"/>
          <p:cNvSpPr/>
          <p:nvPr/>
        </p:nvSpPr>
        <p:spPr>
          <a:xfrm>
            <a:off x="8460432" y="2492896"/>
            <a:ext cx="72008"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7" name="16 Rectángulo"/>
          <p:cNvSpPr/>
          <p:nvPr/>
        </p:nvSpPr>
        <p:spPr>
          <a:xfrm>
            <a:off x="8460432" y="3429000"/>
            <a:ext cx="72008" cy="1152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8" name="18 Imagen" descr="logo01.jpg"/>
          <p:cNvPicPr>
            <a:picLocks noChangeAspect="1"/>
          </p:cNvPicPr>
          <p:nvPr/>
        </p:nvPicPr>
        <p:blipFill>
          <a:blip r:embed="rId4" cstate="print">
            <a:duotone>
              <a:prstClr val="black"/>
              <a:srgbClr val="D9C3A5">
                <a:tint val="50000"/>
                <a:satMod val="180000"/>
              </a:srgbClr>
            </a:duotone>
          </a:blip>
          <a:srcRect/>
          <a:stretch>
            <a:fillRect/>
          </a:stretch>
        </p:blipFill>
        <p:spPr bwMode="auto">
          <a:xfrm>
            <a:off x="541338" y="116632"/>
            <a:ext cx="1512168" cy="5040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13 Imagen" descr="cafe.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8674" name="4 Rectángulo"/>
          <p:cNvSpPr>
            <a:spLocks noChangeArrowheads="1"/>
          </p:cNvSpPr>
          <p:nvPr/>
        </p:nvSpPr>
        <p:spPr bwMode="auto">
          <a:xfrm>
            <a:off x="612775" y="1052513"/>
            <a:ext cx="2691829" cy="4773614"/>
          </a:xfrm>
          <a:prstGeom prst="rect">
            <a:avLst/>
          </a:prstGeom>
          <a:noFill/>
          <a:ln w="9525">
            <a:noFill/>
            <a:miter lim="800000"/>
            <a:headEnd/>
            <a:tailEnd/>
          </a:ln>
        </p:spPr>
        <p:txBody>
          <a:bodyPr wrap="square">
            <a:spAutoFit/>
          </a:bodyPr>
          <a:lstStyle/>
          <a:p>
            <a:r>
              <a:rPr lang="es-MX" sz="1800" b="1" dirty="0">
                <a:latin typeface="Arial Narrow" pitchFamily="34" charset="0"/>
              </a:rPr>
              <a:t>México 2012</a:t>
            </a:r>
          </a:p>
          <a:p>
            <a:r>
              <a:rPr lang="es-MX" sz="1800" b="1" dirty="0">
                <a:latin typeface="Arial Narrow" pitchFamily="34" charset="0"/>
              </a:rPr>
              <a:t>Elección  Presidencial</a:t>
            </a:r>
          </a:p>
          <a:p>
            <a:endParaRPr lang="es-MX" sz="1800" b="1" dirty="0">
              <a:latin typeface="Arial Narrow" pitchFamily="34" charset="0"/>
            </a:endParaRPr>
          </a:p>
          <a:p>
            <a:r>
              <a:rPr lang="es-MX" sz="1800" b="1" dirty="0">
                <a:latin typeface="Arial Narrow" pitchFamily="34" charset="0"/>
              </a:rPr>
              <a:t>Entrevistas</a:t>
            </a:r>
          </a:p>
          <a:p>
            <a:pPr algn="just">
              <a:lnSpc>
                <a:spcPct val="90000"/>
              </a:lnSpc>
              <a:spcBef>
                <a:spcPct val="20000"/>
              </a:spcBef>
            </a:pPr>
            <a:endParaRPr lang="es-MX" sz="1800" dirty="0">
              <a:latin typeface="Arial Narrow" pitchFamily="34" charset="0"/>
              <a:cs typeface="Times New Roman" pitchFamily="18" charset="0"/>
            </a:endParaRPr>
          </a:p>
          <a:p>
            <a:pPr>
              <a:lnSpc>
                <a:spcPct val="90000"/>
              </a:lnSpc>
              <a:spcBef>
                <a:spcPct val="20000"/>
              </a:spcBef>
            </a:pPr>
            <a:r>
              <a:rPr lang="es-MX" sz="1800" dirty="0">
                <a:latin typeface="Arial Narrow" pitchFamily="34" charset="0"/>
                <a:cs typeface="Times New Roman" pitchFamily="18" charset="0"/>
              </a:rPr>
              <a:t>De los precandidatos a la presidencia de la República del Partido de la Revolución Democrática (</a:t>
            </a:r>
            <a:r>
              <a:rPr lang="es-MX" sz="1800" dirty="0" smtClean="0">
                <a:latin typeface="Arial Narrow" pitchFamily="34" charset="0"/>
                <a:cs typeface="Times New Roman" pitchFamily="18" charset="0"/>
              </a:rPr>
              <a:t>PRD) que </a:t>
            </a:r>
            <a:r>
              <a:rPr lang="es-MX" sz="1800" dirty="0">
                <a:latin typeface="Arial Narrow" pitchFamily="34" charset="0"/>
                <a:cs typeface="Times New Roman" pitchFamily="18" charset="0"/>
              </a:rPr>
              <a:t>le voy a mencionar, </a:t>
            </a:r>
          </a:p>
          <a:p>
            <a:pPr>
              <a:lnSpc>
                <a:spcPct val="90000"/>
              </a:lnSpc>
              <a:spcBef>
                <a:spcPct val="20000"/>
              </a:spcBef>
            </a:pPr>
            <a:r>
              <a:rPr lang="es-MX" sz="1800" dirty="0">
                <a:latin typeface="Arial Narrow" pitchFamily="34" charset="0"/>
                <a:cs typeface="Times New Roman" pitchFamily="18" charset="0"/>
              </a:rPr>
              <a:t>en su opinión </a:t>
            </a:r>
          </a:p>
          <a:p>
            <a:pPr>
              <a:lnSpc>
                <a:spcPct val="90000"/>
              </a:lnSpc>
              <a:spcBef>
                <a:spcPct val="20000"/>
              </a:spcBef>
            </a:pPr>
            <a:r>
              <a:rPr lang="es-MX" sz="1800" dirty="0">
                <a:latin typeface="Arial Narrow" pitchFamily="34" charset="0"/>
                <a:cs typeface="Times New Roman" pitchFamily="18" charset="0"/>
              </a:rPr>
              <a:t>¿Quién </a:t>
            </a:r>
            <a:r>
              <a:rPr lang="es-MX" sz="1800" dirty="0" smtClean="0">
                <a:latin typeface="Arial Narrow" pitchFamily="34" charset="0"/>
                <a:cs typeface="Times New Roman" pitchFamily="18" charset="0"/>
              </a:rPr>
              <a:t>es el que cuenta </a:t>
            </a:r>
            <a:r>
              <a:rPr lang="es-MX" sz="1800" dirty="0">
                <a:latin typeface="Arial Narrow" pitchFamily="34" charset="0"/>
                <a:cs typeface="Times New Roman" pitchFamily="18" charset="0"/>
              </a:rPr>
              <a:t>con </a:t>
            </a:r>
          </a:p>
          <a:p>
            <a:pPr>
              <a:lnSpc>
                <a:spcPct val="90000"/>
              </a:lnSpc>
              <a:spcBef>
                <a:spcPct val="20000"/>
              </a:spcBef>
            </a:pPr>
            <a:r>
              <a:rPr lang="es-MX" sz="1800" dirty="0">
                <a:latin typeface="Arial Narrow" pitchFamily="34" charset="0"/>
                <a:cs typeface="Times New Roman" pitchFamily="18" charset="0"/>
              </a:rPr>
              <a:t>más </a:t>
            </a:r>
            <a:r>
              <a:rPr lang="es-MX" sz="1800" dirty="0" smtClean="0">
                <a:latin typeface="Arial Narrow" pitchFamily="34" charset="0"/>
                <a:cs typeface="Times New Roman" pitchFamily="18" charset="0"/>
              </a:rPr>
              <a:t>experiencia y visión</a:t>
            </a:r>
            <a:endParaRPr lang="es-MX" sz="1800" dirty="0">
              <a:latin typeface="Arial Narrow" pitchFamily="34" charset="0"/>
              <a:cs typeface="Times New Roman" pitchFamily="18" charset="0"/>
            </a:endParaRPr>
          </a:p>
          <a:p>
            <a:pPr>
              <a:lnSpc>
                <a:spcPct val="90000"/>
              </a:lnSpc>
              <a:spcBef>
                <a:spcPct val="20000"/>
              </a:spcBef>
            </a:pPr>
            <a:r>
              <a:rPr lang="es-MX" sz="1800" dirty="0">
                <a:latin typeface="Arial Narrow" pitchFamily="34" charset="0"/>
                <a:cs typeface="Times New Roman" pitchFamily="18" charset="0"/>
              </a:rPr>
              <a:t>para gobernar en la adversidad y terminar con la inseguridad </a:t>
            </a:r>
            <a:r>
              <a:rPr lang="es-MX" sz="1800" dirty="0" smtClean="0">
                <a:latin typeface="Arial Narrow" pitchFamily="34" charset="0"/>
                <a:cs typeface="Times New Roman" pitchFamily="18" charset="0"/>
              </a:rPr>
              <a:t> y la pobreza crecientes que </a:t>
            </a:r>
            <a:r>
              <a:rPr lang="es-MX" sz="1800" dirty="0">
                <a:latin typeface="Arial Narrow" pitchFamily="34" charset="0"/>
                <a:cs typeface="Times New Roman" pitchFamily="18" charset="0"/>
              </a:rPr>
              <a:t>vive México?</a:t>
            </a:r>
            <a:r>
              <a:rPr lang="es-MX" sz="1800" dirty="0">
                <a:solidFill>
                  <a:srgbClr val="FF0000"/>
                </a:solidFill>
                <a:latin typeface="Arial Narrow" pitchFamily="34" charset="0"/>
                <a:cs typeface="Times New Roman" pitchFamily="18" charset="0"/>
              </a:rPr>
              <a:t> </a:t>
            </a:r>
            <a:endParaRPr lang="es-MX" sz="1800" dirty="0">
              <a:latin typeface="Arial Narrow" pitchFamily="34" charset="0"/>
              <a:cs typeface="Times New Roman" pitchFamily="18" charset="0"/>
            </a:endParaRPr>
          </a:p>
        </p:txBody>
      </p:sp>
      <p:sp>
        <p:nvSpPr>
          <p:cNvPr id="8" name="7 Rectángulo"/>
          <p:cNvSpPr/>
          <p:nvPr/>
        </p:nvSpPr>
        <p:spPr>
          <a:xfrm>
            <a:off x="8243888" y="3573463"/>
            <a:ext cx="73025" cy="86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9" name="8 Rectángulo"/>
          <p:cNvSpPr/>
          <p:nvPr/>
        </p:nvSpPr>
        <p:spPr>
          <a:xfrm>
            <a:off x="8243888" y="4581525"/>
            <a:ext cx="73025" cy="935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8677" name="6 Rectángulo"/>
          <p:cNvSpPr>
            <a:spLocks noChangeArrowheads="1"/>
          </p:cNvSpPr>
          <p:nvPr/>
        </p:nvSpPr>
        <p:spPr bwMode="auto">
          <a:xfrm>
            <a:off x="8532813" y="5767388"/>
            <a:ext cx="719137" cy="1046162"/>
          </a:xfrm>
          <a:prstGeom prst="rect">
            <a:avLst/>
          </a:prstGeom>
          <a:noFill/>
          <a:ln w="9525">
            <a:noFill/>
            <a:miter lim="800000"/>
            <a:headEnd/>
            <a:tailEnd/>
          </a:ln>
        </p:spPr>
        <p:txBody>
          <a:bodyPr>
            <a:spAutoFit/>
          </a:bodyPr>
          <a:lstStyle/>
          <a:p>
            <a:endParaRPr lang="es-MX">
              <a:solidFill>
                <a:schemeClr val="bg1"/>
              </a:solidFill>
              <a:latin typeface="Arial Black" pitchFamily="34" charset="0"/>
            </a:endParaRPr>
          </a:p>
          <a:p>
            <a:endParaRPr lang="es-MX">
              <a:solidFill>
                <a:schemeClr val="bg1"/>
              </a:solidFill>
              <a:latin typeface="Arial Black" pitchFamily="34" charset="0"/>
            </a:endParaRPr>
          </a:p>
          <a:p>
            <a:endParaRPr lang="es-MX">
              <a:solidFill>
                <a:schemeClr val="bg1"/>
              </a:solidFill>
              <a:latin typeface="Arial Black" pitchFamily="34" charset="0"/>
            </a:endParaRPr>
          </a:p>
          <a:p>
            <a:r>
              <a:rPr lang="es-MX" sz="2000">
                <a:solidFill>
                  <a:schemeClr val="bg1"/>
                </a:solidFill>
                <a:latin typeface="Arial Black" pitchFamily="34" charset="0"/>
              </a:rPr>
              <a:t> 14</a:t>
            </a:r>
          </a:p>
        </p:txBody>
      </p:sp>
      <p:pic>
        <p:nvPicPr>
          <p:cNvPr id="14" name="13 Imagen" descr="GRAFICA 09.jpg"/>
          <p:cNvPicPr>
            <a:picLocks noChangeAspect="1"/>
          </p:cNvPicPr>
          <p:nvPr/>
        </p:nvPicPr>
        <p:blipFill>
          <a:blip r:embed="rId3" cstate="print"/>
          <a:stretch>
            <a:fillRect/>
          </a:stretch>
        </p:blipFill>
        <p:spPr>
          <a:xfrm>
            <a:off x="3304604" y="2780928"/>
            <a:ext cx="5299844" cy="1800200"/>
          </a:xfrm>
          <a:prstGeom prst="rect">
            <a:avLst/>
          </a:prstGeom>
        </p:spPr>
      </p:pic>
      <p:sp>
        <p:nvSpPr>
          <p:cNvPr id="15" name="14 Rectángulo"/>
          <p:cNvSpPr/>
          <p:nvPr/>
        </p:nvSpPr>
        <p:spPr>
          <a:xfrm>
            <a:off x="8388424" y="2708920"/>
            <a:ext cx="144016"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8" name="17 Rectángulo"/>
          <p:cNvSpPr/>
          <p:nvPr/>
        </p:nvSpPr>
        <p:spPr>
          <a:xfrm>
            <a:off x="8460432" y="3429000"/>
            <a:ext cx="144016" cy="10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18 Imagen" descr="logo01.jpg"/>
          <p:cNvPicPr>
            <a:picLocks noChangeAspect="1"/>
          </p:cNvPicPr>
          <p:nvPr/>
        </p:nvPicPr>
        <p:blipFill>
          <a:blip r:embed="rId4" cstate="print">
            <a:duotone>
              <a:prstClr val="black"/>
              <a:srgbClr val="D9C3A5">
                <a:tint val="50000"/>
                <a:satMod val="180000"/>
              </a:srgbClr>
            </a:duotone>
          </a:blip>
          <a:srcRect/>
          <a:stretch>
            <a:fillRect/>
          </a:stretch>
        </p:blipFill>
        <p:spPr bwMode="auto">
          <a:xfrm>
            <a:off x="467544" y="116632"/>
            <a:ext cx="1512168" cy="5040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Diapositiva 1 - &amp;quot;COLEGIO DE ABOGADOS DE MÉXICO A.C.&amp;#x0D;&amp;#x0A;                                   CENTRO DE ESTUDIOS&amp;quot;&quot;/&gt;&lt;property id=&quot;20307&quot; value=&quot;283&quot;/&gt;&lt;/object&gt;&lt;object type=&quot;3&quot; unique_id=&quot;10005&quot;&gt;&lt;property id=&quot;20148&quot; value=&quot;5&quot;/&gt;&lt;property id=&quot;20300&quot; value=&quot;Diapositiva 2 - &amp;quot;PERSPECTIVAS Y EXPECTATIVAS &amp;quot;&quot;/&gt;&lt;property id=&quot;20307&quot; value=&quot;284&quot;/&gt;&lt;/object&gt;&lt;object type=&quot;3&quot; unique_id=&quot;10006&quot;&gt;&lt;property id=&quot;20148&quot; value=&quot;5&quot;/&gt;&lt;property id=&quot;20300&quot; value=&quot;Diapositiva 3 - &amp;quot;PERSPECTIVAS Y EXPECTATIVAS &amp;quot;&quot;/&gt;&lt;property id=&quot;20307&quot; value=&quot;293&quot;/&gt;&lt;/object&gt;&lt;object type=&quot;3&quot; unique_id=&quot;10007&quot;&gt;&lt;property id=&quot;20148&quot; value=&quot;5&quot;/&gt;&lt;property id=&quot;20300&quot; value=&quot;Diapositiva 4&quot;/&gt;&lt;property id=&quot;20307&quot; value=&quot;311&quot;/&gt;&lt;/object&gt;&lt;object type=&quot;3&quot; unique_id=&quot;10008&quot;&gt;&lt;property id=&quot;20148&quot; value=&quot;5&quot;/&gt;&lt;property id=&quot;20300&quot; value=&quot;Diapositiva 5&quot;/&gt;&lt;property id=&quot;20307&quot; value=&quot;304&quot;/&gt;&lt;/object&gt;&lt;object type=&quot;3&quot; unique_id=&quot;10009&quot;&gt;&lt;property id=&quot;20148&quot; value=&quot;5&quot;/&gt;&lt;property id=&quot;20300&quot; value=&quot;Diapositiva 6&quot;/&gt;&lt;property id=&quot;20307&quot; value=&quot;309&quot;/&gt;&lt;/object&gt;&lt;object type=&quot;3&quot; unique_id=&quot;10010&quot;&gt;&lt;property id=&quot;20148&quot; value=&quot;5&quot;/&gt;&lt;property id=&quot;20300&quot; value=&quot;Diapositiva 7&quot;/&gt;&lt;property id=&quot;20307&quot; value=&quot;312&quot;/&gt;&lt;/object&gt;&lt;object type=&quot;3&quot; unique_id=&quot;10011&quot;&gt;&lt;property id=&quot;20148&quot; value=&quot;5&quot;/&gt;&lt;property id=&quot;20300&quot; value=&quot;Diapositiva 8&quot;/&gt;&lt;property id=&quot;20307&quot; value=&quot;313&quot;/&gt;&lt;/object&gt;&lt;object type=&quot;3&quot; unique_id=&quot;10012&quot;&gt;&lt;property id=&quot;20148&quot; value=&quot;5&quot;/&gt;&lt;property id=&quot;20300&quot; value=&quot;Diapositiva 9 - &amp;quot;RESULTADOS DE LAS ENTREVISTAS&amp;#x0D;&amp;#x0A;&amp;quot;&quot;/&gt;&lt;property id=&quot;20307&quot; value=&quot;294&quot;/&gt;&lt;/object&gt;&lt;object type=&quot;3&quot; unique_id=&quot;10013&quot;&gt;&lt;property id=&quot;20148&quot; value=&quot;5&quot;/&gt;&lt;property id=&quot;20300&quot; value=&quot;Diapositiva 10 - &amp;quot;RESULTADOS DE LAS ENTREVISTAS &amp;quot;&quot;/&gt;&lt;property id=&quot;20307&quot; value=&quot;295&quot;/&gt;&lt;/object&gt;&lt;object type=&quot;3&quot; unique_id=&quot;10014&quot;&gt;&lt;property id=&quot;20148&quot; value=&quot;5&quot;/&gt;&lt;property id=&quot;20300&quot; value=&quot;Diapositiva 11 - &amp;quot;RESULTADOS DE LAS ENTREVISTAS &amp;quot;&quot;/&gt;&lt;property id=&quot;20307&quot; value=&quot;296&quot;/&gt;&lt;/object&gt;&lt;object type=&quot;3&quot; unique_id=&quot;10015&quot;&gt;&lt;property id=&quot;20148&quot; value=&quot;5&quot;/&gt;&lt;property id=&quot;20300&quot; value=&quot;Diapositiva 12 - &amp;quot;RESULTADOS DE LAS ENTREVISTAS &amp;quot;&quot;/&gt;&lt;property id=&quot;20307&quot; value=&quot;297&quot;/&gt;&lt;/object&gt;&lt;object type=&quot;3&quot; unique_id=&quot;10016&quot;&gt;&lt;property id=&quot;20148&quot; value=&quot;5&quot;/&gt;&lt;property id=&quot;20300&quot; value=&quot;Diapositiva 13 - &amp;quot;RESULTADOS DE LAS ENTREVISTAS&amp;quot;&quot;/&gt;&lt;property id=&quot;20307&quot; value=&quot;298&quot;/&gt;&lt;/object&gt;&lt;object type=&quot;3&quot; unique_id=&quot;10017&quot;&gt;&lt;property id=&quot;20148&quot; value=&quot;5&quot;/&gt;&lt;property id=&quot;20300&quot; value=&quot;Diapositiva 14 - &amp;quot;RESULTADOS DE LAS ENTREVISTAS  &amp;quot;&quot;/&gt;&lt;property id=&quot;20307&quot; value=&quot;299&quot;/&gt;&lt;/object&gt;&lt;object type=&quot;3&quot; unique_id=&quot;10018&quot;&gt;&lt;property id=&quot;20148&quot; value=&quot;5&quot;/&gt;&lt;property id=&quot;20300&quot; value=&quot;Diapositiva 15&quot;/&gt;&lt;property id=&quot;20307&quot; value=&quot;303&quot;/&gt;&lt;/object&gt;&lt;object type=&quot;3&quot; unique_id=&quot;10019&quot;&gt;&lt;property id=&quot;20148&quot; value=&quot;5&quot;/&gt;&lt;property id=&quot;20300&quot; value=&quot;Diapositiva 16&quot;/&gt;&lt;property id=&quot;20307&quot; value=&quot;305&quot;/&gt;&lt;/object&gt;&lt;object type=&quot;3&quot; unique_id=&quot;10020&quot;&gt;&lt;property id=&quot;20148&quot; value=&quot;5&quot;/&gt;&lt;property id=&quot;20300&quot; value=&quot;Diapositiva 17&quot;/&gt;&lt;property id=&quot;20307&quot; value=&quot;306&quot;/&gt;&lt;/object&gt;&lt;object type=&quot;3&quot; unique_id=&quot;10021&quot;&gt;&lt;property id=&quot;20148&quot; value=&quot;5&quot;/&gt;&lt;property id=&quot;20300&quot; value=&quot;Diapositiva 18 - &amp;quot;COLEGIO DE ABOGADOS DE MÉXICO A. C.&amp;#x0D;&amp;#x0A;CENTRO DE ESTUDIOS&amp;quot;&quot;/&gt;&lt;property id=&quot;20307&quot; value=&quot;288&quot;/&gt;&lt;/object&gt;&lt;/object&gt;&lt;/object&gt;&lt;/database&gt;"/>
  <p:tag name="SECTOMILLISECCONVERTED" val="1"/>
</p:tagLst>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15752</TotalTime>
  <Words>1404</Words>
  <Application>Microsoft Office PowerPoint</Application>
  <PresentationFormat>Presentación en pantalla (4:3)</PresentationFormat>
  <Paragraphs>186</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peoples</dc:creator>
  <cp:lastModifiedBy>Equipo 1</cp:lastModifiedBy>
  <cp:revision>1552</cp:revision>
  <dcterms:created xsi:type="dcterms:W3CDTF">2005-03-23T16:47:44Z</dcterms:created>
  <dcterms:modified xsi:type="dcterms:W3CDTF">2011-07-31T14:19:24Z</dcterms:modified>
</cp:coreProperties>
</file>