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62"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1" d="100"/>
          <a:sy n="91" d="100"/>
        </p:scale>
        <p:origin x="-1432"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818954-9716-9241-9C24-9C7757737635}" type="datetimeFigureOut">
              <a:rPr lang="en-US" smtClean="0"/>
              <a:t>19/09/11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840DDA-6141-D149-9A24-E30D056F7D3A}" type="slidenum">
              <a:rPr lang="en-US" smtClean="0"/>
              <a:t>‹#›</a:t>
            </a:fld>
            <a:endParaRPr lang="en-US"/>
          </a:p>
        </p:txBody>
      </p:sp>
    </p:spTree>
    <p:extLst>
      <p:ext uri="{BB962C8B-B14F-4D97-AF65-F5344CB8AC3E}">
        <p14:creationId xmlns:p14="http://schemas.microsoft.com/office/powerpoint/2010/main" val="36990616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 </a:t>
            </a:r>
            <a:r>
              <a:rPr lang="en-US" dirty="0" err="1" smtClean="0"/>
              <a:t>cu</a:t>
            </a:r>
            <a:r>
              <a:rPr lang="en-US" dirty="0" err="1" smtClean="0"/>
              <a:t>ándo</a:t>
            </a:r>
            <a:r>
              <a:rPr lang="en-US" dirty="0" smtClean="0"/>
              <a:t>, </a:t>
            </a:r>
            <a:r>
              <a:rPr lang="en-US" dirty="0" err="1" smtClean="0"/>
              <a:t>alguno</a:t>
            </a:r>
            <a:r>
              <a:rPr lang="en-US" dirty="0" smtClean="0"/>
              <a:t> de </a:t>
            </a:r>
            <a:r>
              <a:rPr lang="en-US" dirty="0" err="1" smtClean="0"/>
              <a:t>nosotros</a:t>
            </a:r>
            <a:r>
              <a:rPr lang="en-US" dirty="0" smtClean="0"/>
              <a:t> </a:t>
            </a:r>
            <a:r>
              <a:rPr lang="en-US" dirty="0" err="1" smtClean="0"/>
              <a:t>como</a:t>
            </a:r>
            <a:r>
              <a:rPr lang="en-US" dirty="0" smtClean="0"/>
              <a:t> </a:t>
            </a:r>
            <a:r>
              <a:rPr lang="en-US" dirty="0" err="1" smtClean="0"/>
              <a:t>adolescentes</a:t>
            </a:r>
            <a:r>
              <a:rPr lang="en-US" dirty="0" smtClean="0"/>
              <a:t>, en </a:t>
            </a:r>
            <a:r>
              <a:rPr lang="en-US" dirty="0" err="1" smtClean="0"/>
              <a:t>su</a:t>
            </a:r>
            <a:r>
              <a:rPr lang="en-US" dirty="0" smtClean="0"/>
              <a:t> </a:t>
            </a:r>
            <a:r>
              <a:rPr lang="en-US" dirty="0" err="1" smtClean="0"/>
              <a:t>famosa</a:t>
            </a:r>
            <a:r>
              <a:rPr lang="en-US" baseline="0" dirty="0" smtClean="0"/>
              <a:t> </a:t>
            </a:r>
            <a:r>
              <a:rPr lang="en-US" baseline="0" dirty="0" err="1" smtClean="0"/>
              <a:t>frase</a:t>
            </a:r>
            <a:r>
              <a:rPr lang="en-US" baseline="0" dirty="0" smtClean="0"/>
              <a:t>; no </a:t>
            </a:r>
            <a:r>
              <a:rPr lang="en-US" baseline="0" dirty="0" err="1" smtClean="0"/>
              <a:t>sentimos</a:t>
            </a:r>
            <a:r>
              <a:rPr lang="en-US" baseline="0" dirty="0" smtClean="0"/>
              <a:t> </a:t>
            </a:r>
            <a:r>
              <a:rPr lang="en-US" baseline="0" dirty="0" err="1" smtClean="0"/>
              <a:t>incomprendidos</a:t>
            </a:r>
            <a:r>
              <a:rPr lang="en-US" baseline="0" dirty="0" smtClean="0"/>
              <a:t>, al </a:t>
            </a:r>
            <a:r>
              <a:rPr lang="en-US" baseline="0" dirty="0" err="1" smtClean="0"/>
              <a:t>mismo</a:t>
            </a:r>
            <a:r>
              <a:rPr lang="en-US" baseline="0" dirty="0" smtClean="0"/>
              <a:t> </a:t>
            </a:r>
            <a:r>
              <a:rPr lang="en-US" baseline="0" dirty="0" err="1" smtClean="0"/>
              <a:t>tiempo</a:t>
            </a:r>
            <a:r>
              <a:rPr lang="en-US" baseline="0" dirty="0" smtClean="0"/>
              <a:t> </a:t>
            </a:r>
            <a:r>
              <a:rPr lang="en-US" baseline="0" dirty="0" err="1" smtClean="0"/>
              <a:t>v</a:t>
            </a:r>
            <a:r>
              <a:rPr lang="en-US" baseline="0" dirty="0" err="1" smtClean="0"/>
              <a:t>íctimas</a:t>
            </a:r>
            <a:r>
              <a:rPr lang="en-US" baseline="0" dirty="0" smtClean="0"/>
              <a:t> de la </a:t>
            </a:r>
            <a:r>
              <a:rPr lang="en-US" baseline="0" dirty="0" err="1" smtClean="0"/>
              <a:t>cultura</a:t>
            </a:r>
            <a:r>
              <a:rPr lang="en-US" baseline="0" dirty="0" smtClean="0"/>
              <a:t> </a:t>
            </a:r>
            <a:r>
              <a:rPr lang="en-US" baseline="0" dirty="0" err="1" smtClean="0"/>
              <a:t>que</a:t>
            </a:r>
            <a:r>
              <a:rPr lang="en-US" baseline="0" dirty="0" smtClean="0"/>
              <a:t> </a:t>
            </a:r>
            <a:r>
              <a:rPr lang="en-US" baseline="0" dirty="0" err="1" smtClean="0"/>
              <a:t>nos</a:t>
            </a:r>
            <a:r>
              <a:rPr lang="en-US" baseline="0" dirty="0" smtClean="0"/>
              <a:t> </a:t>
            </a:r>
            <a:r>
              <a:rPr lang="en-US" baseline="0" dirty="0" err="1" smtClean="0"/>
              <a:t>rodea</a:t>
            </a:r>
            <a:r>
              <a:rPr lang="en-US" baseline="0" dirty="0" smtClean="0"/>
              <a:t>, y </a:t>
            </a:r>
            <a:r>
              <a:rPr lang="en-US" baseline="0" dirty="0" err="1" smtClean="0"/>
              <a:t>flotando</a:t>
            </a:r>
            <a:r>
              <a:rPr lang="en-US" baseline="0" dirty="0" smtClean="0"/>
              <a:t> al no </a:t>
            </a:r>
            <a:r>
              <a:rPr lang="en-US" baseline="0" dirty="0" err="1" smtClean="0"/>
              <a:t>ser</a:t>
            </a:r>
            <a:r>
              <a:rPr lang="en-US" baseline="0" dirty="0" smtClean="0"/>
              <a:t> </a:t>
            </a:r>
            <a:r>
              <a:rPr lang="en-US" baseline="0" dirty="0" err="1" smtClean="0"/>
              <a:t>niños</a:t>
            </a:r>
            <a:r>
              <a:rPr lang="en-US" baseline="0" dirty="0" smtClean="0"/>
              <a:t> </a:t>
            </a:r>
            <a:r>
              <a:rPr lang="en-US" baseline="0" dirty="0" err="1" smtClean="0"/>
              <a:t>ni</a:t>
            </a:r>
            <a:r>
              <a:rPr lang="en-US" baseline="0" dirty="0" smtClean="0"/>
              <a:t> </a:t>
            </a:r>
            <a:r>
              <a:rPr lang="en-US" baseline="0" dirty="0" err="1" smtClean="0"/>
              <a:t>adultos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9840DDA-6141-D149-9A24-E30D056F7D3A}" type="slidenum">
              <a:rPr lang="en-US" smtClean="0"/>
              <a:t>4</a:t>
            </a:fld>
            <a:endParaRPr lang="en-US"/>
          </a:p>
        </p:txBody>
      </p:sp>
    </p:spTree>
    <p:extLst>
      <p:ext uri="{BB962C8B-B14F-4D97-AF65-F5344CB8AC3E}">
        <p14:creationId xmlns:p14="http://schemas.microsoft.com/office/powerpoint/2010/main" val="3491565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 </a:t>
            </a:r>
            <a:r>
              <a:rPr lang="en-US" dirty="0" err="1" smtClean="0"/>
              <a:t>concomitante</a:t>
            </a:r>
            <a:r>
              <a:rPr lang="en-US" dirty="0" smtClean="0"/>
              <a:t>: </a:t>
            </a:r>
            <a:r>
              <a:rPr lang="en-US" dirty="0" err="1" smtClean="0"/>
              <a:t>que</a:t>
            </a:r>
            <a:r>
              <a:rPr lang="en-US" dirty="0" smtClean="0"/>
              <a:t> </a:t>
            </a:r>
            <a:r>
              <a:rPr lang="en-US" dirty="0" err="1" smtClean="0"/>
              <a:t>acompaña</a:t>
            </a:r>
            <a:r>
              <a:rPr lang="en-US" dirty="0" smtClean="0"/>
              <a:t>.</a:t>
            </a:r>
            <a:endParaRPr lang="en-US" dirty="0"/>
          </a:p>
        </p:txBody>
      </p:sp>
      <p:sp>
        <p:nvSpPr>
          <p:cNvPr id="4" name="Slide Number Placeholder 3"/>
          <p:cNvSpPr>
            <a:spLocks noGrp="1"/>
          </p:cNvSpPr>
          <p:nvPr>
            <p:ph type="sldNum" sz="quarter" idx="10"/>
          </p:nvPr>
        </p:nvSpPr>
        <p:spPr/>
        <p:txBody>
          <a:bodyPr/>
          <a:lstStyle/>
          <a:p>
            <a:fld id="{A9840DDA-6141-D149-9A24-E30D056F7D3A}" type="slidenum">
              <a:rPr lang="en-US" smtClean="0"/>
              <a:t>5</a:t>
            </a:fld>
            <a:endParaRPr lang="en-US"/>
          </a:p>
        </p:txBody>
      </p:sp>
    </p:spTree>
    <p:extLst>
      <p:ext uri="{BB962C8B-B14F-4D97-AF65-F5344CB8AC3E}">
        <p14:creationId xmlns:p14="http://schemas.microsoft.com/office/powerpoint/2010/main" val="3491565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s-ES_tradnl"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19/09/11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19/09/11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s-ES_tradnl"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19/09/11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s-ES_tradnl"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19/09/11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19/09/11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s-ES_tradnl"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19/09/11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19/09/11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19/09/11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s-ES_tradnl"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19/09/11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s-ES_tradnl"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19/09/11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19/09/11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s-ES_tradnl"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19/09/11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s-ES_tradnl"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19/09/11</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921" y="477224"/>
            <a:ext cx="6498158" cy="1724867"/>
          </a:xfrm>
        </p:spPr>
        <p:txBody>
          <a:bodyPr/>
          <a:lstStyle/>
          <a:p>
            <a:r>
              <a:rPr lang="en-US" dirty="0" smtClean="0"/>
              <a:t>“</a:t>
            </a:r>
            <a:r>
              <a:rPr lang="es-ES_tradnl" dirty="0" smtClean="0"/>
              <a:t>Marshall McLuhan</a:t>
            </a:r>
            <a:r>
              <a:rPr lang="en-US" dirty="0" smtClean="0"/>
              <a:t>”</a:t>
            </a:r>
            <a:endParaRPr lang="en-US" dirty="0"/>
          </a:p>
        </p:txBody>
      </p:sp>
      <p:sp>
        <p:nvSpPr>
          <p:cNvPr id="3" name="Subtitle 2"/>
          <p:cNvSpPr>
            <a:spLocks noGrp="1"/>
          </p:cNvSpPr>
          <p:nvPr>
            <p:ph type="subTitle" idx="1"/>
          </p:nvPr>
        </p:nvSpPr>
        <p:spPr>
          <a:xfrm>
            <a:off x="1322921" y="2235222"/>
            <a:ext cx="6498159" cy="2227863"/>
          </a:xfrm>
        </p:spPr>
        <p:txBody>
          <a:bodyPr>
            <a:normAutofit lnSpcReduction="10000"/>
          </a:bodyPr>
          <a:lstStyle/>
          <a:p>
            <a:r>
              <a:rPr lang="es-ES_tradnl" dirty="0" smtClean="0"/>
              <a:t>La comprensión de los medios</a:t>
            </a:r>
          </a:p>
          <a:p>
            <a:r>
              <a:rPr lang="es-ES_tradnl" dirty="0" smtClean="0"/>
              <a:t>como las extensiones del hombre</a:t>
            </a:r>
          </a:p>
          <a:p>
            <a:endParaRPr lang="es-ES_tradnl" dirty="0" smtClean="0"/>
          </a:p>
          <a:p>
            <a:endParaRPr lang="es-ES_tradnl" dirty="0"/>
          </a:p>
          <a:p>
            <a:r>
              <a:rPr lang="es-ES_tradnl" dirty="0" smtClean="0"/>
              <a:t>12</a:t>
            </a:r>
            <a:r>
              <a:rPr lang="en-US" dirty="0" smtClean="0"/>
              <a:t>ª</a:t>
            </a:r>
            <a:r>
              <a:rPr lang="es-ES_tradnl" dirty="0" smtClean="0"/>
              <a:t> edición, abril </a:t>
            </a:r>
            <a:r>
              <a:rPr lang="es-ES_tradnl" dirty="0" smtClean="0"/>
              <a:t>1993</a:t>
            </a:r>
          </a:p>
          <a:p>
            <a:r>
              <a:rPr lang="es-ES_tradnl" dirty="0" smtClean="0"/>
              <a:t>Editorial Diana</a:t>
            </a:r>
          </a:p>
          <a:p>
            <a:r>
              <a:rPr lang="es-ES_tradnl" dirty="0" smtClean="0"/>
              <a:t>M</a:t>
            </a:r>
            <a:r>
              <a:rPr lang="es-ES_tradnl" dirty="0" smtClean="0"/>
              <a:t>éxico DF.</a:t>
            </a:r>
            <a:endParaRPr lang="es-ES_tradnl" dirty="0"/>
          </a:p>
        </p:txBody>
      </p:sp>
      <p:sp>
        <p:nvSpPr>
          <p:cNvPr id="4" name="TextBox 3"/>
          <p:cNvSpPr txBox="1"/>
          <p:nvPr/>
        </p:nvSpPr>
        <p:spPr>
          <a:xfrm>
            <a:off x="4242314" y="5038388"/>
            <a:ext cx="3578766" cy="646331"/>
          </a:xfrm>
          <a:prstGeom prst="rect">
            <a:avLst/>
          </a:prstGeom>
          <a:noFill/>
        </p:spPr>
        <p:txBody>
          <a:bodyPr wrap="square" rtlCol="0">
            <a:spAutoFit/>
          </a:bodyPr>
          <a:lstStyle/>
          <a:p>
            <a:pPr algn="r"/>
            <a:r>
              <a:rPr lang="es-ES_tradnl" dirty="0" smtClean="0">
                <a:solidFill>
                  <a:schemeClr val="bg1">
                    <a:lumMod val="50000"/>
                  </a:schemeClr>
                </a:solidFill>
              </a:rPr>
              <a:t>Enrique Berdichevsky</a:t>
            </a:r>
          </a:p>
          <a:p>
            <a:pPr algn="r"/>
            <a:r>
              <a:rPr lang="es-ES_tradnl" dirty="0" smtClean="0">
                <a:solidFill>
                  <a:schemeClr val="bg1">
                    <a:lumMod val="50000"/>
                  </a:schemeClr>
                </a:solidFill>
              </a:rPr>
              <a:t>septiembre 19, 2011</a:t>
            </a:r>
            <a:endParaRPr lang="es-ES_tradnl" dirty="0">
              <a:solidFill>
                <a:schemeClr val="bg1">
                  <a:lumMod val="50000"/>
                </a:schemeClr>
              </a:solidFill>
            </a:endParaRPr>
          </a:p>
        </p:txBody>
      </p:sp>
    </p:spTree>
    <p:extLst>
      <p:ext uri="{BB962C8B-B14F-4D97-AF65-F5344CB8AC3E}">
        <p14:creationId xmlns:p14="http://schemas.microsoft.com/office/powerpoint/2010/main" val="475191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 7- Reto y </a:t>
            </a:r>
            <a:r>
              <a:rPr lang="es-ES_tradnl" dirty="0" smtClean="0"/>
              <a:t>derrumbe</a:t>
            </a:r>
            <a:endParaRPr lang="es-ES_tradnl" dirty="0"/>
          </a:p>
        </p:txBody>
      </p:sp>
      <p:sp>
        <p:nvSpPr>
          <p:cNvPr id="3" name="Content Placeholder 2"/>
          <p:cNvSpPr>
            <a:spLocks noGrp="1"/>
          </p:cNvSpPr>
          <p:nvPr>
            <p:ph idx="1"/>
          </p:nvPr>
        </p:nvSpPr>
        <p:spPr>
          <a:xfrm>
            <a:off x="549275" y="1600200"/>
            <a:ext cx="8042276" cy="5029257"/>
          </a:xfrm>
        </p:spPr>
        <p:txBody>
          <a:bodyPr>
            <a:normAutofit/>
          </a:bodyPr>
          <a:lstStyle/>
          <a:p>
            <a:pPr marL="0" indent="0" algn="ctr">
              <a:buNone/>
            </a:pPr>
            <a:r>
              <a:rPr lang="es-ES_tradnl" dirty="0" smtClean="0"/>
              <a:t>“La </a:t>
            </a:r>
            <a:r>
              <a:rPr lang="es-ES_tradnl" dirty="0" smtClean="0"/>
              <a:t>némesis </a:t>
            </a:r>
            <a:r>
              <a:rPr lang="es-ES_tradnl" dirty="0" smtClean="0"/>
              <a:t>de la creatividad.”</a:t>
            </a:r>
          </a:p>
          <a:p>
            <a:endParaRPr lang="es-ES_tradnl" dirty="0" smtClean="0"/>
          </a:p>
          <a:p>
            <a:r>
              <a:rPr lang="es-ES_tradnl" dirty="0" smtClean="0"/>
              <a:t>1.- Los medios y tecnologías nuevas con lo que nos ampliamos y prolongamos constituye una enorme cirugía colectiva que se pone en práctica en el cuerpo social haciendo totalmente caso omiso de los antisépticos.” (pág. </a:t>
            </a:r>
            <a:r>
              <a:rPr lang="es-ES_tradnl" dirty="0" smtClean="0"/>
              <a:t>94)</a:t>
            </a:r>
            <a:r>
              <a:rPr lang="es-ES_tradnl" dirty="0" smtClean="0"/>
              <a:t>.</a:t>
            </a:r>
          </a:p>
          <a:p>
            <a:endParaRPr lang="es-ES_tradnl" dirty="0"/>
          </a:p>
          <a:p>
            <a:r>
              <a:rPr lang="es-ES_tradnl" dirty="0" smtClean="0"/>
              <a:t>2.- “La zona de impacto e incisión está </a:t>
            </a:r>
            <a:r>
              <a:rPr lang="es-ES_tradnl" dirty="0" err="1" smtClean="0"/>
              <a:t>inscensible</a:t>
            </a:r>
            <a:r>
              <a:rPr lang="es-ES_tradnl" dirty="0" smtClean="0"/>
              <a:t>. Lo que cambia es todo el sistema.” (</a:t>
            </a:r>
            <a:r>
              <a:rPr lang="es-ES_tradnl" dirty="0"/>
              <a:t>pág. </a:t>
            </a:r>
            <a:r>
              <a:rPr lang="es-ES_tradnl" dirty="0" smtClean="0"/>
              <a:t>94)</a:t>
            </a:r>
            <a:r>
              <a:rPr lang="es-ES_tradnl" dirty="0"/>
              <a:t>.</a:t>
            </a:r>
          </a:p>
          <a:p>
            <a:endParaRPr lang="es-ES_tradnl" dirty="0" smtClean="0"/>
          </a:p>
          <a:p>
            <a:endParaRPr lang="es-ES_tradnl" dirty="0" smtClean="0"/>
          </a:p>
          <a:p>
            <a:endParaRPr lang="es-ES_tradnl" dirty="0"/>
          </a:p>
        </p:txBody>
      </p:sp>
    </p:spTree>
    <p:extLst>
      <p:ext uri="{BB962C8B-B14F-4D97-AF65-F5344CB8AC3E}">
        <p14:creationId xmlns:p14="http://schemas.microsoft.com/office/powerpoint/2010/main" val="3653145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376832"/>
            <a:ext cx="8042276" cy="6294496"/>
          </a:xfrm>
        </p:spPr>
        <p:txBody>
          <a:bodyPr>
            <a:normAutofit fontScale="92500" lnSpcReduction="20000"/>
          </a:bodyPr>
          <a:lstStyle/>
          <a:p>
            <a:r>
              <a:rPr lang="es-ES_tradnl" dirty="0" smtClean="0"/>
              <a:t>3.- “</a:t>
            </a:r>
            <a:r>
              <a:rPr lang="es-ES_tradnl" dirty="0" smtClean="0"/>
              <a:t>Jamás sociedad alguna </a:t>
            </a:r>
            <a:r>
              <a:rPr lang="es-ES_tradnl" dirty="0" smtClean="0"/>
              <a:t>ha conocido bien sus acciones como para desarrollar inmunidad a sus nuevas prolongaciones o tecnolog</a:t>
            </a:r>
            <a:r>
              <a:rPr lang="es-ES_tradnl" dirty="0" smtClean="0"/>
              <a:t>ías. Ahora empezamos a tener la sensación de que el arte puede estar en posibilidad de proporcionarnos dicha inmunidad.” (pág. 95)</a:t>
            </a:r>
          </a:p>
          <a:p>
            <a:endParaRPr lang="es-ES_tradnl" dirty="0"/>
          </a:p>
          <a:p>
            <a:r>
              <a:rPr lang="es-ES_tradnl" b="1" dirty="0" smtClean="0"/>
              <a:t>4.- </a:t>
            </a:r>
            <a:r>
              <a:rPr lang="es-ES_tradnl" dirty="0" smtClean="0"/>
              <a:t>“Para impedir el desmoronamiento indebido de la sociedad, el artista tiende ahora a salir de su torre de marfil para pasar a la torre de control de la sociedad.” (pág. 95)</a:t>
            </a:r>
          </a:p>
          <a:p>
            <a:endParaRPr lang="es-ES_tradnl" dirty="0"/>
          </a:p>
          <a:p>
            <a:r>
              <a:rPr lang="es-ES_tradnl" dirty="0" smtClean="0"/>
              <a:t>5.- “Del mismo modo en que la educación superior ya no es un capricho ni un lujo, sino una necesidad cabal de los propósitos de producción y operación de la era eléctrica, también el artista es indispensable para la conformación, el análisis y la comprensión de la vida de las formas y de las estructuras creadas por la tecnología eléctrica.” (pág. 95)</a:t>
            </a:r>
            <a:endParaRPr lang="es-ES_tradnl" dirty="0"/>
          </a:p>
        </p:txBody>
      </p:sp>
    </p:spTree>
    <p:extLst>
      <p:ext uri="{BB962C8B-B14F-4D97-AF65-F5344CB8AC3E}">
        <p14:creationId xmlns:p14="http://schemas.microsoft.com/office/powerpoint/2010/main" val="344189587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376832"/>
            <a:ext cx="8042276" cy="6294496"/>
          </a:xfrm>
        </p:spPr>
        <p:txBody>
          <a:bodyPr/>
          <a:lstStyle/>
          <a:p>
            <a:r>
              <a:rPr lang="es-ES_tradnl" dirty="0" smtClean="0"/>
              <a:t>6.- “De igual modo que el b</a:t>
            </a:r>
            <a:r>
              <a:rPr lang="es-ES_tradnl" dirty="0" smtClean="0"/>
              <a:t>árbaro era impulsado a una furiosa turbulencia debido al contacto con la civilización, que le hacía caer en la migración en masa, también el adolescente, obligado a compartir la vida de una ciudad que no le aceptaba como adulto, cae en la “rebelión sin causa.” (pág. 101)</a:t>
            </a:r>
          </a:p>
          <a:p>
            <a:endParaRPr lang="es-ES_tradnl" dirty="0"/>
          </a:p>
          <a:p>
            <a:r>
              <a:rPr lang="es-ES_tradnl" dirty="0" smtClean="0"/>
              <a:t>7.- “desde que existe la televisión, el impulso hacia la participación puso fin a la adolescencia y todo hogar norteamericano tiene ahora su muro de Berlín.” (pág. 101)</a:t>
            </a:r>
          </a:p>
        </p:txBody>
      </p:sp>
    </p:spTree>
    <p:extLst>
      <p:ext uri="{BB962C8B-B14F-4D97-AF65-F5344CB8AC3E}">
        <p14:creationId xmlns:p14="http://schemas.microsoft.com/office/powerpoint/2010/main" val="102935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376832"/>
            <a:ext cx="8042276" cy="6294496"/>
          </a:xfrm>
        </p:spPr>
        <p:txBody>
          <a:bodyPr>
            <a:normAutofit fontScale="92500" lnSpcReduction="10000"/>
          </a:bodyPr>
          <a:lstStyle/>
          <a:p>
            <a:r>
              <a:rPr lang="es-ES_tradnl" dirty="0" smtClean="0"/>
              <a:t>8.- “Al examinar el carácter del crecimiento de las civilizaciones en </a:t>
            </a:r>
            <a:r>
              <a:rPr lang="en-US" i="1" dirty="0" smtClean="0"/>
              <a:t>A study of History</a:t>
            </a:r>
            <a:r>
              <a:rPr lang="es-ES_tradnl" dirty="0" smtClean="0"/>
              <a:t>, </a:t>
            </a:r>
            <a:r>
              <a:rPr lang="es-ES_tradnl" dirty="0" err="1" smtClean="0"/>
              <a:t>Arnold</a:t>
            </a:r>
            <a:r>
              <a:rPr lang="es-ES_tradnl" dirty="0" smtClean="0"/>
              <a:t> </a:t>
            </a:r>
            <a:r>
              <a:rPr lang="es-ES_tradnl" dirty="0" err="1" smtClean="0"/>
              <a:t>Toynbee</a:t>
            </a:r>
            <a:r>
              <a:rPr lang="es-ES_tradnl" dirty="0" smtClean="0"/>
              <a:t> no sólo abandona el concepto de la ampliación como el criterio válido para medir el verdadero crecimiento de la sociedad, sino que, además, afirma: ‘La mayoría de las veces la expansión geográfica es concomitante de una verdadera decadencia y coincide con una &lt;época de perturbaciones&gt; o con un Estado universal, fases, una y otra, de decadencia y desintegración’.” (pág. 103)</a:t>
            </a:r>
          </a:p>
          <a:p>
            <a:endParaRPr lang="es-ES_tradnl" dirty="0"/>
          </a:p>
          <a:p>
            <a:r>
              <a:rPr lang="es-ES_tradnl" dirty="0" smtClean="0"/>
              <a:t>9.- Fue </a:t>
            </a:r>
            <a:r>
              <a:rPr lang="es-ES_tradnl" dirty="0" err="1" smtClean="0"/>
              <a:t>Macaulay</a:t>
            </a:r>
            <a:r>
              <a:rPr lang="es-ES_tradnl" dirty="0" smtClean="0"/>
              <a:t> quien comentó que no era agradable vivir en épocas cuyo relato resulta excitante. La época de Alejandro, que la siguió, vio </a:t>
            </a:r>
            <a:r>
              <a:rPr lang="es-ES_tradnl" dirty="0"/>
              <a:t>a</a:t>
            </a:r>
            <a:r>
              <a:rPr lang="es-ES_tradnl" dirty="0" smtClean="0"/>
              <a:t>l helenismo extenderse al interior de Asia, preparando el curso de la invasión romana posterior. Sin embargo, éstos fueron los mismo siglos en los que manifiestamente se derrumbó la civilización griega.” (pág. 104)</a:t>
            </a:r>
            <a:endParaRPr lang="es-ES_tradnl" dirty="0"/>
          </a:p>
        </p:txBody>
      </p:sp>
    </p:spTree>
    <p:extLst>
      <p:ext uri="{BB962C8B-B14F-4D97-AF65-F5344CB8AC3E}">
        <p14:creationId xmlns:p14="http://schemas.microsoft.com/office/powerpoint/2010/main" val="4015091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446616"/>
            <a:ext cx="8042276" cy="6099102"/>
          </a:xfrm>
        </p:spPr>
        <p:txBody>
          <a:bodyPr/>
          <a:lstStyle/>
          <a:p>
            <a:r>
              <a:rPr lang="es-ES_tradnl" dirty="0" smtClean="0"/>
              <a:t>10.- “La especializaci</a:t>
            </a:r>
            <a:r>
              <a:rPr lang="es-ES_tradnl" dirty="0" smtClean="0"/>
              <a:t>ón de la industria mecanizada y de la organización de mercados ha hecho que el hombre occidental tenga que enfrentar, en mayor grado de lo que hiciera la esclavitud romana, el reto de la manufactura por </a:t>
            </a:r>
            <a:r>
              <a:rPr lang="es-ES_tradnl" i="1" dirty="0" smtClean="0"/>
              <a:t>mono-fractura</a:t>
            </a:r>
            <a:r>
              <a:rPr lang="es-ES_tradnl" dirty="0" smtClean="0"/>
              <a:t>, o sea el habérselas con todas las cosas y operaciones una-por una-por una, a la vez.” (pág. 104)</a:t>
            </a:r>
            <a:endParaRPr lang="es-ES_tradnl" dirty="0"/>
          </a:p>
        </p:txBody>
      </p:sp>
    </p:spTree>
    <p:extLst>
      <p:ext uri="{BB962C8B-B14F-4D97-AF65-F5344CB8AC3E}">
        <p14:creationId xmlns:p14="http://schemas.microsoft.com/office/powerpoint/2010/main" val="16470706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67</TotalTime>
  <Words>674</Words>
  <Application>Microsoft Macintosh PowerPoint</Application>
  <PresentationFormat>On-screen Show (4:3)</PresentationFormat>
  <Paragraphs>33</Paragraphs>
  <Slides>6</Slides>
  <Notes>2</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Breeze</vt:lpstr>
      <vt:lpstr>“Marshall McLuhan”</vt:lpstr>
      <vt:lpstr>Cap. 7- Reto y derrumbe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“Marshall McLuhan”</dc:title>
  <dc:creator>Enrique</dc:creator>
  <cp:lastModifiedBy>Casa</cp:lastModifiedBy>
  <cp:revision>10</cp:revision>
  <dcterms:created xsi:type="dcterms:W3CDTF">2011-09-20T00:18:05Z</dcterms:created>
  <dcterms:modified xsi:type="dcterms:W3CDTF">2011-09-20T01:25:29Z</dcterms:modified>
</cp:coreProperties>
</file>