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76" r:id="rId3"/>
    <p:sldId id="260" r:id="rId4"/>
    <p:sldId id="274" r:id="rId5"/>
    <p:sldId id="277" r:id="rId6"/>
    <p:sldId id="278" r:id="rId7"/>
    <p:sldId id="279" r:id="rId8"/>
    <p:sldId id="280" r:id="rId9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62" d="100"/>
          <a:sy n="62" d="100"/>
        </p:scale>
        <p:origin x="-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pic>
        <p:nvPicPr>
          <p:cNvPr id="8" name="Picture 2" descr="http://4.bp.blogspot.com/_uheNlUAGBA8/TNcchD6ahAI/AAAAAAAADHE/Xb-wcXkfnFY/s1600/1+revolucion+industri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743200"/>
          </a:xfrm>
          <a:prstGeom prst="rect">
            <a:avLst/>
          </a:prstGeom>
          <a:noFill/>
        </p:spPr>
      </p:pic>
      <p:sp>
        <p:nvSpPr>
          <p:cNvPr id="7" name="Rectángulo 6"/>
          <p:cNvSpPr/>
          <p:nvPr/>
        </p:nvSpPr>
        <p:spPr>
          <a:xfrm>
            <a:off x="685800" y="3048000"/>
            <a:ext cx="769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_tradnl" sz="2000" dirty="0">
              <a:latin typeface="Courier"/>
              <a:cs typeface="Courier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529704" y="24765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4400" b="1" noProof="0" dirty="0" smtClean="0">
                <a:latin typeface="Courier"/>
                <a:ea typeface="+mj-ea"/>
                <a:cs typeface="Courier"/>
              </a:rPr>
              <a:t>La palabra escrita</a:t>
            </a: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+mj-ea"/>
                <a:cs typeface="Courier"/>
              </a:rPr>
              <a:t>.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"/>
              <a:ea typeface="+mj-ea"/>
              <a:cs typeface="Courier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177776" y="3448110"/>
            <a:ext cx="66967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300" dirty="0" smtClean="0">
                <a:latin typeface="Courier"/>
                <a:cs typeface="Courier"/>
              </a:rPr>
              <a:t>Hoy en día hay más material </a:t>
            </a:r>
            <a:r>
              <a:rPr lang="es-MX" sz="2300" dirty="0" smtClean="0">
                <a:latin typeface="Courier"/>
                <a:cs typeface="Courier"/>
              </a:rPr>
              <a:t>escrito</a:t>
            </a:r>
            <a:r>
              <a:rPr lang="es-MX" sz="2300" dirty="0" smtClean="0">
                <a:latin typeface="Courier"/>
                <a:cs typeface="Courier"/>
              </a:rPr>
              <a:t>, impreso y leído que nunca antes, pero también la nueva tecnología eléctrica amenaza la antigua tecnología de la escritura, basada en el alfabeto fonético</a:t>
            </a:r>
            <a:endParaRPr lang="en-US" sz="2300" dirty="0">
              <a:latin typeface="Courier"/>
              <a:cs typeface="Courier"/>
            </a:endParaRPr>
          </a:p>
        </p:txBody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26664" y="1684338"/>
            <a:ext cx="8229600" cy="1143000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685800" y="3048000"/>
            <a:ext cx="769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_tradnl" sz="2000" dirty="0">
              <a:latin typeface="Courier"/>
              <a:cs typeface="Courier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39192" y="347260"/>
            <a:ext cx="2626304" cy="540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 err="1" smtClean="0">
                <a:latin typeface="Courier"/>
                <a:cs typeface="Courier"/>
              </a:rPr>
              <a:t>Cuando</a:t>
            </a:r>
            <a:r>
              <a:rPr lang="en-US" sz="2300" dirty="0" smtClean="0">
                <a:latin typeface="Courier"/>
                <a:cs typeface="Courier"/>
              </a:rPr>
              <a:t> se </a:t>
            </a:r>
            <a:r>
              <a:rPr lang="en-US" sz="2300" dirty="0" err="1" smtClean="0">
                <a:latin typeface="Courier"/>
                <a:cs typeface="Courier"/>
              </a:rPr>
              <a:t>alfabetiza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smtClean="0">
                <a:latin typeface="Courier"/>
                <a:cs typeface="Courier"/>
              </a:rPr>
              <a:t>el </a:t>
            </a:r>
            <a:r>
              <a:rPr lang="en-US" sz="2300" dirty="0" err="1" smtClean="0">
                <a:latin typeface="Courier"/>
                <a:cs typeface="Courier"/>
              </a:rPr>
              <a:t>individuo</a:t>
            </a:r>
            <a:r>
              <a:rPr lang="en-US" sz="2300" dirty="0" smtClean="0">
                <a:latin typeface="Courier"/>
                <a:cs typeface="Courier"/>
              </a:rPr>
              <a:t> tribal, </a:t>
            </a:r>
            <a:r>
              <a:rPr lang="en-US" sz="2300" dirty="0" err="1" smtClean="0">
                <a:latin typeface="Courier"/>
                <a:cs typeface="Courier"/>
              </a:rPr>
              <a:t>casi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todas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las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emociones</a:t>
            </a:r>
            <a:r>
              <a:rPr lang="en-US" sz="2300" dirty="0" smtClean="0">
                <a:latin typeface="Courier"/>
                <a:cs typeface="Courier"/>
              </a:rPr>
              <a:t> y </a:t>
            </a:r>
            <a:r>
              <a:rPr lang="en-US" sz="2300" dirty="0" err="1" smtClean="0">
                <a:latin typeface="Courier"/>
                <a:cs typeface="Courier"/>
              </a:rPr>
              <a:t>sentimientos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colectivos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familiares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quedan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eliminados</a:t>
            </a:r>
            <a:r>
              <a:rPr lang="en-US" sz="2300" dirty="0" smtClean="0">
                <a:latin typeface="Courier"/>
                <a:cs typeface="Courier"/>
              </a:rPr>
              <a:t> de </a:t>
            </a:r>
            <a:r>
              <a:rPr lang="en-US" sz="2300" dirty="0" err="1" smtClean="0">
                <a:latin typeface="Courier"/>
                <a:cs typeface="Courier"/>
              </a:rPr>
              <a:t>las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relaciones</a:t>
            </a:r>
            <a:r>
              <a:rPr lang="en-US" sz="2300" dirty="0">
                <a:latin typeface="Courier"/>
                <a:cs typeface="Courier"/>
              </a:rPr>
              <a:t> </a:t>
            </a:r>
            <a:r>
              <a:rPr lang="en-US" sz="2300" dirty="0" smtClean="0">
                <a:latin typeface="Courier"/>
                <a:cs typeface="Courier"/>
              </a:rPr>
              <a:t>con el </a:t>
            </a:r>
            <a:r>
              <a:rPr lang="en-US" sz="2300" dirty="0" err="1" smtClean="0">
                <a:latin typeface="Courier"/>
                <a:cs typeface="Courier"/>
              </a:rPr>
              <a:t>grupo</a:t>
            </a:r>
            <a:r>
              <a:rPr lang="en-US" sz="2300" dirty="0" smtClean="0">
                <a:latin typeface="Courier"/>
                <a:cs typeface="Courier"/>
              </a:rPr>
              <a:t> social  </a:t>
            </a:r>
            <a:endParaRPr lang="en-US" sz="2300" dirty="0">
              <a:latin typeface="Courier"/>
              <a:cs typeface="Courier"/>
            </a:endParaRPr>
          </a:p>
        </p:txBody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26664" y="1684338"/>
            <a:ext cx="8229600" cy="11430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3" name="Imagen 2" descr="car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016" y="-891480"/>
            <a:ext cx="5466184" cy="78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381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0731" y="1124744"/>
            <a:ext cx="381652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200" dirty="0" smtClean="0">
                <a:latin typeface="Courier"/>
                <a:cs typeface="Courier"/>
              </a:rPr>
              <a:t>La escritura </a:t>
            </a:r>
            <a:r>
              <a:rPr lang="es-ES_tradnl" sz="2200" dirty="0" err="1" smtClean="0">
                <a:latin typeface="Courier"/>
                <a:cs typeface="Courier"/>
              </a:rPr>
              <a:t>prealfabética</a:t>
            </a:r>
            <a:r>
              <a:rPr lang="es-ES_tradnl" sz="2200" dirty="0" smtClean="0">
                <a:latin typeface="Courier"/>
                <a:cs typeface="Courier"/>
              </a:rPr>
              <a:t> y su utilización en materiales tan poco maleables como la piedra o el ladrillo, supuso para la casa de los escribas el monopolio del poder sacerdotal</a:t>
            </a:r>
            <a:endParaRPr lang="es-ES_tradnl" sz="2200" dirty="0">
              <a:latin typeface="Courier"/>
              <a:cs typeface="Courier"/>
            </a:endParaRPr>
          </a:p>
        </p:txBody>
      </p:sp>
      <p:pic>
        <p:nvPicPr>
          <p:cNvPr id="3" name="Imagen 2" descr="Chávez blo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-43424"/>
            <a:ext cx="5004048" cy="30986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880" y="-32298"/>
            <a:ext cx="9296400" cy="692259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18871" y="1429033"/>
            <a:ext cx="4281121" cy="3631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300" dirty="0" smtClean="0">
                <a:latin typeface="Courier"/>
                <a:cs typeface="Courier"/>
              </a:rPr>
              <a:t>Sólo el alfabeto fonético puede provocar una nítida división de la experiencia, ofreciendo al usuario un oído por un ojo, liberándolo del trance tribal de la palabra mágica y de la trama de vínculos</a:t>
            </a:r>
            <a:endParaRPr lang="es-ES_tradnl" sz="2300" dirty="0">
              <a:latin typeface="Courier"/>
              <a:cs typeface="Courier"/>
            </a:endParaRPr>
          </a:p>
        </p:txBody>
      </p:sp>
      <p:pic>
        <p:nvPicPr>
          <p:cNvPr id="5" name="Imagen 4" descr="infoxicac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548680"/>
            <a:ext cx="4689746" cy="103555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880" y="-32298"/>
            <a:ext cx="9296400" cy="692259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18871" y="1429033"/>
            <a:ext cx="4281121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300" dirty="0" smtClean="0">
                <a:latin typeface="Courier"/>
                <a:cs typeface="Courier"/>
              </a:rPr>
              <a:t>El alfabeto fonético fue la tecnología </a:t>
            </a:r>
            <a:r>
              <a:rPr lang="es-ES_tradnl" sz="2300" dirty="0" smtClean="0">
                <a:latin typeface="Courier"/>
                <a:cs typeface="Courier"/>
              </a:rPr>
              <a:t>creadora </a:t>
            </a:r>
            <a:r>
              <a:rPr lang="es-ES_tradnl" sz="2300" dirty="0" smtClean="0">
                <a:latin typeface="Courier"/>
                <a:cs typeface="Courier"/>
              </a:rPr>
              <a:t>del hombre civilizado.</a:t>
            </a:r>
            <a:endParaRPr lang="es-ES_tradnl" sz="2300" dirty="0">
              <a:latin typeface="Courier"/>
              <a:cs typeface="Courier"/>
            </a:endParaRPr>
          </a:p>
        </p:txBody>
      </p:sp>
      <p:pic>
        <p:nvPicPr>
          <p:cNvPr id="5" name="Imagen 4" descr="infoxicac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548680"/>
            <a:ext cx="4689746" cy="103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856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880" y="-32298"/>
            <a:ext cx="9296400" cy="692259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18871" y="1429033"/>
            <a:ext cx="4281121" cy="2923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300" dirty="0" smtClean="0">
                <a:latin typeface="Courier"/>
                <a:cs typeface="Courier"/>
              </a:rPr>
              <a:t>Las nociones de tiempo y espacio de las culturas tribales no son continuas ni uniformes, sino compasivas y comprensivas en su identidad</a:t>
            </a:r>
            <a:endParaRPr lang="es-ES_tradnl" sz="2300" dirty="0">
              <a:latin typeface="Courier"/>
              <a:cs typeface="Courier"/>
            </a:endParaRPr>
          </a:p>
        </p:txBody>
      </p:sp>
      <p:pic>
        <p:nvPicPr>
          <p:cNvPr id="2" name="Imagen 1" descr="rompecabez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28" y="-64071"/>
            <a:ext cx="4572992" cy="342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943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880" y="-32298"/>
            <a:ext cx="9296400" cy="692259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18871" y="1429033"/>
            <a:ext cx="4281121" cy="3985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300" dirty="0" smtClean="0">
                <a:latin typeface="Courier"/>
                <a:cs typeface="Courier"/>
              </a:rPr>
              <a:t>La civilización se ha erigido tras la capacidad de leer y escribir porque la alfabetización supone el tratamiento uniforme de una cultura con el sentido de la vista, extendida en el espacio y tiempo por el alfabeto</a:t>
            </a:r>
            <a:endParaRPr lang="es-ES_tradnl" sz="2300" dirty="0">
              <a:latin typeface="Courier"/>
              <a:cs typeface="Courier"/>
            </a:endParaRPr>
          </a:p>
        </p:txBody>
      </p:sp>
      <p:pic>
        <p:nvPicPr>
          <p:cNvPr id="3" name="Imagen 2" descr="colores-palabras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32299"/>
            <a:ext cx="4644008" cy="309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652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880" y="-32298"/>
            <a:ext cx="9296400" cy="692259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34079" y="980728"/>
            <a:ext cx="4281121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300" dirty="0" smtClean="0">
                <a:latin typeface="Courier"/>
                <a:cs typeface="Courier"/>
              </a:rPr>
              <a:t>Las culturas orales actúan y reaccionan al mismo tiempo. La cultura fonética otorga al hombre instrumentos para reprimir sus sentimientos y emociones mientras obra. Actuar sin reaccionar, sin verse implicado, es peculiar ventaja del alfabetizado</a:t>
            </a:r>
            <a:endParaRPr lang="es-ES_tradnl" sz="2300" dirty="0">
              <a:latin typeface="Courier"/>
              <a:cs typeface="Courier"/>
            </a:endParaRPr>
          </a:p>
        </p:txBody>
      </p:sp>
      <p:pic>
        <p:nvPicPr>
          <p:cNvPr id="5" name="Imagen 4" descr="anunci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527" y="32621"/>
            <a:ext cx="4717785" cy="333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2896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239</Words>
  <Application>Microsoft Macintosh PowerPoint</Application>
  <PresentationFormat>Presentación en pantalla (4:3)</PresentationFormat>
  <Paragraphs>9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TV4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Todos los cambios sociales repercuten en la creación de nuevas tecnologías</dc:title>
  <dc:creator>Rodolfo Murillo González</dc:creator>
  <cp:lastModifiedBy>Octavio Islas</cp:lastModifiedBy>
  <cp:revision>31</cp:revision>
  <dcterms:created xsi:type="dcterms:W3CDTF">2011-08-29T17:49:08Z</dcterms:created>
  <dcterms:modified xsi:type="dcterms:W3CDTF">2011-10-04T17:18:18Z</dcterms:modified>
</cp:coreProperties>
</file>