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png" ContentType="image/png"/>
  <Default Extension="jpg" ContentType="image/jpeg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9" r:id="rId2"/>
    <p:sldId id="276" r:id="rId3"/>
    <p:sldId id="260" r:id="rId4"/>
    <p:sldId id="274" r:id="rId5"/>
    <p:sldId id="273" r:id="rId6"/>
    <p:sldId id="275" r:id="rId7"/>
    <p:sldId id="262" r:id="rId8"/>
    <p:sldId id="264" r:id="rId9"/>
    <p:sldId id="277" r:id="rId10"/>
  </p:sldIdLst>
  <p:sldSz cx="9144000" cy="6858000" type="screen4x3"/>
  <p:notesSz cx="6858000" cy="9144000"/>
  <p:defaultTextStyle>
    <a:defPPr>
      <a:defRPr lang="es-ES_tradnl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Objects="1">
      <p:cViewPr varScale="1">
        <p:scale>
          <a:sx n="62" d="100"/>
          <a:sy n="62" d="100"/>
        </p:scale>
        <p:origin x="-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1" Type="http://schemas.openxmlformats.org/officeDocument/2006/relationships/printerSettings" Target="printerSettings/printerSettings1.bin"/><Relationship Id="rId12" Type="http://schemas.openxmlformats.org/officeDocument/2006/relationships/presProps" Target="presProps.xml"/><Relationship Id="rId13" Type="http://schemas.openxmlformats.org/officeDocument/2006/relationships/viewProps" Target="viewProps.xml"/><Relationship Id="rId14" Type="http://schemas.openxmlformats.org/officeDocument/2006/relationships/theme" Target="theme/theme1.xml"/><Relationship Id="rId15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s-ES_tradnl" smtClean="0"/>
              <a:t>Clic para editar título</a:t>
            </a:r>
            <a:endParaRPr lang="es-ES_tradnl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_tradnl" smtClean="0"/>
              <a:t>Haga clic para modificar el estilo de subtítulo del patrón</a:t>
            </a:r>
            <a:endParaRPr lang="es-ES_tradnl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A10891-D9FD-8C4D-B016-916EF493E205}" type="datetimeFigureOut">
              <a:rPr lang="es-ES_tradnl" smtClean="0"/>
              <a:pPr/>
              <a:t>04/10/11</a:t>
            </a:fld>
            <a:endParaRPr lang="es-ES_tradnl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56A574-9BE5-8243-924D-7FFD435340E7}" type="slidenum">
              <a:rPr lang="es-ES_tradnl" smtClean="0"/>
              <a:pPr/>
              <a:t>‹Nr.›</a:t>
            </a:fld>
            <a:endParaRPr lang="es-ES_tradnl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 smtClean="0"/>
              <a:t>Clic para editar título</a:t>
            </a:r>
            <a:endParaRPr lang="es-ES_tradnl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lang="es-ES_tradnl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A10891-D9FD-8C4D-B016-916EF493E205}" type="datetimeFigureOut">
              <a:rPr lang="es-ES_tradnl" smtClean="0"/>
              <a:pPr/>
              <a:t>04/10/11</a:t>
            </a:fld>
            <a:endParaRPr lang="es-ES_tradnl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56A574-9BE5-8243-924D-7FFD435340E7}" type="slidenum">
              <a:rPr lang="es-ES_tradnl" smtClean="0"/>
              <a:pPr/>
              <a:t>‹Nr.›</a:t>
            </a:fld>
            <a:endParaRPr lang="es-ES_tradnl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_tradnl" smtClean="0"/>
              <a:t>Clic para editar título</a:t>
            </a:r>
            <a:endParaRPr lang="es-ES_tradnl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A10891-D9FD-8C4D-B016-916EF493E205}" type="datetimeFigureOut">
              <a:rPr lang="es-ES_tradnl" smtClean="0"/>
              <a:pPr/>
              <a:t>04/10/11</a:t>
            </a:fld>
            <a:endParaRPr lang="es-ES_tradnl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56A574-9BE5-8243-924D-7FFD435340E7}" type="slidenum">
              <a:rPr lang="es-ES_tradnl" smtClean="0"/>
              <a:pPr/>
              <a:t>‹Nr.›</a:t>
            </a:fld>
            <a:endParaRPr lang="es-ES_tradnl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 smtClean="0"/>
              <a:t>Clic para editar título</a:t>
            </a:r>
            <a:endParaRPr lang="es-ES_tradnl"/>
          </a:p>
        </p:txBody>
      </p:sp>
      <p:sp>
        <p:nvSpPr>
          <p:cNvPr id="3" name="Marcador de contenido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lang="es-ES_tradnl"/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lang="es-ES_tradnl"/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A10891-D9FD-8C4D-B016-916EF493E205}" type="datetimeFigureOut">
              <a:rPr lang="es-ES_tradnl" smtClean="0"/>
              <a:pPr/>
              <a:t>04/10/11</a:t>
            </a:fld>
            <a:endParaRPr lang="es-ES_tradnl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56A574-9BE5-8243-924D-7FFD435340E7}" type="slidenum">
              <a:rPr lang="es-ES_tradnl" smtClean="0"/>
              <a:pPr/>
              <a:t>‹Nr.›</a:t>
            </a:fld>
            <a:endParaRPr lang="es-ES_tradnl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_tradnl" smtClean="0"/>
              <a:t>Clic para editar título</a:t>
            </a:r>
            <a:endParaRPr lang="es-ES_tradnl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lang="es-ES_tradnl"/>
          </a:p>
        </p:txBody>
      </p:sp>
      <p:sp>
        <p:nvSpPr>
          <p:cNvPr id="5" name="Marcador de texto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</p:txBody>
      </p:sp>
      <p:sp>
        <p:nvSpPr>
          <p:cNvPr id="6" name="Marcador de contenido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lang="es-ES_tradnl"/>
          </a:p>
        </p:txBody>
      </p:sp>
      <p:sp>
        <p:nvSpPr>
          <p:cNvPr id="7" name="Marcador de fech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A10891-D9FD-8C4D-B016-916EF493E205}" type="datetimeFigureOut">
              <a:rPr lang="es-ES_tradnl" smtClean="0"/>
              <a:pPr/>
              <a:t>04/10/11</a:t>
            </a:fld>
            <a:endParaRPr lang="es-ES_tradnl"/>
          </a:p>
        </p:txBody>
      </p:sp>
      <p:sp>
        <p:nvSpPr>
          <p:cNvPr id="8" name="Marcador de pie de página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9" name="Marcador de número de diapos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56A574-9BE5-8243-924D-7FFD435340E7}" type="slidenum">
              <a:rPr lang="es-ES_tradnl" smtClean="0"/>
              <a:pPr/>
              <a:t>‹Nr.›</a:t>
            </a:fld>
            <a:endParaRPr lang="es-ES_tradnl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 smtClean="0"/>
              <a:t>Clic para editar título</a:t>
            </a:r>
            <a:endParaRPr lang="es-ES_tradnl"/>
          </a:p>
        </p:txBody>
      </p:sp>
      <p:sp>
        <p:nvSpPr>
          <p:cNvPr id="3" name="Marcador de fech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A10891-D9FD-8C4D-B016-916EF493E205}" type="datetimeFigureOut">
              <a:rPr lang="es-ES_tradnl" smtClean="0"/>
              <a:pPr/>
              <a:t>04/10/11</a:t>
            </a:fld>
            <a:endParaRPr lang="es-ES_tradnl"/>
          </a:p>
        </p:txBody>
      </p:sp>
      <p:sp>
        <p:nvSpPr>
          <p:cNvPr id="4" name="Marcador de pie de pá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5" name="Marcador de número de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56A574-9BE5-8243-924D-7FFD435340E7}" type="slidenum">
              <a:rPr lang="es-ES_tradnl" smtClean="0"/>
              <a:pPr/>
              <a:t>‹Nr.›</a:t>
            </a:fld>
            <a:endParaRPr lang="es-ES_tradnl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A10891-D9FD-8C4D-B016-916EF493E205}" type="datetimeFigureOut">
              <a:rPr lang="es-ES_tradnl" smtClean="0"/>
              <a:pPr/>
              <a:t>04/10/11</a:t>
            </a:fld>
            <a:endParaRPr lang="es-ES_tradnl"/>
          </a:p>
        </p:txBody>
      </p:sp>
      <p:sp>
        <p:nvSpPr>
          <p:cNvPr id="3" name="Marcador de pie de pá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56A574-9BE5-8243-924D-7FFD435340E7}" type="slidenum">
              <a:rPr lang="es-ES_tradnl" smtClean="0"/>
              <a:pPr/>
              <a:t>‹Nr.›</a:t>
            </a:fld>
            <a:endParaRPr lang="es-ES_tradnl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_tradnl" smtClean="0"/>
              <a:t>Clic para editar título</a:t>
            </a:r>
            <a:endParaRPr lang="es-ES_tradnl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lang="es-ES_tradnl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A10891-D9FD-8C4D-B016-916EF493E205}" type="datetimeFigureOut">
              <a:rPr lang="es-ES_tradnl" smtClean="0"/>
              <a:pPr/>
              <a:t>04/10/11</a:t>
            </a:fld>
            <a:endParaRPr lang="es-ES_tradnl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56A574-9BE5-8243-924D-7FFD435340E7}" type="slidenum">
              <a:rPr lang="es-ES_tradnl" smtClean="0"/>
              <a:pPr/>
              <a:t>‹Nr.›</a:t>
            </a:fld>
            <a:endParaRPr lang="es-ES_tradnl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_tradnl" smtClean="0"/>
              <a:t>Clic para editar título</a:t>
            </a:r>
            <a:endParaRPr lang="es-ES_tradnl"/>
          </a:p>
        </p:txBody>
      </p:sp>
      <p:sp>
        <p:nvSpPr>
          <p:cNvPr id="3" name="Marcador de posición de imagen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S_tradnl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A10891-D9FD-8C4D-B016-916EF493E205}" type="datetimeFigureOut">
              <a:rPr lang="es-ES_tradnl" smtClean="0"/>
              <a:pPr/>
              <a:t>04/10/11</a:t>
            </a:fld>
            <a:endParaRPr lang="es-ES_tradnl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56A574-9BE5-8243-924D-7FFD435340E7}" type="slidenum">
              <a:rPr lang="es-ES_tradnl" smtClean="0"/>
              <a:pPr/>
              <a:t>‹Nr.›</a:t>
            </a:fld>
            <a:endParaRPr lang="es-ES_tradnl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 smtClean="0"/>
              <a:t>Clic para editar título</a:t>
            </a:r>
            <a:endParaRPr lang="es-ES_tradnl"/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lang="es-ES_tradnl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A10891-D9FD-8C4D-B016-916EF493E205}" type="datetimeFigureOut">
              <a:rPr lang="es-ES_tradnl" smtClean="0"/>
              <a:pPr/>
              <a:t>04/10/11</a:t>
            </a:fld>
            <a:endParaRPr lang="es-ES_tradnl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56A574-9BE5-8243-924D-7FFD435340E7}" type="slidenum">
              <a:rPr lang="es-ES_tradnl" smtClean="0"/>
              <a:pPr/>
              <a:t>‹Nr.›</a:t>
            </a:fld>
            <a:endParaRPr lang="es-ES_tradnl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s-ES_tradnl" smtClean="0"/>
              <a:t>Clic para editar título</a:t>
            </a:r>
            <a:endParaRPr lang="es-ES_tradnl"/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lang="es-ES_tradnl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A10891-D9FD-8C4D-B016-916EF493E205}" type="datetimeFigureOut">
              <a:rPr lang="es-ES_tradnl" smtClean="0"/>
              <a:pPr/>
              <a:t>04/10/11</a:t>
            </a:fld>
            <a:endParaRPr lang="es-ES_tradnl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56A574-9BE5-8243-924D-7FFD435340E7}" type="slidenum">
              <a:rPr lang="es-ES_tradnl" smtClean="0"/>
              <a:pPr/>
              <a:t>‹Nr.›</a:t>
            </a:fld>
            <a:endParaRPr lang="es-ES_tradnl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_tradnl" smtClean="0"/>
              <a:t>Clic para editar título</a:t>
            </a:r>
            <a:endParaRPr lang="es-ES_tradnl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lang="es-ES_tradnl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0A10891-D9FD-8C4D-B016-916EF493E205}" type="datetimeFigureOut">
              <a:rPr lang="es-ES_tradnl" smtClean="0"/>
              <a:pPr/>
              <a:t>04/10/11</a:t>
            </a:fld>
            <a:endParaRPr lang="es-ES_tradnl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S_tradnl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056A574-9BE5-8243-924D-7FFD435340E7}" type="slidenum">
              <a:rPr lang="es-ES_tradnl" smtClean="0"/>
              <a:pPr/>
              <a:t>‹Nr.›</a:t>
            </a:fld>
            <a:endParaRPr lang="es-ES_tradnl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_tradnl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.png"/><Relationship Id="rId3" Type="http://schemas.openxmlformats.org/officeDocument/2006/relationships/image" Target="../media/image2.jpe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.png"/><Relationship Id="rId3" Type="http://schemas.openxmlformats.org/officeDocument/2006/relationships/image" Target="../media/image3.jp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.png"/><Relationship Id="rId3" Type="http://schemas.openxmlformats.org/officeDocument/2006/relationships/image" Target="../media/image4.jpe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.png"/><Relationship Id="rId3" Type="http://schemas.openxmlformats.org/officeDocument/2006/relationships/image" Target="../media/image5.jp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.png"/><Relationship Id="rId3" Type="http://schemas.openxmlformats.org/officeDocument/2006/relationships/image" Target="../media/image6.pn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.png"/><Relationship Id="rId3" Type="http://schemas.openxmlformats.org/officeDocument/2006/relationships/image" Target="../media/image7.jp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.png"/><Relationship Id="rId3" Type="http://schemas.openxmlformats.org/officeDocument/2006/relationships/image" Target="../media/image8.jp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.png"/><Relationship Id="rId3" Type="http://schemas.openxmlformats.org/officeDocument/2006/relationships/image" Target="../media/image9.jp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.png"/><Relationship Id="rId3" Type="http://schemas.openxmlformats.org/officeDocument/2006/relationships/image" Target="../media/image10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fondo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76200" y="-32298"/>
            <a:ext cx="9296400" cy="6922595"/>
          </a:xfrm>
          <a:prstGeom prst="rect">
            <a:avLst/>
          </a:prstGeom>
        </p:spPr>
      </p:pic>
      <p:pic>
        <p:nvPicPr>
          <p:cNvPr id="8" name="Picture 2" descr="http://4.bp.blogspot.com/_uheNlUAGBA8/TNcchD6ahAI/AAAAAAAADHE/Xb-wcXkfnFY/s1600/1+revolucion+industrial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9144000" cy="2743200"/>
          </a:xfrm>
          <a:prstGeom prst="rect">
            <a:avLst/>
          </a:prstGeom>
          <a:noFill/>
        </p:spPr>
      </p:pic>
      <p:sp>
        <p:nvSpPr>
          <p:cNvPr id="7" name="Rectángulo 6"/>
          <p:cNvSpPr/>
          <p:nvPr/>
        </p:nvSpPr>
        <p:spPr>
          <a:xfrm>
            <a:off x="685800" y="3048000"/>
            <a:ext cx="7696200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es-ES_tradnl" sz="2000" dirty="0">
              <a:latin typeface="Courier"/>
              <a:cs typeface="Courier"/>
            </a:endParaRPr>
          </a:p>
        </p:txBody>
      </p:sp>
      <p:sp>
        <p:nvSpPr>
          <p:cNvPr id="5" name="1 Título"/>
          <p:cNvSpPr txBox="1">
            <a:spLocks/>
          </p:cNvSpPr>
          <p:nvPr/>
        </p:nvSpPr>
        <p:spPr>
          <a:xfrm>
            <a:off x="529704" y="2476500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MX" sz="44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ourier"/>
                <a:ea typeface="+mj-ea"/>
                <a:cs typeface="Courier"/>
              </a:rPr>
              <a:t>8  La</a:t>
            </a:r>
            <a:r>
              <a:rPr kumimoji="0" lang="es-MX" sz="4400" b="1" i="0" u="none" strike="noStrike" kern="120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ourier"/>
                <a:ea typeface="+mj-ea"/>
                <a:cs typeface="Courier"/>
              </a:rPr>
              <a:t> palabra escrita</a:t>
            </a:r>
            <a:r>
              <a:rPr kumimoji="0" lang="es-MX" sz="44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ourier"/>
                <a:ea typeface="+mj-ea"/>
                <a:cs typeface="Courier"/>
              </a:rPr>
              <a:t> </a:t>
            </a:r>
            <a:endParaRPr kumimoji="0" lang="en-US" sz="44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Courier"/>
              <a:ea typeface="+mj-ea"/>
              <a:cs typeface="Courier"/>
            </a:endParaRPr>
          </a:p>
        </p:txBody>
      </p:sp>
      <p:sp>
        <p:nvSpPr>
          <p:cNvPr id="6" name="5 CuadroTexto"/>
          <p:cNvSpPr txBox="1"/>
          <p:nvPr/>
        </p:nvSpPr>
        <p:spPr>
          <a:xfrm>
            <a:off x="1177776" y="3448110"/>
            <a:ext cx="6696744" cy="11541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es-MX" sz="2300" dirty="0" smtClean="0">
              <a:latin typeface="Courier"/>
              <a:cs typeface="Courier"/>
            </a:endParaRPr>
          </a:p>
          <a:p>
            <a:pPr algn="ctr"/>
            <a:r>
              <a:rPr lang="es-MX" sz="2300" dirty="0" smtClean="0">
                <a:latin typeface="Courier"/>
                <a:cs typeface="Courier"/>
              </a:rPr>
              <a:t>La palabra hablada implica dramáticamente todos los sentidos</a:t>
            </a:r>
            <a:endParaRPr lang="en-US" sz="2300" dirty="0">
              <a:latin typeface="Courier"/>
              <a:cs typeface="Courier"/>
            </a:endParaRPr>
          </a:p>
        </p:txBody>
      </p:sp>
      <p:sp>
        <p:nvSpPr>
          <p:cNvPr id="9" name="Título 1"/>
          <p:cNvSpPr>
            <a:spLocks noGrp="1"/>
          </p:cNvSpPr>
          <p:nvPr>
            <p:ph type="title"/>
          </p:nvPr>
        </p:nvSpPr>
        <p:spPr>
          <a:xfrm>
            <a:off x="426664" y="1684338"/>
            <a:ext cx="8229600" cy="1143000"/>
          </a:xfrm>
        </p:spPr>
        <p:txBody>
          <a:bodyPr/>
          <a:lstStyle/>
          <a:p>
            <a:endParaRPr lang="es-ES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fondo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76200" y="-32298"/>
            <a:ext cx="9296400" cy="6922595"/>
          </a:xfrm>
          <a:prstGeom prst="rect">
            <a:avLst/>
          </a:prstGeom>
        </p:spPr>
      </p:pic>
      <p:sp>
        <p:nvSpPr>
          <p:cNvPr id="7" name="Rectángulo 6"/>
          <p:cNvSpPr/>
          <p:nvPr/>
        </p:nvSpPr>
        <p:spPr>
          <a:xfrm>
            <a:off x="685800" y="3048000"/>
            <a:ext cx="7696200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es-ES_tradnl" sz="2000" dirty="0">
              <a:latin typeface="Courier"/>
              <a:cs typeface="Courier"/>
            </a:endParaRPr>
          </a:p>
        </p:txBody>
      </p:sp>
      <p:sp>
        <p:nvSpPr>
          <p:cNvPr id="6" name="5 CuadroTexto"/>
          <p:cNvSpPr txBox="1"/>
          <p:nvPr/>
        </p:nvSpPr>
        <p:spPr>
          <a:xfrm>
            <a:off x="426664" y="1673176"/>
            <a:ext cx="3178200" cy="39857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300" dirty="0" smtClean="0">
                <a:latin typeface="Courier"/>
                <a:cs typeface="Courier"/>
              </a:rPr>
              <a:t>Con la </a:t>
            </a:r>
            <a:r>
              <a:rPr lang="en-US" sz="2300" dirty="0" err="1" smtClean="0">
                <a:latin typeface="Courier"/>
                <a:cs typeface="Courier"/>
              </a:rPr>
              <a:t>escritura</a:t>
            </a:r>
            <a:r>
              <a:rPr lang="en-US" sz="2300" dirty="0" smtClean="0">
                <a:latin typeface="Courier"/>
                <a:cs typeface="Courier"/>
              </a:rPr>
              <a:t> </a:t>
            </a:r>
            <a:r>
              <a:rPr lang="en-US" sz="2300" dirty="0" err="1" smtClean="0">
                <a:latin typeface="Courier"/>
                <a:cs typeface="Courier"/>
              </a:rPr>
              <a:t>fonética</a:t>
            </a:r>
            <a:r>
              <a:rPr lang="en-US" sz="2300" dirty="0" smtClean="0">
                <a:latin typeface="Courier"/>
                <a:cs typeface="Courier"/>
              </a:rPr>
              <a:t> se </a:t>
            </a:r>
            <a:r>
              <a:rPr lang="en-US" sz="2300" dirty="0" err="1" smtClean="0">
                <a:latin typeface="Courier"/>
                <a:cs typeface="Courier"/>
              </a:rPr>
              <a:t>dio</a:t>
            </a:r>
            <a:r>
              <a:rPr lang="en-US" sz="2300" dirty="0" smtClean="0">
                <a:latin typeface="Courier"/>
                <a:cs typeface="Courier"/>
              </a:rPr>
              <a:t> la </a:t>
            </a:r>
            <a:r>
              <a:rPr lang="en-US" sz="2300" dirty="0" err="1" smtClean="0">
                <a:latin typeface="Courier"/>
                <a:cs typeface="Courier"/>
              </a:rPr>
              <a:t>separación</a:t>
            </a:r>
            <a:r>
              <a:rPr lang="en-US" sz="2300" dirty="0" smtClean="0">
                <a:latin typeface="Courier"/>
                <a:cs typeface="Courier"/>
              </a:rPr>
              <a:t> de los </a:t>
            </a:r>
            <a:r>
              <a:rPr lang="en-US" sz="2300" dirty="0" err="1" smtClean="0">
                <a:latin typeface="Courier"/>
                <a:cs typeface="Courier"/>
              </a:rPr>
              <a:t>sentidos</a:t>
            </a:r>
            <a:r>
              <a:rPr lang="en-US" sz="2300" dirty="0" smtClean="0">
                <a:latin typeface="Courier"/>
                <a:cs typeface="Courier"/>
              </a:rPr>
              <a:t>. La </a:t>
            </a:r>
            <a:r>
              <a:rPr lang="en-US" sz="2300" dirty="0" err="1" smtClean="0">
                <a:latin typeface="Courier"/>
                <a:cs typeface="Courier"/>
              </a:rPr>
              <a:t>escritura</a:t>
            </a:r>
            <a:r>
              <a:rPr lang="en-US" sz="2300" dirty="0" smtClean="0">
                <a:latin typeface="Courier"/>
                <a:cs typeface="Courier"/>
              </a:rPr>
              <a:t> </a:t>
            </a:r>
            <a:r>
              <a:rPr lang="en-US" sz="2300" dirty="0" err="1" smtClean="0">
                <a:latin typeface="Courier"/>
                <a:cs typeface="Courier"/>
              </a:rPr>
              <a:t>tiende</a:t>
            </a:r>
            <a:r>
              <a:rPr lang="en-US" sz="2300" dirty="0" smtClean="0">
                <a:latin typeface="Courier"/>
                <a:cs typeface="Courier"/>
              </a:rPr>
              <a:t> a </a:t>
            </a:r>
            <a:r>
              <a:rPr lang="en-US" sz="2300" dirty="0" err="1" smtClean="0">
                <a:latin typeface="Courier"/>
                <a:cs typeface="Courier"/>
              </a:rPr>
              <a:t>ser</a:t>
            </a:r>
            <a:r>
              <a:rPr lang="en-US" sz="2300" dirty="0" smtClean="0">
                <a:latin typeface="Courier"/>
                <a:cs typeface="Courier"/>
              </a:rPr>
              <a:t> </a:t>
            </a:r>
            <a:r>
              <a:rPr lang="en-US" sz="2300" dirty="0" err="1" smtClean="0">
                <a:latin typeface="Courier"/>
                <a:cs typeface="Courier"/>
              </a:rPr>
              <a:t>una</a:t>
            </a:r>
            <a:r>
              <a:rPr lang="en-US" sz="2300" dirty="0" smtClean="0">
                <a:latin typeface="Courier"/>
                <a:cs typeface="Courier"/>
              </a:rPr>
              <a:t> </a:t>
            </a:r>
            <a:r>
              <a:rPr lang="en-US" sz="2300" dirty="0" err="1" smtClean="0">
                <a:latin typeface="Courier"/>
                <a:cs typeface="Courier"/>
              </a:rPr>
              <a:t>especie</a:t>
            </a:r>
            <a:r>
              <a:rPr lang="en-US" sz="2300" dirty="0" smtClean="0">
                <a:latin typeface="Courier"/>
                <a:cs typeface="Courier"/>
              </a:rPr>
              <a:t> de </a:t>
            </a:r>
            <a:r>
              <a:rPr lang="en-US" sz="2300" dirty="0" err="1" smtClean="0">
                <a:latin typeface="Courier"/>
                <a:cs typeface="Courier"/>
              </a:rPr>
              <a:t>acto</a:t>
            </a:r>
            <a:r>
              <a:rPr lang="en-US" sz="2300" dirty="0" smtClean="0">
                <a:latin typeface="Courier"/>
                <a:cs typeface="Courier"/>
              </a:rPr>
              <a:t> </a:t>
            </a:r>
            <a:r>
              <a:rPr lang="en-US" sz="2300" dirty="0" err="1" smtClean="0">
                <a:latin typeface="Courier"/>
                <a:cs typeface="Courier"/>
              </a:rPr>
              <a:t>separado</a:t>
            </a:r>
            <a:r>
              <a:rPr lang="en-US" sz="2300" dirty="0" smtClean="0">
                <a:latin typeface="Courier"/>
                <a:cs typeface="Courier"/>
              </a:rPr>
              <a:t> o </a:t>
            </a:r>
            <a:r>
              <a:rPr lang="en-US" sz="2300" dirty="0" err="1" smtClean="0">
                <a:latin typeface="Courier"/>
                <a:cs typeface="Courier"/>
              </a:rPr>
              <a:t>especializado</a:t>
            </a:r>
            <a:r>
              <a:rPr lang="en-US" sz="2300" dirty="0" smtClean="0">
                <a:latin typeface="Courier"/>
                <a:cs typeface="Courier"/>
              </a:rPr>
              <a:t>, en el </a:t>
            </a:r>
            <a:r>
              <a:rPr lang="en-US" sz="2300" dirty="0" err="1" smtClean="0">
                <a:latin typeface="Courier"/>
                <a:cs typeface="Courier"/>
              </a:rPr>
              <a:t>que</a:t>
            </a:r>
            <a:r>
              <a:rPr lang="en-US" sz="2300" dirty="0" smtClean="0">
                <a:latin typeface="Courier"/>
                <a:cs typeface="Courier"/>
              </a:rPr>
              <a:t> hay </a:t>
            </a:r>
            <a:r>
              <a:rPr lang="en-US" sz="2300" dirty="0" err="1" smtClean="0">
                <a:latin typeface="Courier"/>
                <a:cs typeface="Courier"/>
              </a:rPr>
              <a:t>poca</a:t>
            </a:r>
            <a:r>
              <a:rPr lang="en-US" sz="2300" dirty="0" smtClean="0">
                <a:latin typeface="Courier"/>
                <a:cs typeface="Courier"/>
              </a:rPr>
              <a:t> </a:t>
            </a:r>
            <a:r>
              <a:rPr lang="en-US" sz="2300" dirty="0" err="1" smtClean="0">
                <a:latin typeface="Courier"/>
                <a:cs typeface="Courier"/>
              </a:rPr>
              <a:t>oportunidad</a:t>
            </a:r>
            <a:r>
              <a:rPr lang="en-US" sz="2300" dirty="0" smtClean="0">
                <a:latin typeface="Courier"/>
                <a:cs typeface="Courier"/>
              </a:rPr>
              <a:t> de </a:t>
            </a:r>
            <a:r>
              <a:rPr lang="en-US" sz="2300" dirty="0" err="1" smtClean="0">
                <a:latin typeface="Courier"/>
                <a:cs typeface="Courier"/>
              </a:rPr>
              <a:t>participación</a:t>
            </a:r>
            <a:endParaRPr lang="en-US" sz="2300" dirty="0">
              <a:latin typeface="Courier"/>
              <a:cs typeface="Courier"/>
            </a:endParaRPr>
          </a:p>
        </p:txBody>
      </p:sp>
      <p:pic>
        <p:nvPicPr>
          <p:cNvPr id="2" name="Imagen 1" descr="bebé marcas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5285" y="0"/>
            <a:ext cx="4572000" cy="36094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3338124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fondo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76200" y="-32298"/>
            <a:ext cx="9296400" cy="6922595"/>
          </a:xfrm>
          <a:prstGeom prst="rect">
            <a:avLst/>
          </a:prstGeom>
        </p:spPr>
      </p:pic>
      <p:sp>
        <p:nvSpPr>
          <p:cNvPr id="4" name="Rectángulo 3"/>
          <p:cNvSpPr/>
          <p:nvPr/>
        </p:nvSpPr>
        <p:spPr>
          <a:xfrm>
            <a:off x="683471" y="3429000"/>
            <a:ext cx="7696200" cy="212365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ES_tradnl" sz="2200" dirty="0" smtClean="0">
                <a:latin typeface="Courier"/>
                <a:cs typeface="Courier"/>
              </a:rPr>
              <a:t>El individuo y la sociedad alfabetizados desarrollan el tremendo poder de actuar en cualquier tema con una considerable objetividad de los sentimientos, sin la implicación emocional que experimentaría un individuo o una sociedad analfabeta.</a:t>
            </a:r>
            <a:endParaRPr lang="es-ES_tradnl" sz="2200" dirty="0">
              <a:latin typeface="Courier"/>
              <a:cs typeface="Courier"/>
            </a:endParaRPr>
          </a:p>
        </p:txBody>
      </p:sp>
      <p:pic>
        <p:nvPicPr>
          <p:cNvPr id="5" name="Picture 10" descr="BritishMajestic1944Fr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69670" y="0"/>
            <a:ext cx="4650529" cy="3180142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fondo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43880" y="-32298"/>
            <a:ext cx="9296400" cy="6922595"/>
          </a:xfrm>
          <a:prstGeom prst="rect">
            <a:avLst/>
          </a:prstGeom>
        </p:spPr>
      </p:pic>
      <p:sp>
        <p:nvSpPr>
          <p:cNvPr id="4" name="Rectángulo 3"/>
          <p:cNvSpPr/>
          <p:nvPr/>
        </p:nvSpPr>
        <p:spPr>
          <a:xfrm>
            <a:off x="198884" y="3645024"/>
            <a:ext cx="6893396" cy="186204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ES_tradnl" sz="2300" dirty="0" smtClean="0">
                <a:latin typeface="Courier"/>
                <a:cs typeface="Courier"/>
              </a:rPr>
              <a:t>El lenguaje extiende y amplía al individuo pero también divide sus facultades. La extensión colectiva que es el habla merma su conciencia colectiva o conocimiento intuitivo.</a:t>
            </a:r>
            <a:endParaRPr lang="es-ES_tradnl" sz="2300" dirty="0">
              <a:latin typeface="Courier"/>
              <a:cs typeface="Courier"/>
            </a:endParaRPr>
          </a:p>
        </p:txBody>
      </p:sp>
      <p:pic>
        <p:nvPicPr>
          <p:cNvPr id="2" name="Imagen 1" descr="ajedrez3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27984" y="-3500"/>
            <a:ext cx="4716016" cy="3457376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fondo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76200" y="-32298"/>
            <a:ext cx="9296400" cy="6922595"/>
          </a:xfrm>
          <a:prstGeom prst="rect">
            <a:avLst/>
          </a:prstGeom>
        </p:spPr>
      </p:pic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3356992"/>
            <a:ext cx="3466728" cy="1359024"/>
          </a:xfrm>
        </p:spPr>
        <p:txBody>
          <a:bodyPr>
            <a:normAutofit fontScale="90000"/>
          </a:bodyPr>
          <a:lstStyle/>
          <a:p>
            <a:r>
              <a:rPr lang="en-US" sz="2800" dirty="0" smtClean="0">
                <a:latin typeface="Courier New" pitchFamily="49" charset="0"/>
                <a:cs typeface="Courier New" pitchFamily="49" charset="0"/>
              </a:rPr>
              <a:t>El </a:t>
            </a:r>
            <a:r>
              <a:rPr lang="en-US" sz="2800" dirty="0" err="1" smtClean="0">
                <a:latin typeface="Courier New" pitchFamily="49" charset="0"/>
                <a:cs typeface="Courier New" pitchFamily="49" charset="0"/>
              </a:rPr>
              <a:t>habla</a:t>
            </a:r>
            <a:r>
              <a:rPr lang="en-US" sz="2800" dirty="0" smtClean="0">
                <a:latin typeface="Courier New" pitchFamily="49" charset="0"/>
                <a:cs typeface="Courier New" pitchFamily="49" charset="0"/>
              </a:rPr>
              <a:t> </a:t>
            </a:r>
            <a:r>
              <a:rPr lang="en-US" sz="2800" dirty="0" err="1" smtClean="0">
                <a:latin typeface="Courier New" pitchFamily="49" charset="0"/>
                <a:cs typeface="Courier New" pitchFamily="49" charset="0"/>
              </a:rPr>
              <a:t>separa</a:t>
            </a:r>
            <a:r>
              <a:rPr lang="en-US" sz="2800" dirty="0" smtClean="0">
                <a:latin typeface="Courier New" pitchFamily="49" charset="0"/>
                <a:cs typeface="Courier New" pitchFamily="49" charset="0"/>
              </a:rPr>
              <a:t> a los </a:t>
            </a:r>
            <a:r>
              <a:rPr lang="en-US" sz="2800" dirty="0" err="1" smtClean="0">
                <a:latin typeface="Courier New" pitchFamily="49" charset="0"/>
                <a:cs typeface="Courier New" pitchFamily="49" charset="0"/>
              </a:rPr>
              <a:t>individuos</a:t>
            </a:r>
            <a:r>
              <a:rPr lang="en-US" sz="2800" dirty="0" smtClean="0">
                <a:latin typeface="Courier New" pitchFamily="49" charset="0"/>
                <a:cs typeface="Courier New" pitchFamily="49" charset="0"/>
              </a:rPr>
              <a:t> entre </a:t>
            </a:r>
            <a:r>
              <a:rPr lang="en-US" sz="2800" dirty="0" err="1" smtClean="0">
                <a:latin typeface="Courier New" pitchFamily="49" charset="0"/>
                <a:cs typeface="Courier New" pitchFamily="49" charset="0"/>
              </a:rPr>
              <a:t>sí</a:t>
            </a:r>
            <a:r>
              <a:rPr lang="en-US" sz="2800" dirty="0" smtClean="0">
                <a:latin typeface="Courier New" pitchFamily="49" charset="0"/>
                <a:cs typeface="Courier New" pitchFamily="49" charset="0"/>
              </a:rPr>
              <a:t>, y a la </a:t>
            </a:r>
            <a:r>
              <a:rPr lang="en-US" sz="2800" dirty="0" err="1" smtClean="0">
                <a:latin typeface="Courier New" pitchFamily="49" charset="0"/>
                <a:cs typeface="Courier New" pitchFamily="49" charset="0"/>
              </a:rPr>
              <a:t>humanidad</a:t>
            </a:r>
            <a:r>
              <a:rPr lang="en-US" sz="2800" dirty="0" smtClean="0">
                <a:latin typeface="Courier New" pitchFamily="49" charset="0"/>
                <a:cs typeface="Courier New" pitchFamily="49" charset="0"/>
              </a:rPr>
              <a:t>, del </a:t>
            </a:r>
            <a:r>
              <a:rPr lang="en-US" sz="2800" dirty="0" err="1" smtClean="0">
                <a:latin typeface="Courier New" pitchFamily="49" charset="0"/>
                <a:cs typeface="Courier New" pitchFamily="49" charset="0"/>
              </a:rPr>
              <a:t>inconsciente</a:t>
            </a:r>
            <a:r>
              <a:rPr lang="en-US" sz="2800" dirty="0" smtClean="0">
                <a:latin typeface="Courier New" pitchFamily="49" charset="0"/>
                <a:cs typeface="Courier New" pitchFamily="49" charset="0"/>
              </a:rPr>
              <a:t> </a:t>
            </a:r>
            <a:r>
              <a:rPr lang="en-US" sz="2800" dirty="0" err="1" smtClean="0">
                <a:latin typeface="Courier New" pitchFamily="49" charset="0"/>
                <a:cs typeface="Courier New" pitchFamily="49" charset="0"/>
              </a:rPr>
              <a:t>cósmico</a:t>
            </a:r>
            <a:endParaRPr lang="en-US" sz="2800" dirty="0">
              <a:latin typeface="Courier New" pitchFamily="49" charset="0"/>
              <a:cs typeface="Courier New" pitchFamily="49" charset="0"/>
            </a:endParaRPr>
          </a:p>
        </p:txBody>
      </p:sp>
      <p:pic>
        <p:nvPicPr>
          <p:cNvPr id="5" name="Imagen 4" descr="Biblioteca digital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27984" y="22297"/>
            <a:ext cx="4792216" cy="4792216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fondo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76200" y="16682"/>
            <a:ext cx="9296400" cy="6922595"/>
          </a:xfrm>
          <a:prstGeom prst="rect">
            <a:avLst/>
          </a:prstGeom>
        </p:spPr>
      </p:pic>
      <p:sp>
        <p:nvSpPr>
          <p:cNvPr id="5" name="2 Marcador de contenido"/>
          <p:cNvSpPr>
            <a:spLocks noGrp="1"/>
          </p:cNvSpPr>
          <p:nvPr>
            <p:ph idx="1"/>
          </p:nvPr>
        </p:nvSpPr>
        <p:spPr>
          <a:xfrm>
            <a:off x="567702" y="692696"/>
            <a:ext cx="4076306" cy="4680520"/>
          </a:xfrm>
        </p:spPr>
        <p:txBody>
          <a:bodyPr>
            <a:normAutofit fontScale="92500" lnSpcReduction="20000"/>
          </a:bodyPr>
          <a:lstStyle/>
          <a:p>
            <a:pPr algn="r">
              <a:buNone/>
            </a:pPr>
            <a:r>
              <a:rPr lang="en-US" sz="2600" dirty="0" smtClean="0">
                <a:latin typeface="Courier"/>
                <a:cs typeface="Courier"/>
              </a:rPr>
              <a:t>El </a:t>
            </a:r>
            <a:r>
              <a:rPr lang="en-US" sz="2600" dirty="0" err="1" smtClean="0">
                <a:latin typeface="Courier"/>
                <a:cs typeface="Courier"/>
              </a:rPr>
              <a:t>oído</a:t>
            </a:r>
            <a:r>
              <a:rPr lang="en-US" sz="2600" dirty="0" smtClean="0">
                <a:latin typeface="Courier"/>
                <a:cs typeface="Courier"/>
              </a:rPr>
              <a:t> </a:t>
            </a:r>
            <a:r>
              <a:rPr lang="en-US" sz="2600" dirty="0" err="1" smtClean="0">
                <a:latin typeface="Courier"/>
                <a:cs typeface="Courier"/>
              </a:rPr>
              <a:t>humano</a:t>
            </a:r>
            <a:r>
              <a:rPr lang="en-US" sz="2600" dirty="0" smtClean="0">
                <a:latin typeface="Courier"/>
                <a:cs typeface="Courier"/>
              </a:rPr>
              <a:t> </a:t>
            </a:r>
            <a:r>
              <a:rPr lang="en-US" sz="2600" dirty="0" err="1" smtClean="0">
                <a:latin typeface="Courier"/>
                <a:cs typeface="Courier"/>
              </a:rPr>
              <a:t>puede</a:t>
            </a:r>
            <a:r>
              <a:rPr lang="en-US" sz="2600" dirty="0" smtClean="0">
                <a:latin typeface="Courier"/>
                <a:cs typeface="Courier"/>
              </a:rPr>
              <a:t> </a:t>
            </a:r>
            <a:r>
              <a:rPr lang="en-US" sz="2600" dirty="0" err="1" smtClean="0">
                <a:latin typeface="Courier"/>
                <a:cs typeface="Courier"/>
              </a:rPr>
              <a:t>compararse</a:t>
            </a:r>
            <a:r>
              <a:rPr lang="en-US" sz="2600" dirty="0" smtClean="0">
                <a:latin typeface="Courier"/>
                <a:cs typeface="Courier"/>
              </a:rPr>
              <a:t> a un receptor de radio </a:t>
            </a:r>
            <a:r>
              <a:rPr lang="en-US" sz="2600" dirty="0" err="1" smtClean="0">
                <a:latin typeface="Courier"/>
                <a:cs typeface="Courier"/>
              </a:rPr>
              <a:t>capaz</a:t>
            </a:r>
            <a:r>
              <a:rPr lang="en-US" sz="2600" dirty="0" smtClean="0">
                <a:latin typeface="Courier"/>
                <a:cs typeface="Courier"/>
              </a:rPr>
              <a:t> de </a:t>
            </a:r>
            <a:r>
              <a:rPr lang="en-US" sz="2600" dirty="0" err="1" smtClean="0">
                <a:latin typeface="Courier"/>
                <a:cs typeface="Courier"/>
              </a:rPr>
              <a:t>descifrar</a:t>
            </a:r>
            <a:r>
              <a:rPr lang="en-US" sz="2600" dirty="0" smtClean="0">
                <a:latin typeface="Courier"/>
                <a:cs typeface="Courier"/>
              </a:rPr>
              <a:t> </a:t>
            </a:r>
            <a:r>
              <a:rPr lang="en-US" sz="2600" dirty="0" err="1" smtClean="0">
                <a:latin typeface="Courier"/>
                <a:cs typeface="Courier"/>
              </a:rPr>
              <a:t>las</a:t>
            </a:r>
            <a:r>
              <a:rPr lang="en-US" sz="2600" dirty="0" smtClean="0">
                <a:latin typeface="Courier"/>
                <a:cs typeface="Courier"/>
              </a:rPr>
              <a:t> </a:t>
            </a:r>
            <a:r>
              <a:rPr lang="en-US" sz="2600" dirty="0" err="1" smtClean="0">
                <a:latin typeface="Courier"/>
                <a:cs typeface="Courier"/>
              </a:rPr>
              <a:t>ondas</a:t>
            </a:r>
            <a:r>
              <a:rPr lang="en-US" sz="2600" dirty="0" smtClean="0">
                <a:latin typeface="Courier"/>
                <a:cs typeface="Courier"/>
              </a:rPr>
              <a:t> </a:t>
            </a:r>
            <a:r>
              <a:rPr lang="en-US" sz="2600" dirty="0" err="1" smtClean="0">
                <a:latin typeface="Courier"/>
                <a:cs typeface="Courier"/>
              </a:rPr>
              <a:t>electromagnéticas</a:t>
            </a:r>
            <a:r>
              <a:rPr lang="en-US" sz="2600" dirty="0" smtClean="0">
                <a:latin typeface="Courier"/>
                <a:cs typeface="Courier"/>
              </a:rPr>
              <a:t> y </a:t>
            </a:r>
            <a:r>
              <a:rPr lang="en-US" sz="2600" dirty="0" err="1" smtClean="0">
                <a:latin typeface="Courier"/>
                <a:cs typeface="Courier"/>
              </a:rPr>
              <a:t>restituirlas</a:t>
            </a:r>
            <a:r>
              <a:rPr lang="en-US" sz="2600" dirty="0" smtClean="0">
                <a:latin typeface="Courier"/>
                <a:cs typeface="Courier"/>
              </a:rPr>
              <a:t> </a:t>
            </a:r>
            <a:r>
              <a:rPr lang="en-US" sz="2600" dirty="0" err="1" smtClean="0">
                <a:latin typeface="Courier"/>
                <a:cs typeface="Courier"/>
              </a:rPr>
              <a:t>como</a:t>
            </a:r>
            <a:r>
              <a:rPr lang="en-US" sz="2600" dirty="0" smtClean="0">
                <a:latin typeface="Courier"/>
                <a:cs typeface="Courier"/>
              </a:rPr>
              <a:t> </a:t>
            </a:r>
            <a:r>
              <a:rPr lang="en-US" sz="2600" dirty="0" err="1" smtClean="0">
                <a:latin typeface="Courier"/>
                <a:cs typeface="Courier"/>
              </a:rPr>
              <a:t>sonido</a:t>
            </a:r>
            <a:r>
              <a:rPr lang="en-US" sz="2600" dirty="0" smtClean="0">
                <a:latin typeface="Courier"/>
                <a:cs typeface="Courier"/>
              </a:rPr>
              <a:t>, la </a:t>
            </a:r>
            <a:r>
              <a:rPr lang="en-US" sz="2600" dirty="0" err="1" smtClean="0">
                <a:latin typeface="Courier"/>
                <a:cs typeface="Courier"/>
              </a:rPr>
              <a:t>voz</a:t>
            </a:r>
            <a:r>
              <a:rPr lang="en-US" sz="2600" dirty="0" smtClean="0">
                <a:latin typeface="Courier"/>
                <a:cs typeface="Courier"/>
              </a:rPr>
              <a:t> </a:t>
            </a:r>
            <a:r>
              <a:rPr lang="en-US" sz="2600" dirty="0" err="1" smtClean="0">
                <a:latin typeface="Courier"/>
                <a:cs typeface="Courier"/>
              </a:rPr>
              <a:t>humana</a:t>
            </a:r>
            <a:r>
              <a:rPr lang="en-US" sz="2600" dirty="0" smtClean="0">
                <a:latin typeface="Courier"/>
                <a:cs typeface="Courier"/>
              </a:rPr>
              <a:t> </a:t>
            </a:r>
            <a:r>
              <a:rPr lang="en-US" sz="2600" dirty="0" err="1" smtClean="0">
                <a:latin typeface="Courier"/>
                <a:cs typeface="Courier"/>
              </a:rPr>
              <a:t>puede</a:t>
            </a:r>
            <a:r>
              <a:rPr lang="en-US" sz="2600" dirty="0" smtClean="0">
                <a:latin typeface="Courier"/>
                <a:cs typeface="Courier"/>
              </a:rPr>
              <a:t> </a:t>
            </a:r>
            <a:r>
              <a:rPr lang="en-US" sz="2600" dirty="0" err="1" smtClean="0">
                <a:latin typeface="Courier"/>
                <a:cs typeface="Courier"/>
              </a:rPr>
              <a:t>equipararse</a:t>
            </a:r>
            <a:r>
              <a:rPr lang="en-US" sz="2600" dirty="0" smtClean="0">
                <a:latin typeface="Courier"/>
                <a:cs typeface="Courier"/>
              </a:rPr>
              <a:t> al </a:t>
            </a:r>
            <a:r>
              <a:rPr lang="en-US" sz="2600" dirty="0" err="1" smtClean="0">
                <a:latin typeface="Courier"/>
                <a:cs typeface="Courier"/>
              </a:rPr>
              <a:t>transmisor</a:t>
            </a:r>
            <a:r>
              <a:rPr lang="en-US" sz="2600" dirty="0" smtClean="0">
                <a:latin typeface="Courier"/>
                <a:cs typeface="Courier"/>
              </a:rPr>
              <a:t> de radio </a:t>
            </a:r>
            <a:r>
              <a:rPr lang="en-US" sz="2600" dirty="0" err="1" smtClean="0">
                <a:latin typeface="Courier"/>
                <a:cs typeface="Courier"/>
              </a:rPr>
              <a:t>capaz</a:t>
            </a:r>
            <a:r>
              <a:rPr lang="en-US" sz="2600" dirty="0" smtClean="0">
                <a:latin typeface="Courier"/>
                <a:cs typeface="Courier"/>
              </a:rPr>
              <a:t> de </a:t>
            </a:r>
            <a:r>
              <a:rPr lang="en-US" sz="2600" dirty="0" err="1" smtClean="0">
                <a:latin typeface="Courier"/>
                <a:cs typeface="Courier"/>
              </a:rPr>
              <a:t>traducir</a:t>
            </a:r>
            <a:r>
              <a:rPr lang="en-US" sz="2600" dirty="0" smtClean="0">
                <a:latin typeface="Courier"/>
                <a:cs typeface="Courier"/>
              </a:rPr>
              <a:t> el </a:t>
            </a:r>
            <a:r>
              <a:rPr lang="en-US" sz="2600" dirty="0" err="1" smtClean="0">
                <a:latin typeface="Courier"/>
                <a:cs typeface="Courier"/>
              </a:rPr>
              <a:t>sonido</a:t>
            </a:r>
            <a:r>
              <a:rPr lang="en-US" sz="2600" dirty="0" smtClean="0">
                <a:latin typeface="Courier"/>
                <a:cs typeface="Courier"/>
              </a:rPr>
              <a:t> en </a:t>
            </a:r>
            <a:r>
              <a:rPr lang="en-US" sz="2600" dirty="0" err="1" smtClean="0">
                <a:latin typeface="Courier"/>
                <a:cs typeface="Courier"/>
              </a:rPr>
              <a:t>ondas</a:t>
            </a:r>
            <a:r>
              <a:rPr lang="en-US" sz="2600" dirty="0" smtClean="0">
                <a:latin typeface="Courier"/>
                <a:cs typeface="Courier"/>
              </a:rPr>
              <a:t> </a:t>
            </a:r>
            <a:r>
              <a:rPr lang="en-US" sz="2600" dirty="0" err="1" smtClean="0">
                <a:latin typeface="Courier"/>
                <a:cs typeface="Courier"/>
              </a:rPr>
              <a:t>electromagnéticas</a:t>
            </a:r>
            <a:endParaRPr lang="en-US" sz="2600" dirty="0">
              <a:latin typeface="Courier"/>
              <a:cs typeface="Courier"/>
            </a:endParaRPr>
          </a:p>
        </p:txBody>
      </p:sp>
      <p:pic>
        <p:nvPicPr>
          <p:cNvPr id="2" name="Imagen 1" descr="big-ear3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65194" y="-18387"/>
            <a:ext cx="4478805" cy="5374566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fondo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76200" y="-32298"/>
            <a:ext cx="9296400" cy="6922595"/>
          </a:xfrm>
          <a:prstGeom prst="rect">
            <a:avLst/>
          </a:prstGeom>
        </p:spPr>
      </p:pic>
      <p:sp>
        <p:nvSpPr>
          <p:cNvPr id="6" name="2 Marcador de contenido"/>
          <p:cNvSpPr>
            <a:spLocks noGrp="1"/>
          </p:cNvSpPr>
          <p:nvPr>
            <p:ph idx="1"/>
          </p:nvPr>
        </p:nvSpPr>
        <p:spPr>
          <a:xfrm>
            <a:off x="-324544" y="1676400"/>
            <a:ext cx="8229600" cy="4525963"/>
          </a:xfrm>
        </p:spPr>
        <p:txBody>
          <a:bodyPr/>
          <a:lstStyle/>
          <a:p>
            <a:pPr>
              <a:buNone/>
            </a:pPr>
            <a:endParaRPr lang="es-MX" dirty="0" smtClean="0"/>
          </a:p>
          <a:p>
            <a:pPr>
              <a:buNone/>
            </a:pPr>
            <a:endParaRPr lang="es-MX" dirty="0"/>
          </a:p>
          <a:p>
            <a:pPr>
              <a:buNone/>
            </a:pPr>
            <a:endParaRPr lang="es-MX" dirty="0" smtClean="0"/>
          </a:p>
          <a:p>
            <a:pPr>
              <a:buNone/>
            </a:pPr>
            <a:r>
              <a:rPr lang="es-MX" dirty="0" smtClean="0"/>
              <a:t>	La tecnología eléctrica no necesita palabras. La </a:t>
            </a:r>
            <a:r>
              <a:rPr lang="es-MX" dirty="0" smtClean="0"/>
              <a:t>electricidad </a:t>
            </a:r>
            <a:r>
              <a:rPr lang="es-MX" dirty="0" smtClean="0"/>
              <a:t>señala el camino de una extensión del proceso de la conciencia en sí, a escala mundial, y sin expresión verbal alguna</a:t>
            </a:r>
            <a:endParaRPr lang="en-US" sz="2200" dirty="0">
              <a:latin typeface="Courier"/>
              <a:cs typeface="Courier"/>
            </a:endParaRPr>
          </a:p>
        </p:txBody>
      </p:sp>
      <p:pic>
        <p:nvPicPr>
          <p:cNvPr id="2" name="Imagen 1" descr="facebook_vs_google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99992" y="0"/>
            <a:ext cx="4644008" cy="3494064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fondo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76200" y="-32298"/>
            <a:ext cx="9296400" cy="6922595"/>
          </a:xfrm>
          <a:prstGeom prst="rect">
            <a:avLst/>
          </a:prstGeom>
        </p:spPr>
      </p:pic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0" y="458180"/>
            <a:ext cx="4427984" cy="5491100"/>
          </a:xfrm>
        </p:spPr>
        <p:txBody>
          <a:bodyPr>
            <a:normAutofit/>
          </a:bodyPr>
          <a:lstStyle/>
          <a:p>
            <a:pPr algn="r">
              <a:buNone/>
            </a:pPr>
            <a:r>
              <a:rPr lang="es-MX" sz="2400" b="1" dirty="0" smtClean="0">
                <a:latin typeface="Courier New" pitchFamily="49" charset="0"/>
                <a:cs typeface="Courier New" pitchFamily="49" charset="0"/>
              </a:rPr>
              <a:t>	Hoy en día, los ordenadores prometen ser una herramienta de traducción instantánea desde cualquier código o lenguaje a cualquier otro. El ordenador </a:t>
            </a:r>
            <a:r>
              <a:rPr lang="es-MX" sz="2400" b="1" dirty="0" smtClean="0">
                <a:latin typeface="Courier New" pitchFamily="49" charset="0"/>
                <a:cs typeface="Courier New" pitchFamily="49" charset="0"/>
              </a:rPr>
              <a:t>promete</a:t>
            </a:r>
            <a:r>
              <a:rPr lang="es-MX" sz="2400" b="1" dirty="0" smtClean="0">
                <a:latin typeface="Courier New" pitchFamily="49" charset="0"/>
                <a:cs typeface="Courier New" pitchFamily="49" charset="0"/>
              </a:rPr>
              <a:t>, en una palabra, una condición de Pentecostés de comprensión y unidad universales</a:t>
            </a:r>
            <a:r>
              <a:rPr lang="es-MX" sz="2400" dirty="0" smtClean="0">
                <a:latin typeface="Courier New" pitchFamily="49" charset="0"/>
                <a:cs typeface="Courier New" pitchFamily="49" charset="0"/>
              </a:rPr>
              <a:t>.</a:t>
            </a:r>
            <a:endParaRPr lang="en-US" sz="2400" dirty="0">
              <a:latin typeface="Courier New" pitchFamily="49" charset="0"/>
              <a:cs typeface="Courier New" pitchFamily="49" charset="0"/>
            </a:endParaRPr>
          </a:p>
        </p:txBody>
      </p:sp>
      <p:pic>
        <p:nvPicPr>
          <p:cNvPr id="2" name="Imagen 1" descr="televisión 2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52975" y="-22933"/>
            <a:ext cx="4467225" cy="289560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fondo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76200" y="-32298"/>
            <a:ext cx="9296400" cy="6922595"/>
          </a:xfrm>
          <a:prstGeom prst="rect">
            <a:avLst/>
          </a:prstGeom>
        </p:spPr>
      </p:pic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0" y="458180"/>
            <a:ext cx="4427984" cy="5491100"/>
          </a:xfrm>
        </p:spPr>
        <p:txBody>
          <a:bodyPr>
            <a:normAutofit/>
          </a:bodyPr>
          <a:lstStyle/>
          <a:p>
            <a:pPr algn="r">
              <a:buNone/>
            </a:pPr>
            <a:r>
              <a:rPr lang="es-MX" sz="2400" b="1" dirty="0" smtClean="0">
                <a:latin typeface="Courier New" pitchFamily="49" charset="0"/>
                <a:cs typeface="Courier New" pitchFamily="49" charset="0"/>
              </a:rPr>
              <a:t>	El siguiente paso lógico parece ser, no traducir los lenguajes, sino prescindir de ellos a favor de una conciencia cósmica general, que bien podría ser un inconsciente colectivo con el que soñaba Bergson</a:t>
            </a:r>
            <a:r>
              <a:rPr lang="es-MX" sz="2400" dirty="0" smtClean="0">
                <a:latin typeface="Courier New" pitchFamily="49" charset="0"/>
                <a:cs typeface="Courier New" pitchFamily="49" charset="0"/>
              </a:rPr>
              <a:t>.</a:t>
            </a:r>
            <a:endParaRPr lang="en-US" sz="2400" dirty="0">
              <a:latin typeface="Courier New" pitchFamily="49" charset="0"/>
              <a:cs typeface="Courier New" pitchFamily="49" charset="0"/>
            </a:endParaRPr>
          </a:p>
        </p:txBody>
      </p:sp>
      <p:pic>
        <p:nvPicPr>
          <p:cNvPr id="4" name="Imagen 3" descr="inclusión digital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03022" y="0"/>
            <a:ext cx="4817177" cy="21401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3401785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266</TotalTime>
  <Words>164</Words>
  <Application>Microsoft Macintosh PowerPoint</Application>
  <PresentationFormat>Presentación en pantalla (4:3)</PresentationFormat>
  <Paragraphs>14</Paragraphs>
  <Slides>9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diapositiva</vt:lpstr>
      </vt:variant>
      <vt:variant>
        <vt:i4>9</vt:i4>
      </vt:variant>
    </vt:vector>
  </HeadingPairs>
  <TitlesOfParts>
    <vt:vector size="10" baseType="lpstr">
      <vt:lpstr>Tema de Office</vt:lpstr>
      <vt:lpstr>Presentación de PowerPoint</vt:lpstr>
      <vt:lpstr>Presentación de PowerPoint</vt:lpstr>
      <vt:lpstr>Presentación de PowerPoint</vt:lpstr>
      <vt:lpstr>Presentación de PowerPoint</vt:lpstr>
      <vt:lpstr>El habla separa a los individuos entre sí, y a la humanidad, del inconsciente cósmico</vt:lpstr>
      <vt:lpstr>Presentación de PowerPoint</vt:lpstr>
      <vt:lpstr>Presentación de PowerPoint</vt:lpstr>
      <vt:lpstr>Presentación de PowerPoint</vt:lpstr>
      <vt:lpstr>Presentación de PowerPoint</vt:lpstr>
    </vt:vector>
  </TitlesOfParts>
  <Company>TV4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Todos los cambios sociales repercuten en la creación de nuevas tecnologías</dc:title>
  <dc:creator>Rodolfo Murillo González</dc:creator>
  <cp:lastModifiedBy>Octavio Islas</cp:lastModifiedBy>
  <cp:revision>29</cp:revision>
  <dcterms:created xsi:type="dcterms:W3CDTF">2011-08-29T17:49:08Z</dcterms:created>
  <dcterms:modified xsi:type="dcterms:W3CDTF">2011-10-04T17:23:11Z</dcterms:modified>
</cp:coreProperties>
</file>