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9" r:id="rId2"/>
    <p:sldId id="276" r:id="rId3"/>
    <p:sldId id="260" r:id="rId4"/>
    <p:sldId id="274" r:id="rId5"/>
    <p:sldId id="277" r:id="rId6"/>
    <p:sldId id="278" r:id="rId7"/>
    <p:sldId id="279" r:id="rId8"/>
    <p:sldId id="280" r:id="rId9"/>
    <p:sldId id="281" r:id="rId10"/>
    <p:sldId id="282" r:id="rId11"/>
    <p:sldId id="283" r:id="rId12"/>
    <p:sldId id="284" r:id="rId13"/>
    <p:sldId id="285" r:id="rId14"/>
    <p:sldId id="286" r:id="rId15"/>
    <p:sldId id="287" r:id="rId16"/>
    <p:sldId id="288" r:id="rId17"/>
    <p:sldId id="289" r:id="rId18"/>
    <p:sldId id="290" r:id="rId19"/>
    <p:sldId id="291" r:id="rId20"/>
  </p:sldIdLst>
  <p:sldSz cx="9144000" cy="6858000" type="screen4x3"/>
  <p:notesSz cx="6858000" cy="9144000"/>
  <p:defaultTextStyle>
    <a:defPPr>
      <a:defRPr lang="es-ES_trad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Objects="1">
      <p:cViewPr varScale="1">
        <p:scale>
          <a:sx n="82" d="100"/>
          <a:sy n="82" d="100"/>
        </p:scale>
        <p:origin x="-680" y="-12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smtClean="0"/>
              <a:t>Clic para editar título</a:t>
            </a:r>
            <a:endParaRPr lang="es-ES_tradnl"/>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_tradnl"/>
          </a:p>
        </p:txBody>
      </p:sp>
      <p:sp>
        <p:nvSpPr>
          <p:cNvPr id="4" name="Marcador de fecha 3"/>
          <p:cNvSpPr>
            <a:spLocks noGrp="1"/>
          </p:cNvSpPr>
          <p:nvPr>
            <p:ph type="dt" sz="half" idx="10"/>
          </p:nvPr>
        </p:nvSpPr>
        <p:spPr/>
        <p:txBody>
          <a:bodyPr/>
          <a:lstStyle/>
          <a:p>
            <a:fld id="{20A10891-D9FD-8C4D-B016-916EF493E205}" type="datetimeFigureOut">
              <a:rPr lang="es-ES_tradnl" smtClean="0"/>
              <a:pPr/>
              <a:t>24/10/11</a:t>
            </a:fld>
            <a:endParaRPr lang="es-ES_tradnl"/>
          </a:p>
        </p:txBody>
      </p:sp>
      <p:sp>
        <p:nvSpPr>
          <p:cNvPr id="5" name="Marcador de pie de página 4"/>
          <p:cNvSpPr>
            <a:spLocks noGrp="1"/>
          </p:cNvSpPr>
          <p:nvPr>
            <p:ph type="ftr" sz="quarter" idx="11"/>
          </p:nvPr>
        </p:nvSpPr>
        <p:spPr/>
        <p:txBody>
          <a:bodyPr/>
          <a:lstStyle/>
          <a:p>
            <a:endParaRPr lang="es-ES_tradnl"/>
          </a:p>
        </p:txBody>
      </p:sp>
      <p:sp>
        <p:nvSpPr>
          <p:cNvPr id="6" name="Marcador de número de diapositiva 5"/>
          <p:cNvSpPr>
            <a:spLocks noGrp="1"/>
          </p:cNvSpPr>
          <p:nvPr>
            <p:ph type="sldNum" sz="quarter" idx="12"/>
          </p:nvPr>
        </p:nvSpPr>
        <p:spPr/>
        <p:txBody>
          <a:bodyPr/>
          <a:lstStyle/>
          <a:p>
            <a:fld id="{C056A574-9BE5-8243-924D-7FFD435340E7}" type="slidenum">
              <a:rPr lang="es-ES_tradnl" smtClean="0"/>
              <a:pPr/>
              <a:t>‹Nr.›</a:t>
            </a:fld>
            <a:endParaRPr lang="es-ES_trad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p:txBody>
          <a:bodyPr/>
          <a:lstStyle/>
          <a:p>
            <a:fld id="{20A10891-D9FD-8C4D-B016-916EF493E205}" type="datetimeFigureOut">
              <a:rPr lang="es-ES_tradnl" smtClean="0"/>
              <a:pPr/>
              <a:t>24/10/11</a:t>
            </a:fld>
            <a:endParaRPr lang="es-ES_tradnl"/>
          </a:p>
        </p:txBody>
      </p:sp>
      <p:sp>
        <p:nvSpPr>
          <p:cNvPr id="5" name="Marcador de pie de página 4"/>
          <p:cNvSpPr>
            <a:spLocks noGrp="1"/>
          </p:cNvSpPr>
          <p:nvPr>
            <p:ph type="ftr" sz="quarter" idx="11"/>
          </p:nvPr>
        </p:nvSpPr>
        <p:spPr/>
        <p:txBody>
          <a:bodyPr/>
          <a:lstStyle/>
          <a:p>
            <a:endParaRPr lang="es-ES_tradnl"/>
          </a:p>
        </p:txBody>
      </p:sp>
      <p:sp>
        <p:nvSpPr>
          <p:cNvPr id="6" name="Marcador de número de diapositiva 5"/>
          <p:cNvSpPr>
            <a:spLocks noGrp="1"/>
          </p:cNvSpPr>
          <p:nvPr>
            <p:ph type="sldNum" sz="quarter" idx="12"/>
          </p:nvPr>
        </p:nvSpPr>
        <p:spPr/>
        <p:txBody>
          <a:bodyPr/>
          <a:lstStyle/>
          <a:p>
            <a:fld id="{C056A574-9BE5-8243-924D-7FFD435340E7}" type="slidenum">
              <a:rPr lang="es-ES_tradnl" smtClean="0"/>
              <a:pPr/>
              <a:t>‹Nr.›</a:t>
            </a:fld>
            <a:endParaRPr lang="es-ES_trad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s-ES_tradnl"/>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p>
            <a:fld id="{20A10891-D9FD-8C4D-B016-916EF493E205}" type="datetimeFigureOut">
              <a:rPr lang="es-ES_tradnl" smtClean="0"/>
              <a:pPr/>
              <a:t>24/10/11</a:t>
            </a:fld>
            <a:endParaRPr lang="es-ES_tradnl"/>
          </a:p>
        </p:txBody>
      </p:sp>
      <p:sp>
        <p:nvSpPr>
          <p:cNvPr id="5" name="Marcador de pie de página 4"/>
          <p:cNvSpPr>
            <a:spLocks noGrp="1"/>
          </p:cNvSpPr>
          <p:nvPr>
            <p:ph type="ftr" sz="quarter" idx="11"/>
          </p:nvPr>
        </p:nvSpPr>
        <p:spPr/>
        <p:txBody>
          <a:bodyPr/>
          <a:lstStyle/>
          <a:p>
            <a:endParaRPr lang="es-ES_tradnl"/>
          </a:p>
        </p:txBody>
      </p:sp>
      <p:sp>
        <p:nvSpPr>
          <p:cNvPr id="6" name="Marcador de número de diapositiva 5"/>
          <p:cNvSpPr>
            <a:spLocks noGrp="1"/>
          </p:cNvSpPr>
          <p:nvPr>
            <p:ph type="sldNum" sz="quarter" idx="12"/>
          </p:nvPr>
        </p:nvSpPr>
        <p:spPr/>
        <p:txBody>
          <a:bodyPr/>
          <a:lstStyle/>
          <a:p>
            <a:fld id="{C056A574-9BE5-8243-924D-7FFD435340E7}" type="slidenum">
              <a:rPr lang="es-ES_tradnl" smtClean="0"/>
              <a:pPr/>
              <a:t>‹Nr.›</a:t>
            </a:fld>
            <a:endParaRPr lang="es-ES_trad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5" name="Marcador de fecha 4"/>
          <p:cNvSpPr>
            <a:spLocks noGrp="1"/>
          </p:cNvSpPr>
          <p:nvPr>
            <p:ph type="dt" sz="half" idx="10"/>
          </p:nvPr>
        </p:nvSpPr>
        <p:spPr/>
        <p:txBody>
          <a:bodyPr/>
          <a:lstStyle/>
          <a:p>
            <a:fld id="{20A10891-D9FD-8C4D-B016-916EF493E205}" type="datetimeFigureOut">
              <a:rPr lang="es-ES_tradnl" smtClean="0"/>
              <a:pPr/>
              <a:t>24/10/11</a:t>
            </a:fld>
            <a:endParaRPr lang="es-ES_tradnl"/>
          </a:p>
        </p:txBody>
      </p:sp>
      <p:sp>
        <p:nvSpPr>
          <p:cNvPr id="6" name="Marcador de pie de página 5"/>
          <p:cNvSpPr>
            <a:spLocks noGrp="1"/>
          </p:cNvSpPr>
          <p:nvPr>
            <p:ph type="ftr" sz="quarter" idx="11"/>
          </p:nvPr>
        </p:nvSpPr>
        <p:spPr/>
        <p:txBody>
          <a:bodyPr/>
          <a:lstStyle/>
          <a:p>
            <a:endParaRPr lang="es-ES_tradnl"/>
          </a:p>
        </p:txBody>
      </p:sp>
      <p:sp>
        <p:nvSpPr>
          <p:cNvPr id="7" name="Marcador de número de diapositiva 6"/>
          <p:cNvSpPr>
            <a:spLocks noGrp="1"/>
          </p:cNvSpPr>
          <p:nvPr>
            <p:ph type="sldNum" sz="quarter" idx="12"/>
          </p:nvPr>
        </p:nvSpPr>
        <p:spPr/>
        <p:txBody>
          <a:bodyPr/>
          <a:lstStyle/>
          <a:p>
            <a:fld id="{C056A574-9BE5-8243-924D-7FFD435340E7}" type="slidenum">
              <a:rPr lang="es-ES_tradnl" smtClean="0"/>
              <a:pPr/>
              <a:t>‹Nr.›</a:t>
            </a:fld>
            <a:endParaRPr lang="es-ES_trad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_tradnl"/>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7" name="Marcador de fecha 6"/>
          <p:cNvSpPr>
            <a:spLocks noGrp="1"/>
          </p:cNvSpPr>
          <p:nvPr>
            <p:ph type="dt" sz="half" idx="10"/>
          </p:nvPr>
        </p:nvSpPr>
        <p:spPr/>
        <p:txBody>
          <a:bodyPr/>
          <a:lstStyle/>
          <a:p>
            <a:fld id="{20A10891-D9FD-8C4D-B016-916EF493E205}" type="datetimeFigureOut">
              <a:rPr lang="es-ES_tradnl" smtClean="0"/>
              <a:pPr/>
              <a:t>24/10/11</a:t>
            </a:fld>
            <a:endParaRPr lang="es-ES_tradnl"/>
          </a:p>
        </p:txBody>
      </p:sp>
      <p:sp>
        <p:nvSpPr>
          <p:cNvPr id="8" name="Marcador de pie de página 7"/>
          <p:cNvSpPr>
            <a:spLocks noGrp="1"/>
          </p:cNvSpPr>
          <p:nvPr>
            <p:ph type="ftr" sz="quarter" idx="11"/>
          </p:nvPr>
        </p:nvSpPr>
        <p:spPr/>
        <p:txBody>
          <a:bodyPr/>
          <a:lstStyle/>
          <a:p>
            <a:endParaRPr lang="es-ES_tradnl"/>
          </a:p>
        </p:txBody>
      </p:sp>
      <p:sp>
        <p:nvSpPr>
          <p:cNvPr id="9" name="Marcador de número de diapositiva 8"/>
          <p:cNvSpPr>
            <a:spLocks noGrp="1"/>
          </p:cNvSpPr>
          <p:nvPr>
            <p:ph type="sldNum" sz="quarter" idx="12"/>
          </p:nvPr>
        </p:nvSpPr>
        <p:spPr/>
        <p:txBody>
          <a:bodyPr/>
          <a:lstStyle/>
          <a:p>
            <a:fld id="{C056A574-9BE5-8243-924D-7FFD435340E7}" type="slidenum">
              <a:rPr lang="es-ES_tradnl" smtClean="0"/>
              <a:pPr/>
              <a:t>‹Nr.›</a:t>
            </a:fld>
            <a:endParaRPr lang="es-ES_trad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fecha 2"/>
          <p:cNvSpPr>
            <a:spLocks noGrp="1"/>
          </p:cNvSpPr>
          <p:nvPr>
            <p:ph type="dt" sz="half" idx="10"/>
          </p:nvPr>
        </p:nvSpPr>
        <p:spPr/>
        <p:txBody>
          <a:bodyPr/>
          <a:lstStyle/>
          <a:p>
            <a:fld id="{20A10891-D9FD-8C4D-B016-916EF493E205}" type="datetimeFigureOut">
              <a:rPr lang="es-ES_tradnl" smtClean="0"/>
              <a:pPr/>
              <a:t>24/10/11</a:t>
            </a:fld>
            <a:endParaRPr lang="es-ES_tradnl"/>
          </a:p>
        </p:txBody>
      </p:sp>
      <p:sp>
        <p:nvSpPr>
          <p:cNvPr id="4" name="Marcador de pie de página 3"/>
          <p:cNvSpPr>
            <a:spLocks noGrp="1"/>
          </p:cNvSpPr>
          <p:nvPr>
            <p:ph type="ftr" sz="quarter" idx="11"/>
          </p:nvPr>
        </p:nvSpPr>
        <p:spPr/>
        <p:txBody>
          <a:bodyPr/>
          <a:lstStyle/>
          <a:p>
            <a:endParaRPr lang="es-ES_tradnl"/>
          </a:p>
        </p:txBody>
      </p:sp>
      <p:sp>
        <p:nvSpPr>
          <p:cNvPr id="5" name="Marcador de número de diapositiva 4"/>
          <p:cNvSpPr>
            <a:spLocks noGrp="1"/>
          </p:cNvSpPr>
          <p:nvPr>
            <p:ph type="sldNum" sz="quarter" idx="12"/>
          </p:nvPr>
        </p:nvSpPr>
        <p:spPr/>
        <p:txBody>
          <a:bodyPr/>
          <a:lstStyle/>
          <a:p>
            <a:fld id="{C056A574-9BE5-8243-924D-7FFD435340E7}" type="slidenum">
              <a:rPr lang="es-ES_tradnl" smtClean="0"/>
              <a:pPr/>
              <a:t>‹Nr.›</a:t>
            </a:fld>
            <a:endParaRPr lang="es-ES_trad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20A10891-D9FD-8C4D-B016-916EF493E205}" type="datetimeFigureOut">
              <a:rPr lang="es-ES_tradnl" smtClean="0"/>
              <a:pPr/>
              <a:t>24/10/11</a:t>
            </a:fld>
            <a:endParaRPr lang="es-ES_tradnl"/>
          </a:p>
        </p:txBody>
      </p:sp>
      <p:sp>
        <p:nvSpPr>
          <p:cNvPr id="3" name="Marcador de pie de página 2"/>
          <p:cNvSpPr>
            <a:spLocks noGrp="1"/>
          </p:cNvSpPr>
          <p:nvPr>
            <p:ph type="ftr" sz="quarter" idx="11"/>
          </p:nvPr>
        </p:nvSpPr>
        <p:spPr/>
        <p:txBody>
          <a:bodyPr/>
          <a:lstStyle/>
          <a:p>
            <a:endParaRPr lang="es-ES_tradnl"/>
          </a:p>
        </p:txBody>
      </p:sp>
      <p:sp>
        <p:nvSpPr>
          <p:cNvPr id="4" name="Marcador de número de diapositiva 3"/>
          <p:cNvSpPr>
            <a:spLocks noGrp="1"/>
          </p:cNvSpPr>
          <p:nvPr>
            <p:ph type="sldNum" sz="quarter" idx="12"/>
          </p:nvPr>
        </p:nvSpPr>
        <p:spPr/>
        <p:txBody>
          <a:bodyPr/>
          <a:lstStyle/>
          <a:p>
            <a:fld id="{C056A574-9BE5-8243-924D-7FFD435340E7}" type="slidenum">
              <a:rPr lang="es-ES_tradnl" smtClean="0"/>
              <a:pPr/>
              <a:t>‹Nr.›</a:t>
            </a:fld>
            <a:endParaRPr lang="es-ES_trad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s-ES_tradnl"/>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20A10891-D9FD-8C4D-B016-916EF493E205}" type="datetimeFigureOut">
              <a:rPr lang="es-ES_tradnl" smtClean="0"/>
              <a:pPr/>
              <a:t>24/10/11</a:t>
            </a:fld>
            <a:endParaRPr lang="es-ES_tradnl"/>
          </a:p>
        </p:txBody>
      </p:sp>
      <p:sp>
        <p:nvSpPr>
          <p:cNvPr id="6" name="Marcador de pie de página 5"/>
          <p:cNvSpPr>
            <a:spLocks noGrp="1"/>
          </p:cNvSpPr>
          <p:nvPr>
            <p:ph type="ftr" sz="quarter" idx="11"/>
          </p:nvPr>
        </p:nvSpPr>
        <p:spPr/>
        <p:txBody>
          <a:bodyPr/>
          <a:lstStyle/>
          <a:p>
            <a:endParaRPr lang="es-ES_tradnl"/>
          </a:p>
        </p:txBody>
      </p:sp>
      <p:sp>
        <p:nvSpPr>
          <p:cNvPr id="7" name="Marcador de número de diapositiva 6"/>
          <p:cNvSpPr>
            <a:spLocks noGrp="1"/>
          </p:cNvSpPr>
          <p:nvPr>
            <p:ph type="sldNum" sz="quarter" idx="12"/>
          </p:nvPr>
        </p:nvSpPr>
        <p:spPr/>
        <p:txBody>
          <a:bodyPr/>
          <a:lstStyle/>
          <a:p>
            <a:fld id="{C056A574-9BE5-8243-924D-7FFD435340E7}" type="slidenum">
              <a:rPr lang="es-ES_tradnl" smtClean="0"/>
              <a:pPr/>
              <a:t>‹Nr.›</a:t>
            </a:fld>
            <a:endParaRPr lang="es-ES_trad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_tradnl"/>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20A10891-D9FD-8C4D-B016-916EF493E205}" type="datetimeFigureOut">
              <a:rPr lang="es-ES_tradnl" smtClean="0"/>
              <a:pPr/>
              <a:t>24/10/11</a:t>
            </a:fld>
            <a:endParaRPr lang="es-ES_tradnl"/>
          </a:p>
        </p:txBody>
      </p:sp>
      <p:sp>
        <p:nvSpPr>
          <p:cNvPr id="6" name="Marcador de pie de página 5"/>
          <p:cNvSpPr>
            <a:spLocks noGrp="1"/>
          </p:cNvSpPr>
          <p:nvPr>
            <p:ph type="ftr" sz="quarter" idx="11"/>
          </p:nvPr>
        </p:nvSpPr>
        <p:spPr/>
        <p:txBody>
          <a:bodyPr/>
          <a:lstStyle/>
          <a:p>
            <a:endParaRPr lang="es-ES_tradnl"/>
          </a:p>
        </p:txBody>
      </p:sp>
      <p:sp>
        <p:nvSpPr>
          <p:cNvPr id="7" name="Marcador de número de diapositiva 6"/>
          <p:cNvSpPr>
            <a:spLocks noGrp="1"/>
          </p:cNvSpPr>
          <p:nvPr>
            <p:ph type="sldNum" sz="quarter" idx="12"/>
          </p:nvPr>
        </p:nvSpPr>
        <p:spPr/>
        <p:txBody>
          <a:bodyPr/>
          <a:lstStyle/>
          <a:p>
            <a:fld id="{C056A574-9BE5-8243-924D-7FFD435340E7}" type="slidenum">
              <a:rPr lang="es-ES_tradnl" smtClean="0"/>
              <a:pPr/>
              <a:t>‹Nr.›</a:t>
            </a:fld>
            <a:endParaRPr lang="es-ES_trad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p:txBody>
          <a:bodyPr/>
          <a:lstStyle/>
          <a:p>
            <a:fld id="{20A10891-D9FD-8C4D-B016-916EF493E205}" type="datetimeFigureOut">
              <a:rPr lang="es-ES_tradnl" smtClean="0"/>
              <a:pPr/>
              <a:t>24/10/11</a:t>
            </a:fld>
            <a:endParaRPr lang="es-ES_tradnl"/>
          </a:p>
        </p:txBody>
      </p:sp>
      <p:sp>
        <p:nvSpPr>
          <p:cNvPr id="5" name="Marcador de pie de página 4"/>
          <p:cNvSpPr>
            <a:spLocks noGrp="1"/>
          </p:cNvSpPr>
          <p:nvPr>
            <p:ph type="ftr" sz="quarter" idx="11"/>
          </p:nvPr>
        </p:nvSpPr>
        <p:spPr/>
        <p:txBody>
          <a:bodyPr/>
          <a:lstStyle/>
          <a:p>
            <a:endParaRPr lang="es-ES_tradnl"/>
          </a:p>
        </p:txBody>
      </p:sp>
      <p:sp>
        <p:nvSpPr>
          <p:cNvPr id="6" name="Marcador de número de diapositiva 5"/>
          <p:cNvSpPr>
            <a:spLocks noGrp="1"/>
          </p:cNvSpPr>
          <p:nvPr>
            <p:ph type="sldNum" sz="quarter" idx="12"/>
          </p:nvPr>
        </p:nvSpPr>
        <p:spPr/>
        <p:txBody>
          <a:bodyPr/>
          <a:lstStyle/>
          <a:p>
            <a:fld id="{C056A574-9BE5-8243-924D-7FFD435340E7}" type="slidenum">
              <a:rPr lang="es-ES_tradnl" smtClean="0"/>
              <a:pPr/>
              <a:t>‹Nr.›</a:t>
            </a:fld>
            <a:endParaRPr lang="es-ES_trad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smtClean="0"/>
              <a:t>Clic para editar título</a:t>
            </a:r>
            <a:endParaRPr lang="es-ES_tradnl"/>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p:txBody>
          <a:bodyPr/>
          <a:lstStyle/>
          <a:p>
            <a:fld id="{20A10891-D9FD-8C4D-B016-916EF493E205}" type="datetimeFigureOut">
              <a:rPr lang="es-ES_tradnl" smtClean="0"/>
              <a:pPr/>
              <a:t>24/10/11</a:t>
            </a:fld>
            <a:endParaRPr lang="es-ES_tradnl"/>
          </a:p>
        </p:txBody>
      </p:sp>
      <p:sp>
        <p:nvSpPr>
          <p:cNvPr id="5" name="Marcador de pie de página 4"/>
          <p:cNvSpPr>
            <a:spLocks noGrp="1"/>
          </p:cNvSpPr>
          <p:nvPr>
            <p:ph type="ftr" sz="quarter" idx="11"/>
          </p:nvPr>
        </p:nvSpPr>
        <p:spPr/>
        <p:txBody>
          <a:bodyPr/>
          <a:lstStyle/>
          <a:p>
            <a:endParaRPr lang="es-ES_tradnl"/>
          </a:p>
        </p:txBody>
      </p:sp>
      <p:sp>
        <p:nvSpPr>
          <p:cNvPr id="6" name="Marcador de número de diapositiva 5"/>
          <p:cNvSpPr>
            <a:spLocks noGrp="1"/>
          </p:cNvSpPr>
          <p:nvPr>
            <p:ph type="sldNum" sz="quarter" idx="12"/>
          </p:nvPr>
        </p:nvSpPr>
        <p:spPr/>
        <p:txBody>
          <a:bodyPr/>
          <a:lstStyle/>
          <a:p>
            <a:fld id="{C056A574-9BE5-8243-924D-7FFD435340E7}" type="slidenum">
              <a:rPr lang="es-ES_tradnl" smtClean="0"/>
              <a:pPr/>
              <a:t>‹Nr.›</a:t>
            </a:fld>
            <a:endParaRPr lang="es-ES_tradnl"/>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smtClean="0"/>
              <a:t>Clic para editar título</a:t>
            </a:r>
            <a:endParaRPr lang="es-ES_tradnl"/>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A10891-D9FD-8C4D-B016-916EF493E205}" type="datetimeFigureOut">
              <a:rPr lang="es-ES_tradnl" smtClean="0"/>
              <a:pPr/>
              <a:t>24/10/11</a:t>
            </a:fld>
            <a:endParaRPr lang="es-ES_tradnl"/>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56A574-9BE5-8243-924D-7FFD435340E7}" type="slidenum">
              <a:rPr lang="es-ES_tradnl" smtClean="0"/>
              <a:pPr/>
              <a:t>‹Nr.›</a:t>
            </a:fld>
            <a:endParaRPr lang="es-ES_tradn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_trad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0.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7.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8.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ondo.png"/>
          <p:cNvPicPr>
            <a:picLocks noChangeAspect="1"/>
          </p:cNvPicPr>
          <p:nvPr/>
        </p:nvPicPr>
        <p:blipFill>
          <a:blip r:embed="rId2"/>
          <a:stretch>
            <a:fillRect/>
          </a:stretch>
        </p:blipFill>
        <p:spPr>
          <a:xfrm>
            <a:off x="-76200" y="-32298"/>
            <a:ext cx="9296400" cy="6922595"/>
          </a:xfrm>
          <a:prstGeom prst="rect">
            <a:avLst/>
          </a:prstGeom>
        </p:spPr>
      </p:pic>
      <p:pic>
        <p:nvPicPr>
          <p:cNvPr id="8" name="Picture 2" descr="http://4.bp.blogspot.com/_uheNlUAGBA8/TNcchD6ahAI/AAAAAAAADHE/Xb-wcXkfnFY/s1600/1+revolucion+industrial.jpg"/>
          <p:cNvPicPr>
            <a:picLocks noChangeAspect="1" noChangeArrowheads="1"/>
          </p:cNvPicPr>
          <p:nvPr/>
        </p:nvPicPr>
        <p:blipFill>
          <a:blip r:embed="rId3" cstate="print"/>
          <a:srcRect/>
          <a:stretch>
            <a:fillRect/>
          </a:stretch>
        </p:blipFill>
        <p:spPr bwMode="auto">
          <a:xfrm>
            <a:off x="0" y="0"/>
            <a:ext cx="9144000" cy="2743200"/>
          </a:xfrm>
          <a:prstGeom prst="rect">
            <a:avLst/>
          </a:prstGeom>
          <a:noFill/>
        </p:spPr>
      </p:pic>
      <p:sp>
        <p:nvSpPr>
          <p:cNvPr id="7" name="Rectángulo 6"/>
          <p:cNvSpPr/>
          <p:nvPr/>
        </p:nvSpPr>
        <p:spPr>
          <a:xfrm>
            <a:off x="685800" y="3048000"/>
            <a:ext cx="7696200" cy="400110"/>
          </a:xfrm>
          <a:prstGeom prst="rect">
            <a:avLst/>
          </a:prstGeom>
        </p:spPr>
        <p:txBody>
          <a:bodyPr wrap="square">
            <a:spAutoFit/>
          </a:bodyPr>
          <a:lstStyle/>
          <a:p>
            <a:endParaRPr lang="es-ES_tradnl" sz="2000" dirty="0">
              <a:latin typeface="Courier"/>
              <a:cs typeface="Courier"/>
            </a:endParaRPr>
          </a:p>
        </p:txBody>
      </p:sp>
      <p:sp>
        <p:nvSpPr>
          <p:cNvPr id="5" name="1 Título"/>
          <p:cNvSpPr txBox="1">
            <a:spLocks/>
          </p:cNvSpPr>
          <p:nvPr/>
        </p:nvSpPr>
        <p:spPr>
          <a:xfrm>
            <a:off x="529704" y="2476500"/>
            <a:ext cx="8229600" cy="1143000"/>
          </a:xfrm>
          <a:prstGeom prst="rect">
            <a:avLst/>
          </a:prstGeom>
        </p:spPr>
        <p:txBody>
          <a:bodyPr vert="horz" lIns="91440" tIns="45720" rIns="91440" bIns="45720" rtlCol="0" anchor="ct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MX" sz="4400" b="1" i="0" u="none" strike="noStrike" kern="1200" cap="none" spc="0" normalizeH="0" baseline="0" noProof="0" dirty="0" smtClean="0">
                <a:ln>
                  <a:noFill/>
                </a:ln>
                <a:solidFill>
                  <a:schemeClr val="tx1"/>
                </a:solidFill>
                <a:effectLst/>
                <a:uLnTx/>
                <a:uFillTx/>
                <a:latin typeface="Courier"/>
                <a:ea typeface="+mj-ea"/>
                <a:cs typeface="Courier"/>
              </a:rPr>
              <a:t>La</a:t>
            </a:r>
            <a:r>
              <a:rPr kumimoji="0" lang="es-MX" sz="4400" b="1" i="0" u="none" strike="noStrike" kern="1200" cap="none" spc="0" normalizeH="0" noProof="0" dirty="0" smtClean="0">
                <a:ln>
                  <a:noFill/>
                </a:ln>
                <a:solidFill>
                  <a:schemeClr val="tx1"/>
                </a:solidFill>
                <a:effectLst/>
                <a:uLnTx/>
                <a:uFillTx/>
                <a:latin typeface="Courier"/>
                <a:ea typeface="+mj-ea"/>
                <a:cs typeface="Courier"/>
              </a:rPr>
              <a:t> automatización</a:t>
            </a:r>
            <a:r>
              <a:rPr kumimoji="0" lang="es-MX" sz="4400" b="1" i="0" u="none" strike="noStrike" kern="1200" cap="none" spc="0" normalizeH="0" baseline="0" noProof="0" dirty="0" smtClean="0">
                <a:ln>
                  <a:noFill/>
                </a:ln>
                <a:solidFill>
                  <a:schemeClr val="tx1"/>
                </a:solidFill>
                <a:effectLst/>
                <a:uLnTx/>
                <a:uFillTx/>
                <a:latin typeface="Courier"/>
                <a:ea typeface="+mj-ea"/>
                <a:cs typeface="Courier"/>
              </a:rPr>
              <a:t>. </a:t>
            </a:r>
            <a:endParaRPr kumimoji="0" lang="en-US" sz="4400" b="1" i="0" u="none" strike="noStrike" kern="1200" cap="none" spc="0" normalizeH="0" baseline="0" noProof="0" dirty="0">
              <a:ln>
                <a:noFill/>
              </a:ln>
              <a:solidFill>
                <a:schemeClr val="tx1"/>
              </a:solidFill>
              <a:effectLst/>
              <a:uLnTx/>
              <a:uFillTx/>
              <a:latin typeface="Courier"/>
              <a:ea typeface="+mj-ea"/>
              <a:cs typeface="Courier"/>
            </a:endParaRPr>
          </a:p>
        </p:txBody>
      </p:sp>
      <p:sp>
        <p:nvSpPr>
          <p:cNvPr id="6" name="5 CuadroTexto"/>
          <p:cNvSpPr txBox="1"/>
          <p:nvPr/>
        </p:nvSpPr>
        <p:spPr>
          <a:xfrm>
            <a:off x="1177776" y="3448110"/>
            <a:ext cx="6696744" cy="446276"/>
          </a:xfrm>
          <a:prstGeom prst="rect">
            <a:avLst/>
          </a:prstGeom>
          <a:noFill/>
        </p:spPr>
        <p:txBody>
          <a:bodyPr wrap="square" rtlCol="0">
            <a:spAutoFit/>
          </a:bodyPr>
          <a:lstStyle/>
          <a:p>
            <a:pPr algn="ctr"/>
            <a:r>
              <a:rPr lang="en-US" sz="2300" dirty="0" err="1" smtClean="0">
                <a:latin typeface="Courier"/>
                <a:cs typeface="Courier"/>
              </a:rPr>
              <a:t>Aprender</a:t>
            </a:r>
            <a:r>
              <a:rPr lang="en-US" sz="2300" dirty="0" smtClean="0">
                <a:latin typeface="Courier"/>
                <a:cs typeface="Courier"/>
              </a:rPr>
              <a:t> a </a:t>
            </a:r>
            <a:r>
              <a:rPr lang="en-US" sz="2300" dirty="0" err="1" smtClean="0">
                <a:latin typeface="Courier"/>
                <a:cs typeface="Courier"/>
              </a:rPr>
              <a:t>vivir</a:t>
            </a:r>
            <a:endParaRPr lang="en-US" sz="2300" dirty="0">
              <a:latin typeface="Courier"/>
              <a:cs typeface="Courier"/>
            </a:endParaRPr>
          </a:p>
        </p:txBody>
      </p:sp>
      <p:sp>
        <p:nvSpPr>
          <p:cNvPr id="9" name="Título 1"/>
          <p:cNvSpPr>
            <a:spLocks noGrp="1"/>
          </p:cNvSpPr>
          <p:nvPr>
            <p:ph type="title"/>
          </p:nvPr>
        </p:nvSpPr>
        <p:spPr>
          <a:xfrm>
            <a:off x="426664" y="1684338"/>
            <a:ext cx="8229600" cy="1143000"/>
          </a:xfrm>
        </p:spPr>
        <p:txBody>
          <a:bodyPr/>
          <a:lstStyle/>
          <a:p>
            <a:endParaRPr lang="es-E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ondo.png"/>
          <p:cNvPicPr>
            <a:picLocks noChangeAspect="1"/>
          </p:cNvPicPr>
          <p:nvPr/>
        </p:nvPicPr>
        <p:blipFill>
          <a:blip r:embed="rId2"/>
          <a:stretch>
            <a:fillRect/>
          </a:stretch>
        </p:blipFill>
        <p:spPr>
          <a:xfrm>
            <a:off x="-76200" y="-32298"/>
            <a:ext cx="9296400" cy="6922595"/>
          </a:xfrm>
          <a:prstGeom prst="rect">
            <a:avLst/>
          </a:prstGeom>
        </p:spPr>
      </p:pic>
      <p:sp>
        <p:nvSpPr>
          <p:cNvPr id="7" name="Rectángulo 6"/>
          <p:cNvSpPr/>
          <p:nvPr/>
        </p:nvSpPr>
        <p:spPr>
          <a:xfrm>
            <a:off x="685800" y="3048000"/>
            <a:ext cx="7696200" cy="400110"/>
          </a:xfrm>
          <a:prstGeom prst="rect">
            <a:avLst/>
          </a:prstGeom>
        </p:spPr>
        <p:txBody>
          <a:bodyPr wrap="square">
            <a:spAutoFit/>
          </a:bodyPr>
          <a:lstStyle/>
          <a:p>
            <a:endParaRPr lang="es-ES_tradnl" sz="2000" dirty="0">
              <a:latin typeface="Courier"/>
              <a:cs typeface="Courier"/>
            </a:endParaRPr>
          </a:p>
        </p:txBody>
      </p:sp>
      <p:sp>
        <p:nvSpPr>
          <p:cNvPr id="6" name="5 CuadroTexto"/>
          <p:cNvSpPr txBox="1"/>
          <p:nvPr/>
        </p:nvSpPr>
        <p:spPr>
          <a:xfrm>
            <a:off x="439192" y="347260"/>
            <a:ext cx="3484736" cy="5047536"/>
          </a:xfrm>
          <a:prstGeom prst="rect">
            <a:avLst/>
          </a:prstGeom>
          <a:noFill/>
        </p:spPr>
        <p:txBody>
          <a:bodyPr wrap="square" rtlCol="0">
            <a:spAutoFit/>
          </a:bodyPr>
          <a:lstStyle/>
          <a:p>
            <a:pPr algn="ctr"/>
            <a:r>
              <a:rPr lang="en-US" sz="2300" dirty="0" smtClean="0">
                <a:latin typeface="Courier"/>
                <a:cs typeface="Courier"/>
              </a:rPr>
              <a:t>Las </a:t>
            </a:r>
            <a:r>
              <a:rPr lang="en-US" sz="2300" dirty="0" err="1" smtClean="0">
                <a:latin typeface="Courier"/>
                <a:cs typeface="Courier"/>
              </a:rPr>
              <a:t>pequeñas</a:t>
            </a:r>
            <a:r>
              <a:rPr lang="en-US" sz="2300" dirty="0" smtClean="0">
                <a:latin typeface="Courier"/>
                <a:cs typeface="Courier"/>
              </a:rPr>
              <a:t> </a:t>
            </a:r>
            <a:r>
              <a:rPr lang="en-US" sz="2300" dirty="0" err="1" smtClean="0">
                <a:latin typeface="Courier"/>
                <a:cs typeface="Courier"/>
              </a:rPr>
              <a:t>escuelas</a:t>
            </a:r>
            <a:r>
              <a:rPr lang="en-US" sz="2300" dirty="0" smtClean="0">
                <a:latin typeface="Courier"/>
                <a:cs typeface="Courier"/>
              </a:rPr>
              <a:t>, en </a:t>
            </a:r>
            <a:r>
              <a:rPr lang="en-US" sz="2300" dirty="0" err="1" smtClean="0">
                <a:latin typeface="Courier"/>
                <a:cs typeface="Courier"/>
              </a:rPr>
              <a:t>las</a:t>
            </a:r>
            <a:r>
              <a:rPr lang="en-US" sz="2300" dirty="0" smtClean="0">
                <a:latin typeface="Courier"/>
                <a:cs typeface="Courier"/>
              </a:rPr>
              <a:t> </a:t>
            </a:r>
            <a:r>
              <a:rPr lang="en-US" sz="2300" dirty="0" err="1" smtClean="0">
                <a:latin typeface="Courier"/>
                <a:cs typeface="Courier"/>
              </a:rPr>
              <a:t>que</a:t>
            </a:r>
            <a:r>
              <a:rPr lang="en-US" sz="2300" dirty="0" smtClean="0">
                <a:latin typeface="Courier"/>
                <a:cs typeface="Courier"/>
              </a:rPr>
              <a:t> se </a:t>
            </a:r>
            <a:r>
              <a:rPr lang="en-US" sz="2300" dirty="0" err="1" smtClean="0">
                <a:latin typeface="Courier"/>
                <a:cs typeface="Courier"/>
              </a:rPr>
              <a:t>enseñaban</a:t>
            </a:r>
            <a:r>
              <a:rPr lang="en-US" sz="2300" dirty="0" smtClean="0">
                <a:latin typeface="Courier"/>
                <a:cs typeface="Courier"/>
              </a:rPr>
              <a:t> </a:t>
            </a:r>
            <a:r>
              <a:rPr lang="en-US" sz="2300" dirty="0" err="1" smtClean="0">
                <a:latin typeface="Courier"/>
                <a:cs typeface="Courier"/>
              </a:rPr>
              <a:t>todas</a:t>
            </a:r>
            <a:r>
              <a:rPr lang="en-US" sz="2300" dirty="0" smtClean="0">
                <a:latin typeface="Courier"/>
                <a:cs typeface="Courier"/>
              </a:rPr>
              <a:t> </a:t>
            </a:r>
            <a:r>
              <a:rPr lang="en-US" sz="2300" dirty="0" err="1" smtClean="0">
                <a:latin typeface="Courier"/>
                <a:cs typeface="Courier"/>
              </a:rPr>
              <a:t>las</a:t>
            </a:r>
            <a:r>
              <a:rPr lang="en-US" sz="2300" dirty="0" smtClean="0">
                <a:latin typeface="Courier"/>
                <a:cs typeface="Courier"/>
              </a:rPr>
              <a:t> </a:t>
            </a:r>
            <a:r>
              <a:rPr lang="en-US" sz="2300" dirty="0" err="1" smtClean="0">
                <a:latin typeface="Courier"/>
                <a:cs typeface="Courier"/>
              </a:rPr>
              <a:t>asignaturas</a:t>
            </a:r>
            <a:r>
              <a:rPr lang="en-US" sz="2300" dirty="0" smtClean="0">
                <a:latin typeface="Courier"/>
                <a:cs typeface="Courier"/>
              </a:rPr>
              <a:t> a </a:t>
            </a:r>
            <a:r>
              <a:rPr lang="en-US" sz="2300" dirty="0" err="1" smtClean="0">
                <a:latin typeface="Courier"/>
                <a:cs typeface="Courier"/>
              </a:rPr>
              <a:t>todos</a:t>
            </a:r>
            <a:r>
              <a:rPr lang="en-US" sz="2300" dirty="0" smtClean="0">
                <a:latin typeface="Courier"/>
                <a:cs typeface="Courier"/>
              </a:rPr>
              <a:t> los </a:t>
            </a:r>
            <a:r>
              <a:rPr lang="en-US" sz="2300" dirty="0" err="1" smtClean="0">
                <a:latin typeface="Courier"/>
                <a:cs typeface="Courier"/>
              </a:rPr>
              <a:t>cursos</a:t>
            </a:r>
            <a:r>
              <a:rPr lang="en-US" sz="2300" dirty="0" smtClean="0">
                <a:latin typeface="Courier"/>
                <a:cs typeface="Courier"/>
              </a:rPr>
              <a:t> a la </a:t>
            </a:r>
            <a:r>
              <a:rPr lang="en-US" sz="2300" dirty="0" err="1" smtClean="0">
                <a:latin typeface="Courier"/>
                <a:cs typeface="Courier"/>
              </a:rPr>
              <a:t>vez</a:t>
            </a:r>
            <a:r>
              <a:rPr lang="en-US" sz="2300" dirty="0" smtClean="0">
                <a:latin typeface="Courier"/>
                <a:cs typeface="Courier"/>
              </a:rPr>
              <a:t>, </a:t>
            </a:r>
            <a:r>
              <a:rPr lang="en-US" sz="2300" dirty="0" err="1" smtClean="0">
                <a:latin typeface="Courier"/>
                <a:cs typeface="Courier"/>
              </a:rPr>
              <a:t>desaparecieron</a:t>
            </a:r>
            <a:r>
              <a:rPr lang="en-US" sz="2300" dirty="0" smtClean="0">
                <a:latin typeface="Courier"/>
                <a:cs typeface="Courier"/>
              </a:rPr>
              <a:t> </a:t>
            </a:r>
            <a:r>
              <a:rPr lang="en-US" sz="2300" dirty="0" err="1" smtClean="0">
                <a:latin typeface="Courier"/>
                <a:cs typeface="Courier"/>
              </a:rPr>
              <a:t>cuando</a:t>
            </a:r>
            <a:r>
              <a:rPr lang="en-US" sz="2300" dirty="0" smtClean="0">
                <a:latin typeface="Courier"/>
                <a:cs typeface="Courier"/>
              </a:rPr>
              <a:t> los </a:t>
            </a:r>
            <a:r>
              <a:rPr lang="en-US" sz="2300" dirty="0" err="1" smtClean="0">
                <a:latin typeface="Courier"/>
                <a:cs typeface="Courier"/>
              </a:rPr>
              <a:t>mejores</a:t>
            </a:r>
            <a:r>
              <a:rPr lang="en-US" sz="2300" dirty="0" smtClean="0">
                <a:latin typeface="Courier"/>
                <a:cs typeface="Courier"/>
              </a:rPr>
              <a:t> </a:t>
            </a:r>
            <a:r>
              <a:rPr lang="en-US" sz="2300" dirty="0" err="1" smtClean="0">
                <a:latin typeface="Courier"/>
                <a:cs typeface="Courier"/>
              </a:rPr>
              <a:t>transportes</a:t>
            </a:r>
            <a:r>
              <a:rPr lang="en-US" sz="2300" dirty="0" smtClean="0">
                <a:latin typeface="Courier"/>
                <a:cs typeface="Courier"/>
              </a:rPr>
              <a:t> </a:t>
            </a:r>
            <a:r>
              <a:rPr lang="en-US" sz="2300" dirty="0" err="1" smtClean="0">
                <a:latin typeface="Courier"/>
                <a:cs typeface="Courier"/>
              </a:rPr>
              <a:t>permitieron</a:t>
            </a:r>
            <a:r>
              <a:rPr lang="en-US" sz="2300" dirty="0" smtClean="0">
                <a:latin typeface="Courier"/>
                <a:cs typeface="Courier"/>
              </a:rPr>
              <a:t> los </a:t>
            </a:r>
            <a:r>
              <a:rPr lang="en-US" sz="2300" dirty="0" err="1" smtClean="0">
                <a:latin typeface="Courier"/>
                <a:cs typeface="Courier"/>
              </a:rPr>
              <a:t>espacios</a:t>
            </a:r>
            <a:r>
              <a:rPr lang="en-US" sz="2300" dirty="0" smtClean="0">
                <a:latin typeface="Courier"/>
                <a:cs typeface="Courier"/>
              </a:rPr>
              <a:t> y </a:t>
            </a:r>
            <a:r>
              <a:rPr lang="en-US" sz="2300" dirty="0" err="1" smtClean="0">
                <a:latin typeface="Courier"/>
                <a:cs typeface="Courier"/>
              </a:rPr>
              <a:t>enseñanzas</a:t>
            </a:r>
            <a:r>
              <a:rPr lang="en-US" sz="2300" dirty="0" smtClean="0">
                <a:latin typeface="Courier"/>
                <a:cs typeface="Courier"/>
              </a:rPr>
              <a:t> </a:t>
            </a:r>
            <a:r>
              <a:rPr lang="en-US" sz="2300" dirty="0" err="1" smtClean="0">
                <a:latin typeface="Courier"/>
                <a:cs typeface="Courier"/>
              </a:rPr>
              <a:t>especializados</a:t>
            </a:r>
            <a:endParaRPr lang="en-US" sz="2300" dirty="0">
              <a:latin typeface="Courier"/>
              <a:cs typeface="Courier"/>
            </a:endParaRPr>
          </a:p>
        </p:txBody>
      </p:sp>
      <p:pic>
        <p:nvPicPr>
          <p:cNvPr id="2" name="Imagen 1" descr="escuelarura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2659" y="-32299"/>
            <a:ext cx="5220072" cy="4120377"/>
          </a:xfrm>
          <a:prstGeom prst="rect">
            <a:avLst/>
          </a:prstGeom>
        </p:spPr>
      </p:pic>
    </p:spTree>
    <p:extLst>
      <p:ext uri="{BB962C8B-B14F-4D97-AF65-F5344CB8AC3E}">
        <p14:creationId xmlns:p14="http://schemas.microsoft.com/office/powerpoint/2010/main" val="27333812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ondo.png"/>
          <p:cNvPicPr>
            <a:picLocks noChangeAspect="1"/>
          </p:cNvPicPr>
          <p:nvPr/>
        </p:nvPicPr>
        <p:blipFill>
          <a:blip r:embed="rId2"/>
          <a:stretch>
            <a:fillRect/>
          </a:stretch>
        </p:blipFill>
        <p:spPr>
          <a:xfrm>
            <a:off x="-76200" y="-32298"/>
            <a:ext cx="9296400" cy="6922595"/>
          </a:xfrm>
          <a:prstGeom prst="rect">
            <a:avLst/>
          </a:prstGeom>
        </p:spPr>
      </p:pic>
      <p:sp>
        <p:nvSpPr>
          <p:cNvPr id="4" name="Rectángulo 3"/>
          <p:cNvSpPr/>
          <p:nvPr/>
        </p:nvSpPr>
        <p:spPr>
          <a:xfrm>
            <a:off x="30731" y="1124744"/>
            <a:ext cx="3816521" cy="3816429"/>
          </a:xfrm>
          <a:prstGeom prst="rect">
            <a:avLst/>
          </a:prstGeom>
        </p:spPr>
        <p:txBody>
          <a:bodyPr wrap="square">
            <a:spAutoFit/>
          </a:bodyPr>
          <a:lstStyle/>
          <a:p>
            <a:r>
              <a:rPr lang="es-ES_tradnl" sz="2200" dirty="0" smtClean="0">
                <a:latin typeface="Courier"/>
                <a:cs typeface="Courier"/>
              </a:rPr>
              <a:t>Si los planes de estudios siguen ajustándose a los actuales patrones de fragmentada inconexión, nos prometen una ciudadanía incapaz de comprender el mundo cibernético donde vivirá</a:t>
            </a:r>
            <a:endParaRPr lang="es-ES_tradnl" sz="2200" dirty="0">
              <a:latin typeface="Courier"/>
              <a:cs typeface="Courier"/>
            </a:endParaRPr>
          </a:p>
        </p:txBody>
      </p:sp>
      <p:pic>
        <p:nvPicPr>
          <p:cNvPr id="3" name="Imagen 2" descr="Chávez blog.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9952" y="-43424"/>
            <a:ext cx="5004048" cy="309866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ondo.png"/>
          <p:cNvPicPr>
            <a:picLocks noChangeAspect="1"/>
          </p:cNvPicPr>
          <p:nvPr/>
        </p:nvPicPr>
        <p:blipFill>
          <a:blip r:embed="rId2"/>
          <a:stretch>
            <a:fillRect/>
          </a:stretch>
        </p:blipFill>
        <p:spPr>
          <a:xfrm>
            <a:off x="-43880" y="-32298"/>
            <a:ext cx="9296400" cy="6922595"/>
          </a:xfrm>
          <a:prstGeom prst="rect">
            <a:avLst/>
          </a:prstGeom>
        </p:spPr>
      </p:pic>
      <p:sp>
        <p:nvSpPr>
          <p:cNvPr id="4" name="Rectángulo 3"/>
          <p:cNvSpPr/>
          <p:nvPr/>
        </p:nvSpPr>
        <p:spPr>
          <a:xfrm>
            <a:off x="218871" y="1429033"/>
            <a:ext cx="4281121" cy="3277821"/>
          </a:xfrm>
          <a:prstGeom prst="rect">
            <a:avLst/>
          </a:prstGeom>
        </p:spPr>
        <p:txBody>
          <a:bodyPr wrap="square">
            <a:spAutoFit/>
          </a:bodyPr>
          <a:lstStyle/>
          <a:p>
            <a:r>
              <a:rPr lang="es-ES_tradnl" sz="2300" dirty="0" smtClean="0">
                <a:latin typeface="Courier"/>
                <a:cs typeface="Courier"/>
              </a:rPr>
              <a:t>Una de las facetas más importantes de la edad eléctrica es el establecimiento de una red global que asume muchas de las características del sistema nervioso central.  </a:t>
            </a:r>
            <a:endParaRPr lang="es-ES_tradnl" sz="2300" dirty="0">
              <a:latin typeface="Courier"/>
              <a:cs typeface="Courier"/>
            </a:endParaRPr>
          </a:p>
        </p:txBody>
      </p:sp>
      <p:pic>
        <p:nvPicPr>
          <p:cNvPr id="5" name="Imagen 4" descr="infoxicacio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9992" y="548680"/>
            <a:ext cx="4689746" cy="103555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ondo.png"/>
          <p:cNvPicPr>
            <a:picLocks noChangeAspect="1"/>
          </p:cNvPicPr>
          <p:nvPr/>
        </p:nvPicPr>
        <p:blipFill>
          <a:blip r:embed="rId2"/>
          <a:stretch>
            <a:fillRect/>
          </a:stretch>
        </p:blipFill>
        <p:spPr>
          <a:xfrm>
            <a:off x="-43880" y="-32298"/>
            <a:ext cx="9296400" cy="6922595"/>
          </a:xfrm>
          <a:prstGeom prst="rect">
            <a:avLst/>
          </a:prstGeom>
        </p:spPr>
      </p:pic>
      <p:sp>
        <p:nvSpPr>
          <p:cNvPr id="4" name="Rectángulo 3"/>
          <p:cNvSpPr/>
          <p:nvPr/>
        </p:nvSpPr>
        <p:spPr>
          <a:xfrm>
            <a:off x="218871" y="1429033"/>
            <a:ext cx="4281121" cy="3985707"/>
          </a:xfrm>
          <a:prstGeom prst="rect">
            <a:avLst/>
          </a:prstGeom>
        </p:spPr>
        <p:txBody>
          <a:bodyPr wrap="square">
            <a:spAutoFit/>
          </a:bodyPr>
          <a:lstStyle/>
          <a:p>
            <a:r>
              <a:rPr lang="es-ES_tradnl" sz="2300" dirty="0" smtClean="0">
                <a:latin typeface="Courier"/>
                <a:cs typeface="Courier"/>
              </a:rPr>
              <a:t>El telégrafo eléctrico, cruzado con la tipografía, creo la extraña forma actual del periódico moderno. Cualquier página de la prensa telegráfica es un mosaico surrealista de pedacitos de interés humano en intensa interacción.</a:t>
            </a:r>
            <a:endParaRPr lang="es-ES_tradnl" sz="2300" dirty="0">
              <a:latin typeface="Courier"/>
              <a:cs typeface="Courier"/>
            </a:endParaRPr>
          </a:p>
        </p:txBody>
      </p:sp>
      <p:pic>
        <p:nvPicPr>
          <p:cNvPr id="2" name="Imagen 1" descr="periodic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9992" y="-32298"/>
            <a:ext cx="4644008" cy="4362050"/>
          </a:xfrm>
          <a:prstGeom prst="rect">
            <a:avLst/>
          </a:prstGeom>
        </p:spPr>
      </p:pic>
    </p:spTree>
    <p:extLst>
      <p:ext uri="{BB962C8B-B14F-4D97-AF65-F5344CB8AC3E}">
        <p14:creationId xmlns:p14="http://schemas.microsoft.com/office/powerpoint/2010/main" val="24748561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ondo.png"/>
          <p:cNvPicPr>
            <a:picLocks noChangeAspect="1"/>
          </p:cNvPicPr>
          <p:nvPr/>
        </p:nvPicPr>
        <p:blipFill>
          <a:blip r:embed="rId2"/>
          <a:stretch>
            <a:fillRect/>
          </a:stretch>
        </p:blipFill>
        <p:spPr>
          <a:xfrm>
            <a:off x="-43880" y="-32298"/>
            <a:ext cx="9296400" cy="6922595"/>
          </a:xfrm>
          <a:prstGeom prst="rect">
            <a:avLst/>
          </a:prstGeom>
        </p:spPr>
      </p:pic>
      <p:sp>
        <p:nvSpPr>
          <p:cNvPr id="4" name="Rectángulo 3"/>
          <p:cNvSpPr/>
          <p:nvPr/>
        </p:nvSpPr>
        <p:spPr>
          <a:xfrm>
            <a:off x="218871" y="1429033"/>
            <a:ext cx="4281121" cy="3277821"/>
          </a:xfrm>
          <a:prstGeom prst="rect">
            <a:avLst/>
          </a:prstGeom>
        </p:spPr>
        <p:txBody>
          <a:bodyPr wrap="square">
            <a:spAutoFit/>
          </a:bodyPr>
          <a:lstStyle/>
          <a:p>
            <a:r>
              <a:rPr lang="es-ES_tradnl" sz="2300" dirty="0" smtClean="0">
                <a:latin typeface="Courier"/>
                <a:cs typeface="Courier"/>
              </a:rPr>
              <a:t>La nueva tecnología eléctrica extiende el tratamiento instantáneo del conocimiento mediante una interrelación que ya se produjo hace mucho tiempo en nuestro sistema nervioso.</a:t>
            </a:r>
            <a:endParaRPr lang="es-ES_tradnl" sz="2300" dirty="0">
              <a:latin typeface="Courier"/>
              <a:cs typeface="Courier"/>
            </a:endParaRPr>
          </a:p>
        </p:txBody>
      </p:sp>
      <p:pic>
        <p:nvPicPr>
          <p:cNvPr id="2" name="Imagen 1" descr="rompecabeza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9528" y="-64071"/>
            <a:ext cx="4572992" cy="3429744"/>
          </a:xfrm>
          <a:prstGeom prst="rect">
            <a:avLst/>
          </a:prstGeom>
        </p:spPr>
      </p:pic>
    </p:spTree>
    <p:extLst>
      <p:ext uri="{BB962C8B-B14F-4D97-AF65-F5344CB8AC3E}">
        <p14:creationId xmlns:p14="http://schemas.microsoft.com/office/powerpoint/2010/main" val="25999439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ondo.png"/>
          <p:cNvPicPr>
            <a:picLocks noChangeAspect="1"/>
          </p:cNvPicPr>
          <p:nvPr/>
        </p:nvPicPr>
        <p:blipFill>
          <a:blip r:embed="rId2"/>
          <a:stretch>
            <a:fillRect/>
          </a:stretch>
        </p:blipFill>
        <p:spPr>
          <a:xfrm>
            <a:off x="-43880" y="-32298"/>
            <a:ext cx="9296400" cy="6922595"/>
          </a:xfrm>
          <a:prstGeom prst="rect">
            <a:avLst/>
          </a:prstGeom>
        </p:spPr>
      </p:pic>
      <p:sp>
        <p:nvSpPr>
          <p:cNvPr id="4" name="Rectángulo 3"/>
          <p:cNvSpPr/>
          <p:nvPr/>
        </p:nvSpPr>
        <p:spPr>
          <a:xfrm>
            <a:off x="197879" y="836712"/>
            <a:ext cx="4281121" cy="5047536"/>
          </a:xfrm>
          <a:prstGeom prst="rect">
            <a:avLst/>
          </a:prstGeom>
        </p:spPr>
        <p:txBody>
          <a:bodyPr wrap="square">
            <a:spAutoFit/>
          </a:bodyPr>
          <a:lstStyle/>
          <a:p>
            <a:r>
              <a:rPr lang="es-ES_tradnl" sz="2300" dirty="0" smtClean="0">
                <a:latin typeface="Courier"/>
                <a:cs typeface="Courier"/>
              </a:rPr>
              <a:t>La automatización no afecta solamente la producción, sino a todas las fases del consumo y comercialización; en un circuito automatizado, el consumidor se convierte en productor, del mismo modo que el lector del mosaico de la </a:t>
            </a:r>
            <a:r>
              <a:rPr lang="es-ES_tradnl" sz="2300" dirty="0" err="1" smtClean="0">
                <a:latin typeface="Courier"/>
                <a:cs typeface="Courier"/>
              </a:rPr>
              <a:t>prenasa</a:t>
            </a:r>
            <a:r>
              <a:rPr lang="es-ES_tradnl" sz="2300" dirty="0" smtClean="0">
                <a:latin typeface="Courier"/>
                <a:cs typeface="Courier"/>
              </a:rPr>
              <a:t> telegráfica se hace sus propias noticias</a:t>
            </a:r>
            <a:endParaRPr lang="es-ES_tradnl" sz="2300" dirty="0">
              <a:latin typeface="Courier"/>
              <a:cs typeface="Courier"/>
            </a:endParaRPr>
          </a:p>
        </p:txBody>
      </p:sp>
      <p:pic>
        <p:nvPicPr>
          <p:cNvPr id="2" name="Imagen 1" descr="prosumers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79000" y="862"/>
            <a:ext cx="4860032" cy="4461509"/>
          </a:xfrm>
          <a:prstGeom prst="rect">
            <a:avLst/>
          </a:prstGeom>
        </p:spPr>
      </p:pic>
    </p:spTree>
    <p:extLst>
      <p:ext uri="{BB962C8B-B14F-4D97-AF65-F5344CB8AC3E}">
        <p14:creationId xmlns:p14="http://schemas.microsoft.com/office/powerpoint/2010/main" val="25436526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ondo.png"/>
          <p:cNvPicPr>
            <a:picLocks noChangeAspect="1"/>
          </p:cNvPicPr>
          <p:nvPr/>
        </p:nvPicPr>
        <p:blipFill>
          <a:blip r:embed="rId2"/>
          <a:stretch>
            <a:fillRect/>
          </a:stretch>
        </p:blipFill>
        <p:spPr>
          <a:xfrm>
            <a:off x="-43880" y="-32298"/>
            <a:ext cx="9296400" cy="6922595"/>
          </a:xfrm>
          <a:prstGeom prst="rect">
            <a:avLst/>
          </a:prstGeom>
        </p:spPr>
      </p:pic>
      <p:sp>
        <p:nvSpPr>
          <p:cNvPr id="4" name="Rectángulo 3"/>
          <p:cNvSpPr/>
          <p:nvPr/>
        </p:nvSpPr>
        <p:spPr>
          <a:xfrm>
            <a:off x="229406" y="332656"/>
            <a:ext cx="4281121" cy="5401480"/>
          </a:xfrm>
          <a:prstGeom prst="rect">
            <a:avLst/>
          </a:prstGeom>
        </p:spPr>
        <p:txBody>
          <a:bodyPr wrap="square">
            <a:spAutoFit/>
          </a:bodyPr>
          <a:lstStyle/>
          <a:p>
            <a:r>
              <a:rPr lang="es-ES_tradnl" sz="2300" dirty="0" smtClean="0">
                <a:latin typeface="Courier"/>
                <a:cs typeface="Courier"/>
              </a:rPr>
              <a:t>La energía y la producción tienden ahora a fusionarse con la información y el saber. La comercialización y el consumo tienden a unirse en la educación, la iluminación y la entrada de información. Todo aquello forma parte de la implosión eléctrica, que ahora sigue, o sucede, a siglos de explosión.</a:t>
            </a:r>
            <a:endParaRPr lang="es-ES_tradnl" sz="2300" dirty="0">
              <a:latin typeface="Courier"/>
              <a:cs typeface="Courier"/>
            </a:endParaRPr>
          </a:p>
        </p:txBody>
      </p:sp>
      <p:pic>
        <p:nvPicPr>
          <p:cNvPr id="5" name="Imagen 4" descr="anunci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10527" y="32621"/>
            <a:ext cx="4717785" cy="3337753"/>
          </a:xfrm>
          <a:prstGeom prst="rect">
            <a:avLst/>
          </a:prstGeom>
        </p:spPr>
      </p:pic>
    </p:spTree>
    <p:extLst>
      <p:ext uri="{BB962C8B-B14F-4D97-AF65-F5344CB8AC3E}">
        <p14:creationId xmlns:p14="http://schemas.microsoft.com/office/powerpoint/2010/main" val="13162896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ondo.png"/>
          <p:cNvPicPr>
            <a:picLocks noChangeAspect="1"/>
          </p:cNvPicPr>
          <p:nvPr/>
        </p:nvPicPr>
        <p:blipFill>
          <a:blip r:embed="rId2"/>
          <a:stretch>
            <a:fillRect/>
          </a:stretch>
        </p:blipFill>
        <p:spPr>
          <a:xfrm>
            <a:off x="-43880" y="-32298"/>
            <a:ext cx="9296400" cy="6922595"/>
          </a:xfrm>
          <a:prstGeom prst="rect">
            <a:avLst/>
          </a:prstGeom>
        </p:spPr>
      </p:pic>
      <p:sp>
        <p:nvSpPr>
          <p:cNvPr id="4" name="Rectángulo 3"/>
          <p:cNvSpPr/>
          <p:nvPr/>
        </p:nvSpPr>
        <p:spPr>
          <a:xfrm>
            <a:off x="229406" y="332656"/>
            <a:ext cx="4281121" cy="5047536"/>
          </a:xfrm>
          <a:prstGeom prst="rect">
            <a:avLst/>
          </a:prstGeom>
        </p:spPr>
        <p:txBody>
          <a:bodyPr wrap="square">
            <a:spAutoFit/>
          </a:bodyPr>
          <a:lstStyle/>
          <a:p>
            <a:r>
              <a:rPr lang="es-ES_tradnl" sz="2300" dirty="0" smtClean="0">
                <a:latin typeface="Courier"/>
                <a:cs typeface="Courier"/>
              </a:rPr>
              <a:t>El ordenador consciente seguirá siendo una extensión de la conciencia (…) Estas características de almacén, o memoria, y de acelerador son esenciales en todo medio de comunicación. El el caso de la electricidad, lo que se almacena o transporta es percepción e información. </a:t>
            </a:r>
            <a:endParaRPr lang="es-ES_tradnl" sz="2300" dirty="0">
              <a:latin typeface="Courier"/>
              <a:cs typeface="Courier"/>
            </a:endParaRPr>
          </a:p>
        </p:txBody>
      </p:sp>
      <p:pic>
        <p:nvPicPr>
          <p:cNvPr id="2" name="Imagen 1" descr="pluma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10527" y="476672"/>
            <a:ext cx="4816850" cy="3695427"/>
          </a:xfrm>
          <a:prstGeom prst="rect">
            <a:avLst/>
          </a:prstGeom>
        </p:spPr>
      </p:pic>
    </p:spTree>
    <p:extLst>
      <p:ext uri="{BB962C8B-B14F-4D97-AF65-F5344CB8AC3E}">
        <p14:creationId xmlns:p14="http://schemas.microsoft.com/office/powerpoint/2010/main" val="1768675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ondo.png"/>
          <p:cNvPicPr>
            <a:picLocks noChangeAspect="1"/>
          </p:cNvPicPr>
          <p:nvPr/>
        </p:nvPicPr>
        <p:blipFill>
          <a:blip r:embed="rId2"/>
          <a:stretch>
            <a:fillRect/>
          </a:stretch>
        </p:blipFill>
        <p:spPr>
          <a:xfrm>
            <a:off x="-43880" y="-32298"/>
            <a:ext cx="9296400" cy="6922595"/>
          </a:xfrm>
          <a:prstGeom prst="rect">
            <a:avLst/>
          </a:prstGeom>
        </p:spPr>
      </p:pic>
      <p:sp>
        <p:nvSpPr>
          <p:cNvPr id="4" name="Rectángulo 3"/>
          <p:cNvSpPr/>
          <p:nvPr/>
        </p:nvSpPr>
        <p:spPr>
          <a:xfrm>
            <a:off x="212760" y="66326"/>
            <a:ext cx="4281121" cy="5755423"/>
          </a:xfrm>
          <a:prstGeom prst="rect">
            <a:avLst/>
          </a:prstGeom>
        </p:spPr>
        <p:txBody>
          <a:bodyPr wrap="square">
            <a:spAutoFit/>
          </a:bodyPr>
          <a:lstStyle/>
          <a:p>
            <a:r>
              <a:rPr lang="es-ES_tradnl" sz="2300" dirty="0" smtClean="0">
                <a:latin typeface="Courier"/>
                <a:cs typeface="Courier"/>
              </a:rPr>
              <a:t>En cuanto a la aceleración tecnológica, se está acelerando ahora a la velocidad de la luz. Todos los medios eléctricos no habían hecho sino apresurar un poco las cosas. La rueda, la carretera, el barco, el avión, e incluso el cohete espacial, carecen absolutamente de la cualidad de </a:t>
            </a:r>
            <a:r>
              <a:rPr lang="es-ES_tradnl" sz="2300" smtClean="0">
                <a:latin typeface="Courier"/>
                <a:cs typeface="Courier"/>
              </a:rPr>
              <a:t>movimiento instantáneo. </a:t>
            </a:r>
            <a:endParaRPr lang="es-ES_tradnl" sz="2300" dirty="0">
              <a:latin typeface="Courier"/>
              <a:cs typeface="Courier"/>
            </a:endParaRPr>
          </a:p>
        </p:txBody>
      </p:sp>
      <p:pic>
        <p:nvPicPr>
          <p:cNvPr id="3" name="Imagen 2" descr="velocidad-fotografica-espaci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4686" y="29384"/>
            <a:ext cx="4659313" cy="3106209"/>
          </a:xfrm>
          <a:prstGeom prst="rect">
            <a:avLst/>
          </a:prstGeom>
        </p:spPr>
      </p:pic>
    </p:spTree>
    <p:extLst>
      <p:ext uri="{BB962C8B-B14F-4D97-AF65-F5344CB8AC3E}">
        <p14:creationId xmlns:p14="http://schemas.microsoft.com/office/powerpoint/2010/main" val="41022499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ondo.png"/>
          <p:cNvPicPr>
            <a:picLocks noChangeAspect="1"/>
          </p:cNvPicPr>
          <p:nvPr/>
        </p:nvPicPr>
        <p:blipFill>
          <a:blip r:embed="rId2"/>
          <a:stretch>
            <a:fillRect/>
          </a:stretch>
        </p:blipFill>
        <p:spPr>
          <a:xfrm>
            <a:off x="-43880" y="-32298"/>
            <a:ext cx="9296400" cy="6922595"/>
          </a:xfrm>
          <a:prstGeom prst="rect">
            <a:avLst/>
          </a:prstGeom>
        </p:spPr>
      </p:pic>
      <p:sp>
        <p:nvSpPr>
          <p:cNvPr id="4" name="Rectángulo 3"/>
          <p:cNvSpPr/>
          <p:nvPr/>
        </p:nvSpPr>
        <p:spPr>
          <a:xfrm>
            <a:off x="362887" y="1412776"/>
            <a:ext cx="4281121" cy="3631764"/>
          </a:xfrm>
          <a:prstGeom prst="rect">
            <a:avLst/>
          </a:prstGeom>
        </p:spPr>
        <p:txBody>
          <a:bodyPr wrap="square">
            <a:spAutoFit/>
          </a:bodyPr>
          <a:lstStyle/>
          <a:p>
            <a:r>
              <a:rPr lang="es-ES_tradnl" sz="2300" dirty="0" smtClean="0">
                <a:latin typeface="Courier"/>
                <a:cs typeface="Courier"/>
              </a:rPr>
              <a:t>Hoy d</a:t>
            </a:r>
            <a:r>
              <a:rPr lang="es-ES_tradnl" sz="2300" dirty="0" smtClean="0">
                <a:latin typeface="Courier"/>
                <a:cs typeface="Courier"/>
              </a:rPr>
              <a:t>ía, es la velocidad instantánea de la información eléctrica la que posibilita, por primera vez, el fácil reconocimiento de los patrones y contornos formales de los cambios y del desarrollo.</a:t>
            </a:r>
            <a:endParaRPr lang="es-ES_tradnl" sz="2300" dirty="0">
              <a:latin typeface="Courier"/>
              <a:cs typeface="Courier"/>
            </a:endParaRPr>
          </a:p>
        </p:txBody>
      </p:sp>
      <p:pic>
        <p:nvPicPr>
          <p:cNvPr id="2" name="Imagen 1" descr="electricidad0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4008" y="66325"/>
            <a:ext cx="4499992" cy="4452623"/>
          </a:xfrm>
          <a:prstGeom prst="rect">
            <a:avLst/>
          </a:prstGeom>
        </p:spPr>
      </p:pic>
    </p:spTree>
    <p:extLst>
      <p:ext uri="{BB962C8B-B14F-4D97-AF65-F5344CB8AC3E}">
        <p14:creationId xmlns:p14="http://schemas.microsoft.com/office/powerpoint/2010/main" val="26045656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ondo.png"/>
          <p:cNvPicPr>
            <a:picLocks noChangeAspect="1"/>
          </p:cNvPicPr>
          <p:nvPr/>
        </p:nvPicPr>
        <p:blipFill>
          <a:blip r:embed="rId2"/>
          <a:stretch>
            <a:fillRect/>
          </a:stretch>
        </p:blipFill>
        <p:spPr>
          <a:xfrm>
            <a:off x="-43880" y="-32298"/>
            <a:ext cx="9296400" cy="6922595"/>
          </a:xfrm>
          <a:prstGeom prst="rect">
            <a:avLst/>
          </a:prstGeom>
        </p:spPr>
      </p:pic>
      <p:sp>
        <p:nvSpPr>
          <p:cNvPr id="4" name="Rectángulo 3"/>
          <p:cNvSpPr/>
          <p:nvPr/>
        </p:nvSpPr>
        <p:spPr>
          <a:xfrm>
            <a:off x="381813" y="548680"/>
            <a:ext cx="4281121" cy="5047536"/>
          </a:xfrm>
          <a:prstGeom prst="rect">
            <a:avLst/>
          </a:prstGeom>
        </p:spPr>
        <p:txBody>
          <a:bodyPr wrap="square">
            <a:spAutoFit/>
          </a:bodyPr>
          <a:lstStyle/>
          <a:p>
            <a:r>
              <a:rPr lang="es-ES_tradnl" sz="2300" dirty="0" smtClean="0">
                <a:latin typeface="Courier"/>
                <a:cs typeface="Courier"/>
              </a:rPr>
              <a:t>La velocidad el</a:t>
            </a:r>
            <a:r>
              <a:rPr lang="es-ES_tradnl" sz="2300" dirty="0" smtClean="0">
                <a:latin typeface="Courier"/>
                <a:cs typeface="Courier"/>
              </a:rPr>
              <a:t>éctrica es sinónima de luz y comprensión de las causas. Con la aplicación de la electricidad es situaciones previamente mecanizadas, se descubren fácilmente conexiones y patrones cuales que no podían observarse con los ritmos más lentos del cambio mecánico. </a:t>
            </a:r>
            <a:endParaRPr lang="es-ES_tradnl" sz="2300" dirty="0">
              <a:latin typeface="Courier"/>
              <a:cs typeface="Courier"/>
            </a:endParaRPr>
          </a:p>
        </p:txBody>
      </p:sp>
      <p:pic>
        <p:nvPicPr>
          <p:cNvPr id="3" name="Imagen 2" descr="img.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9160" y="0"/>
            <a:ext cx="4383360" cy="4383360"/>
          </a:xfrm>
          <a:prstGeom prst="rect">
            <a:avLst/>
          </a:prstGeom>
        </p:spPr>
      </p:pic>
    </p:spTree>
    <p:extLst>
      <p:ext uri="{BB962C8B-B14F-4D97-AF65-F5344CB8AC3E}">
        <p14:creationId xmlns:p14="http://schemas.microsoft.com/office/powerpoint/2010/main" val="24716192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ondo.png"/>
          <p:cNvPicPr>
            <a:picLocks noChangeAspect="1"/>
          </p:cNvPicPr>
          <p:nvPr/>
        </p:nvPicPr>
        <p:blipFill>
          <a:blip r:embed="rId2"/>
          <a:stretch>
            <a:fillRect/>
          </a:stretch>
        </p:blipFill>
        <p:spPr>
          <a:xfrm>
            <a:off x="-43880" y="-32298"/>
            <a:ext cx="9296400" cy="6922595"/>
          </a:xfrm>
          <a:prstGeom prst="rect">
            <a:avLst/>
          </a:prstGeom>
        </p:spPr>
      </p:pic>
      <p:sp>
        <p:nvSpPr>
          <p:cNvPr id="4" name="Rectángulo 3"/>
          <p:cNvSpPr/>
          <p:nvPr/>
        </p:nvSpPr>
        <p:spPr>
          <a:xfrm>
            <a:off x="381813" y="548680"/>
            <a:ext cx="4281121" cy="2569935"/>
          </a:xfrm>
          <a:prstGeom prst="rect">
            <a:avLst/>
          </a:prstGeom>
        </p:spPr>
        <p:txBody>
          <a:bodyPr wrap="square">
            <a:spAutoFit/>
          </a:bodyPr>
          <a:lstStyle/>
          <a:p>
            <a:r>
              <a:rPr lang="es-ES_tradnl" sz="2300" dirty="0" smtClean="0">
                <a:latin typeface="Courier"/>
                <a:cs typeface="Courier"/>
              </a:rPr>
              <a:t>La retroalimentaci</a:t>
            </a:r>
            <a:r>
              <a:rPr lang="es-ES_tradnl" sz="2300" dirty="0" smtClean="0">
                <a:latin typeface="Courier"/>
                <a:cs typeface="Courier"/>
              </a:rPr>
              <a:t>ón, o diálogo de la máquina con su entorno, supone entrelazar aún más las máquinas individuales en una galaxia que abarca todo.</a:t>
            </a:r>
            <a:endParaRPr lang="es-ES_tradnl" sz="2300" dirty="0">
              <a:latin typeface="Courier"/>
              <a:cs typeface="Courier"/>
            </a:endParaRPr>
          </a:p>
        </p:txBody>
      </p:sp>
      <p:pic>
        <p:nvPicPr>
          <p:cNvPr id="2" name="Imagen 1" descr="home_network_lg.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8024" y="35957"/>
            <a:ext cx="4355976" cy="3650147"/>
          </a:xfrm>
          <a:prstGeom prst="rect">
            <a:avLst/>
          </a:prstGeom>
        </p:spPr>
      </p:pic>
    </p:spTree>
    <p:extLst>
      <p:ext uri="{BB962C8B-B14F-4D97-AF65-F5344CB8AC3E}">
        <p14:creationId xmlns:p14="http://schemas.microsoft.com/office/powerpoint/2010/main" val="26552843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ondo.png"/>
          <p:cNvPicPr>
            <a:picLocks noChangeAspect="1"/>
          </p:cNvPicPr>
          <p:nvPr/>
        </p:nvPicPr>
        <p:blipFill>
          <a:blip r:embed="rId2"/>
          <a:stretch>
            <a:fillRect/>
          </a:stretch>
        </p:blipFill>
        <p:spPr>
          <a:xfrm>
            <a:off x="-43880" y="-32298"/>
            <a:ext cx="9296400" cy="6922595"/>
          </a:xfrm>
          <a:prstGeom prst="rect">
            <a:avLst/>
          </a:prstGeom>
        </p:spPr>
      </p:pic>
      <p:sp>
        <p:nvSpPr>
          <p:cNvPr id="4" name="Rectángulo 3"/>
          <p:cNvSpPr/>
          <p:nvPr/>
        </p:nvSpPr>
        <p:spPr>
          <a:xfrm>
            <a:off x="381813" y="548680"/>
            <a:ext cx="4281121" cy="3985707"/>
          </a:xfrm>
          <a:prstGeom prst="rect">
            <a:avLst/>
          </a:prstGeom>
        </p:spPr>
        <p:txBody>
          <a:bodyPr wrap="square">
            <a:spAutoFit/>
          </a:bodyPr>
          <a:lstStyle/>
          <a:p>
            <a:r>
              <a:rPr lang="es-ES_tradnl" sz="2300" dirty="0" smtClean="0">
                <a:latin typeface="Courier"/>
                <a:cs typeface="Courier"/>
              </a:rPr>
              <a:t>La retroalimentaci</a:t>
            </a:r>
            <a:r>
              <a:rPr lang="es-ES_tradnl" sz="2300" dirty="0" smtClean="0">
                <a:latin typeface="Courier"/>
                <a:cs typeface="Courier"/>
              </a:rPr>
              <a:t>ón, o diálogo de la máquina con su entorno, supone entrelazar aún más las máquinas individuales en una galaxia que abarca todo (…) La aceleración eléctrica requiere un conocimiento completo de los efectos últimos.</a:t>
            </a:r>
            <a:endParaRPr lang="es-ES_tradnl" sz="2300" dirty="0">
              <a:latin typeface="Courier"/>
              <a:cs typeface="Courier"/>
            </a:endParaRPr>
          </a:p>
        </p:txBody>
      </p:sp>
      <p:pic>
        <p:nvPicPr>
          <p:cNvPr id="2" name="Imagen 1" descr="home_network_lg.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8024" y="35957"/>
            <a:ext cx="4355976" cy="3650147"/>
          </a:xfrm>
          <a:prstGeom prst="rect">
            <a:avLst/>
          </a:prstGeom>
        </p:spPr>
      </p:pic>
    </p:spTree>
    <p:extLst>
      <p:ext uri="{BB962C8B-B14F-4D97-AF65-F5344CB8AC3E}">
        <p14:creationId xmlns:p14="http://schemas.microsoft.com/office/powerpoint/2010/main" val="6099366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ondo.png"/>
          <p:cNvPicPr>
            <a:picLocks noChangeAspect="1"/>
          </p:cNvPicPr>
          <p:nvPr/>
        </p:nvPicPr>
        <p:blipFill>
          <a:blip r:embed="rId2"/>
          <a:stretch>
            <a:fillRect/>
          </a:stretch>
        </p:blipFill>
        <p:spPr>
          <a:xfrm>
            <a:off x="-43880" y="-32298"/>
            <a:ext cx="9296400" cy="6922595"/>
          </a:xfrm>
          <a:prstGeom prst="rect">
            <a:avLst/>
          </a:prstGeom>
        </p:spPr>
      </p:pic>
      <p:sp>
        <p:nvSpPr>
          <p:cNvPr id="4" name="Rectángulo 3"/>
          <p:cNvSpPr/>
          <p:nvPr/>
        </p:nvSpPr>
        <p:spPr>
          <a:xfrm>
            <a:off x="381813" y="548680"/>
            <a:ext cx="4281121" cy="4693593"/>
          </a:xfrm>
          <a:prstGeom prst="rect">
            <a:avLst/>
          </a:prstGeom>
        </p:spPr>
        <p:txBody>
          <a:bodyPr wrap="square">
            <a:spAutoFit/>
          </a:bodyPr>
          <a:lstStyle/>
          <a:p>
            <a:r>
              <a:rPr lang="es-ES_tradnl" sz="2300" dirty="0" smtClean="0">
                <a:latin typeface="Courier"/>
                <a:cs typeface="Courier"/>
              </a:rPr>
              <a:t>La electricidad no s</a:t>
            </a:r>
            <a:r>
              <a:rPr lang="es-ES_tradnl" sz="2300" dirty="0" smtClean="0">
                <a:latin typeface="Courier"/>
                <a:cs typeface="Courier"/>
              </a:rPr>
              <a:t>ólo ha ido pidiendo conocimientos cada vez extensos e interacciones cada vez más rápida: también ha hecho que la armonización de los ritmos de producción sea tan rigurosa como la que exige a los músicos de una gran orquesta sinfónica.</a:t>
            </a:r>
            <a:endParaRPr lang="es-ES_tradnl" sz="2300" dirty="0">
              <a:latin typeface="Courier"/>
              <a:cs typeface="Courier"/>
            </a:endParaRPr>
          </a:p>
        </p:txBody>
      </p:sp>
      <p:pic>
        <p:nvPicPr>
          <p:cNvPr id="3" name="Imagen 2" descr="orquesta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1688" y="530609"/>
            <a:ext cx="4370832" cy="2670048"/>
          </a:xfrm>
          <a:prstGeom prst="rect">
            <a:avLst/>
          </a:prstGeom>
        </p:spPr>
      </p:pic>
    </p:spTree>
    <p:extLst>
      <p:ext uri="{BB962C8B-B14F-4D97-AF65-F5344CB8AC3E}">
        <p14:creationId xmlns:p14="http://schemas.microsoft.com/office/powerpoint/2010/main" val="37646817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ondo.png"/>
          <p:cNvPicPr>
            <a:picLocks noChangeAspect="1"/>
          </p:cNvPicPr>
          <p:nvPr/>
        </p:nvPicPr>
        <p:blipFill>
          <a:blip r:embed="rId2"/>
          <a:stretch>
            <a:fillRect/>
          </a:stretch>
        </p:blipFill>
        <p:spPr>
          <a:xfrm>
            <a:off x="-43880" y="-32298"/>
            <a:ext cx="9296400" cy="6922595"/>
          </a:xfrm>
          <a:prstGeom prst="rect">
            <a:avLst/>
          </a:prstGeom>
        </p:spPr>
      </p:pic>
      <p:sp>
        <p:nvSpPr>
          <p:cNvPr id="4" name="Rectángulo 3"/>
          <p:cNvSpPr/>
          <p:nvPr/>
        </p:nvSpPr>
        <p:spPr>
          <a:xfrm>
            <a:off x="381813" y="548680"/>
            <a:ext cx="4281121" cy="3985707"/>
          </a:xfrm>
          <a:prstGeom prst="rect">
            <a:avLst/>
          </a:prstGeom>
        </p:spPr>
        <p:txBody>
          <a:bodyPr wrap="square">
            <a:spAutoFit/>
          </a:bodyPr>
          <a:lstStyle/>
          <a:p>
            <a:r>
              <a:rPr lang="es-ES_tradnl" sz="2300" dirty="0" smtClean="0">
                <a:latin typeface="Courier"/>
                <a:cs typeface="Courier"/>
              </a:rPr>
              <a:t>La riqueza y el trabajo se convierten en factores de informaci</a:t>
            </a:r>
            <a:r>
              <a:rPr lang="es-ES_tradnl" sz="2300" dirty="0" smtClean="0">
                <a:latin typeface="Courier"/>
                <a:cs typeface="Courier"/>
              </a:rPr>
              <a:t>ón y se requieren estructuras totalmente nuevas para llevar a cabo un negocio o relacionarlo con las necesidades de la sociedad o los mercados.</a:t>
            </a:r>
            <a:endParaRPr lang="es-ES_tradnl" sz="2300" dirty="0">
              <a:latin typeface="Courier"/>
              <a:cs typeface="Courier"/>
            </a:endParaRPr>
          </a:p>
        </p:txBody>
      </p:sp>
      <p:pic>
        <p:nvPicPr>
          <p:cNvPr id="2" name="Imagen 1" descr="mente musica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4048" y="0"/>
            <a:ext cx="3528392" cy="4675119"/>
          </a:xfrm>
          <a:prstGeom prst="rect">
            <a:avLst/>
          </a:prstGeom>
        </p:spPr>
      </p:pic>
    </p:spTree>
    <p:extLst>
      <p:ext uri="{BB962C8B-B14F-4D97-AF65-F5344CB8AC3E}">
        <p14:creationId xmlns:p14="http://schemas.microsoft.com/office/powerpoint/2010/main" val="2269455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ondo.png"/>
          <p:cNvPicPr>
            <a:picLocks noChangeAspect="1"/>
          </p:cNvPicPr>
          <p:nvPr/>
        </p:nvPicPr>
        <p:blipFill>
          <a:blip r:embed="rId2"/>
          <a:stretch>
            <a:fillRect/>
          </a:stretch>
        </p:blipFill>
        <p:spPr>
          <a:xfrm>
            <a:off x="-43880" y="-32298"/>
            <a:ext cx="9296400" cy="6922595"/>
          </a:xfrm>
          <a:prstGeom prst="rect">
            <a:avLst/>
          </a:prstGeom>
        </p:spPr>
      </p:pic>
      <p:sp>
        <p:nvSpPr>
          <p:cNvPr id="4" name="Rectángulo 3"/>
          <p:cNvSpPr/>
          <p:nvPr/>
        </p:nvSpPr>
        <p:spPr>
          <a:xfrm>
            <a:off x="369495" y="266264"/>
            <a:ext cx="4281121" cy="5755423"/>
          </a:xfrm>
          <a:prstGeom prst="rect">
            <a:avLst/>
          </a:prstGeom>
        </p:spPr>
        <p:txBody>
          <a:bodyPr wrap="square">
            <a:spAutoFit/>
          </a:bodyPr>
          <a:lstStyle/>
          <a:p>
            <a:r>
              <a:rPr lang="es-ES_tradnl" sz="2300" dirty="0" smtClean="0">
                <a:latin typeface="Courier"/>
                <a:cs typeface="Courier"/>
              </a:rPr>
              <a:t>Hace ya tiempo que la educaci</a:t>
            </a:r>
            <a:r>
              <a:rPr lang="es-ES_tradnl" sz="2300" dirty="0" smtClean="0">
                <a:latin typeface="Courier"/>
                <a:cs typeface="Courier"/>
              </a:rPr>
              <a:t>ón ha adquirido el carácter fragmentario y gradual del mecanismo. La automatización hace necesaria la educación en humanidades (…) Otro de sus efectos es que la mayoría de la gente se ha dado cuenta de hasta qué punto habían llegado a depender de rutinas fragmentarias y repetitivas de la era mecánica</a:t>
            </a:r>
            <a:endParaRPr lang="es-ES_tradnl" sz="2300" dirty="0">
              <a:latin typeface="Courier"/>
              <a:cs typeface="Courier"/>
            </a:endParaRPr>
          </a:p>
        </p:txBody>
      </p:sp>
      <p:pic>
        <p:nvPicPr>
          <p:cNvPr id="3" name="Imagen 2" descr="descarga.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5650" y="25077"/>
            <a:ext cx="4686870" cy="3118899"/>
          </a:xfrm>
          <a:prstGeom prst="rect">
            <a:avLst/>
          </a:prstGeom>
        </p:spPr>
      </p:pic>
    </p:spTree>
    <p:extLst>
      <p:ext uri="{BB962C8B-B14F-4D97-AF65-F5344CB8AC3E}">
        <p14:creationId xmlns:p14="http://schemas.microsoft.com/office/powerpoint/2010/main" val="11359185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ondo.png"/>
          <p:cNvPicPr>
            <a:picLocks noChangeAspect="1"/>
          </p:cNvPicPr>
          <p:nvPr/>
        </p:nvPicPr>
        <p:blipFill>
          <a:blip r:embed="rId2"/>
          <a:stretch>
            <a:fillRect/>
          </a:stretch>
        </p:blipFill>
        <p:spPr>
          <a:xfrm>
            <a:off x="-43880" y="-32298"/>
            <a:ext cx="9296400" cy="6922595"/>
          </a:xfrm>
          <a:prstGeom prst="rect">
            <a:avLst/>
          </a:prstGeom>
        </p:spPr>
      </p:pic>
      <p:sp>
        <p:nvSpPr>
          <p:cNvPr id="4" name="Rectángulo 3"/>
          <p:cNvSpPr/>
          <p:nvPr/>
        </p:nvSpPr>
        <p:spPr>
          <a:xfrm>
            <a:off x="369495" y="266264"/>
            <a:ext cx="4281121" cy="3277821"/>
          </a:xfrm>
          <a:prstGeom prst="rect">
            <a:avLst/>
          </a:prstGeom>
        </p:spPr>
        <p:txBody>
          <a:bodyPr wrap="square">
            <a:spAutoFit/>
          </a:bodyPr>
          <a:lstStyle/>
          <a:p>
            <a:r>
              <a:rPr lang="es-ES_tradnl" sz="2300" dirty="0" smtClean="0">
                <a:latin typeface="Courier"/>
                <a:cs typeface="Courier"/>
              </a:rPr>
              <a:t>De repente el hombre se ha convertido en n</a:t>
            </a:r>
            <a:r>
              <a:rPr lang="es-ES_tradnl" sz="2300" dirty="0" smtClean="0">
                <a:latin typeface="Courier"/>
                <a:cs typeface="Courier"/>
              </a:rPr>
              <a:t>ómada recolector de conocimientos, nómada como nunca, mejor informado que nunca, implicado como nunca en el proceso social total.</a:t>
            </a:r>
            <a:endParaRPr lang="es-ES_tradnl" sz="2300" dirty="0">
              <a:latin typeface="Courier"/>
              <a:cs typeface="Courier"/>
            </a:endParaRPr>
          </a:p>
        </p:txBody>
      </p:sp>
      <p:pic>
        <p:nvPicPr>
          <p:cNvPr id="2" name="Imagen 1" descr="images.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0032" y="185335"/>
            <a:ext cx="4283968" cy="2049429"/>
          </a:xfrm>
          <a:prstGeom prst="rect">
            <a:avLst/>
          </a:prstGeom>
        </p:spPr>
      </p:pic>
    </p:spTree>
    <p:extLst>
      <p:ext uri="{BB962C8B-B14F-4D97-AF65-F5344CB8AC3E}">
        <p14:creationId xmlns:p14="http://schemas.microsoft.com/office/powerpoint/2010/main" val="16724748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ondo.png"/>
          <p:cNvPicPr>
            <a:picLocks noChangeAspect="1"/>
          </p:cNvPicPr>
          <p:nvPr/>
        </p:nvPicPr>
        <p:blipFill>
          <a:blip r:embed="rId2"/>
          <a:stretch>
            <a:fillRect/>
          </a:stretch>
        </p:blipFill>
        <p:spPr>
          <a:xfrm>
            <a:off x="-43880" y="-32298"/>
            <a:ext cx="9296400" cy="6922595"/>
          </a:xfrm>
          <a:prstGeom prst="rect">
            <a:avLst/>
          </a:prstGeom>
        </p:spPr>
      </p:pic>
      <p:sp>
        <p:nvSpPr>
          <p:cNvPr id="4" name="Rectángulo 3"/>
          <p:cNvSpPr/>
          <p:nvPr/>
        </p:nvSpPr>
        <p:spPr>
          <a:xfrm>
            <a:off x="369495" y="266264"/>
            <a:ext cx="4281121" cy="3631764"/>
          </a:xfrm>
          <a:prstGeom prst="rect">
            <a:avLst/>
          </a:prstGeom>
        </p:spPr>
        <p:txBody>
          <a:bodyPr wrap="square">
            <a:spAutoFit/>
          </a:bodyPr>
          <a:lstStyle/>
          <a:p>
            <a:r>
              <a:rPr lang="es-ES_tradnl" sz="2300" dirty="0" smtClean="0">
                <a:latin typeface="Courier"/>
                <a:cs typeface="Courier"/>
              </a:rPr>
              <a:t>Pueden probarse las especificaciones de un avi</a:t>
            </a:r>
            <a:r>
              <a:rPr lang="es-ES_tradnl" sz="2300" dirty="0" smtClean="0">
                <a:latin typeface="Courier"/>
                <a:cs typeface="Courier"/>
              </a:rPr>
              <a:t>ón y probarlo en una gran variedad de condiciones extremas antes de que salga de la mesa de dibujo. Lo mismo ocurre con otro tipo de productos y organizaciones.</a:t>
            </a:r>
            <a:endParaRPr lang="es-ES_tradnl" sz="2300" dirty="0">
              <a:latin typeface="Courier"/>
              <a:cs typeface="Courier"/>
            </a:endParaRPr>
          </a:p>
        </p:txBody>
      </p:sp>
      <p:pic>
        <p:nvPicPr>
          <p:cNvPr id="3" name="Imagen 2" descr="SOFTIMAG.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13175" y="-62540"/>
            <a:ext cx="4431928" cy="3323946"/>
          </a:xfrm>
          <a:prstGeom prst="rect">
            <a:avLst/>
          </a:prstGeom>
        </p:spPr>
      </p:pic>
    </p:spTree>
    <p:extLst>
      <p:ext uri="{BB962C8B-B14F-4D97-AF65-F5344CB8AC3E}">
        <p14:creationId xmlns:p14="http://schemas.microsoft.com/office/powerpoint/2010/main" val="14526972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321</TotalTime>
  <Words>719</Words>
  <Application>Microsoft Macintosh PowerPoint</Application>
  <PresentationFormat>Presentación en pantalla (4:3)</PresentationFormat>
  <Paragraphs>20</Paragraphs>
  <Slides>19</Slides>
  <Notes>0</Notes>
  <HiddenSlides>0</HiddenSlides>
  <MMClips>0</MMClips>
  <ScaleCrop>false</ScaleCrop>
  <HeadingPairs>
    <vt:vector size="4" baseType="variant">
      <vt:variant>
        <vt:lpstr>Tema</vt:lpstr>
      </vt:variant>
      <vt:variant>
        <vt:i4>1</vt:i4>
      </vt:variant>
      <vt:variant>
        <vt:lpstr>Títulos de diapositiva</vt:lpstr>
      </vt:variant>
      <vt:variant>
        <vt:i4>19</vt:i4>
      </vt:variant>
    </vt:vector>
  </HeadingPairs>
  <TitlesOfParts>
    <vt:vector size="20" baseType="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TV4</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Todos los cambios sociales repercuten en la creación de nuevas tecnologías</dc:title>
  <dc:creator>Rodolfo Murillo González</dc:creator>
  <cp:lastModifiedBy>Octavio Islas</cp:lastModifiedBy>
  <cp:revision>41</cp:revision>
  <dcterms:created xsi:type="dcterms:W3CDTF">2011-08-29T17:49:08Z</dcterms:created>
  <dcterms:modified xsi:type="dcterms:W3CDTF">2011-10-25T00:04:23Z</dcterms:modified>
</cp:coreProperties>
</file>