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76" r:id="rId3"/>
    <p:sldId id="260" r:id="rId4"/>
    <p:sldId id="274" r:id="rId5"/>
    <p:sldId id="273" r:id="rId6"/>
    <p:sldId id="275" r:id="rId7"/>
    <p:sldId id="262" r:id="rId8"/>
    <p:sldId id="264" r:id="rId9"/>
    <p:sldId id="277" r:id="rId10"/>
    <p:sldId id="278" r:id="rId11"/>
  </p:sldIdLst>
  <p:sldSz cx="9144000" cy="6858000" type="screen4x3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62" d="100"/>
          <a:sy n="62" d="100"/>
        </p:scale>
        <p:origin x="-64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24/10/11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24/10/11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24/10/11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24/10/11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24/10/11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24/10/11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24/10/11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24/10/11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24/10/11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24/10/11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24/10/11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10891-D9FD-8C4D-B016-916EF493E205}" type="datetimeFigureOut">
              <a:rPr lang="es-ES_tradnl" smtClean="0"/>
              <a:pPr/>
              <a:t>24/10/11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pic>
        <p:nvPicPr>
          <p:cNvPr id="8" name="Picture 2" descr="http://4.bp.blogspot.com/_uheNlUAGBA8/TNcchD6ahAI/AAAAAAAADHE/Xb-wcXkfnFY/s1600/1+revolucion+industri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743200"/>
          </a:xfrm>
          <a:prstGeom prst="rect">
            <a:avLst/>
          </a:prstGeom>
          <a:noFill/>
        </p:spPr>
      </p:pic>
      <p:sp>
        <p:nvSpPr>
          <p:cNvPr id="7" name="Rectángulo 6"/>
          <p:cNvSpPr/>
          <p:nvPr/>
        </p:nvSpPr>
        <p:spPr>
          <a:xfrm>
            <a:off x="685800" y="3048000"/>
            <a:ext cx="7696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_tradnl" sz="2000" dirty="0">
              <a:latin typeface="Courier"/>
              <a:cs typeface="Courier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529704" y="24765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4400" b="1" noProof="0" dirty="0" smtClean="0">
                <a:latin typeface="Courier"/>
                <a:ea typeface="+mj-ea"/>
                <a:cs typeface="Courier"/>
              </a:rPr>
              <a:t>32 El armamento</a:t>
            </a:r>
            <a:r>
              <a:rPr kumimoji="0" lang="es-MX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+mj-ea"/>
                <a:cs typeface="Courier"/>
              </a:rPr>
              <a:t>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"/>
              <a:ea typeface="+mj-ea"/>
              <a:cs typeface="Courier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177776" y="3448110"/>
            <a:ext cx="669674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 smtClean="0">
                <a:latin typeface="Courier"/>
                <a:cs typeface="Courier"/>
              </a:rPr>
              <a:t>La </a:t>
            </a:r>
            <a:r>
              <a:rPr lang="en-US" sz="2300" dirty="0" err="1" smtClean="0">
                <a:latin typeface="Courier"/>
                <a:cs typeface="Courier"/>
              </a:rPr>
              <a:t>guerra</a:t>
            </a:r>
            <a:r>
              <a:rPr lang="en-US" sz="2300" dirty="0" smtClean="0">
                <a:latin typeface="Courier"/>
                <a:cs typeface="Courier"/>
              </a:rPr>
              <a:t> de los </a:t>
            </a:r>
            <a:r>
              <a:rPr lang="en-US" sz="2300" dirty="0" err="1" smtClean="0">
                <a:latin typeface="Courier"/>
                <a:cs typeface="Courier"/>
              </a:rPr>
              <a:t>íconos</a:t>
            </a:r>
            <a:endParaRPr lang="en-US" sz="2300" dirty="0">
              <a:latin typeface="Courier"/>
              <a:cs typeface="Courier"/>
            </a:endParaRPr>
          </a:p>
        </p:txBody>
      </p:sp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426664" y="1684338"/>
            <a:ext cx="8229600" cy="1143000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685800" y="3048000"/>
            <a:ext cx="7696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_tradnl" sz="2000" dirty="0">
              <a:latin typeface="Courier"/>
              <a:cs typeface="Courier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26664" y="1673176"/>
            <a:ext cx="3178200" cy="3277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 smtClean="0">
                <a:latin typeface="Courier"/>
                <a:cs typeface="Courier"/>
              </a:rPr>
              <a:t>La </a:t>
            </a:r>
            <a:r>
              <a:rPr lang="en-US" sz="2300" dirty="0" err="1" smtClean="0">
                <a:latin typeface="Courier"/>
                <a:cs typeface="Courier"/>
              </a:rPr>
              <a:t>tinta</a:t>
            </a:r>
            <a:r>
              <a:rPr lang="en-US" sz="2300" dirty="0" smtClean="0">
                <a:latin typeface="Courier"/>
                <a:cs typeface="Courier"/>
              </a:rPr>
              <a:t> y la </a:t>
            </a:r>
            <a:r>
              <a:rPr lang="en-US" sz="2300" dirty="0" err="1" smtClean="0">
                <a:latin typeface="Courier"/>
                <a:cs typeface="Courier"/>
              </a:rPr>
              <a:t>fotograf</a:t>
            </a:r>
            <a:r>
              <a:rPr lang="en-US" sz="2300" dirty="0" err="1" smtClean="0">
                <a:latin typeface="Courier"/>
                <a:cs typeface="Courier"/>
              </a:rPr>
              <a:t>ía</a:t>
            </a:r>
            <a:r>
              <a:rPr lang="en-US" sz="2300" dirty="0" smtClean="0">
                <a:latin typeface="Courier"/>
                <a:cs typeface="Courier"/>
              </a:rPr>
              <a:t> </a:t>
            </a:r>
            <a:r>
              <a:rPr lang="en-US" sz="2300" dirty="0" err="1" smtClean="0">
                <a:latin typeface="Courier"/>
                <a:cs typeface="Courier"/>
              </a:rPr>
              <a:t>están</a:t>
            </a:r>
            <a:r>
              <a:rPr lang="en-US" sz="2300" dirty="0" smtClean="0">
                <a:latin typeface="Courier"/>
                <a:cs typeface="Courier"/>
              </a:rPr>
              <a:t> </a:t>
            </a:r>
            <a:r>
              <a:rPr lang="en-US" sz="2300" dirty="0" err="1" smtClean="0">
                <a:latin typeface="Courier"/>
                <a:cs typeface="Courier"/>
              </a:rPr>
              <a:t>sustituyendo</a:t>
            </a:r>
            <a:r>
              <a:rPr lang="en-US" sz="2300" dirty="0" smtClean="0">
                <a:latin typeface="Courier"/>
                <a:cs typeface="Courier"/>
              </a:rPr>
              <a:t> a la </a:t>
            </a:r>
            <a:r>
              <a:rPr lang="en-US" sz="2300" dirty="0" err="1" smtClean="0">
                <a:latin typeface="Courier"/>
                <a:cs typeface="Courier"/>
              </a:rPr>
              <a:t>infantería</a:t>
            </a:r>
            <a:r>
              <a:rPr lang="en-US" sz="2300" dirty="0" smtClean="0">
                <a:latin typeface="Courier"/>
                <a:cs typeface="Courier"/>
              </a:rPr>
              <a:t> y a los </a:t>
            </a:r>
            <a:r>
              <a:rPr lang="en-US" sz="2300" dirty="0" err="1" smtClean="0">
                <a:latin typeface="Courier"/>
                <a:cs typeface="Courier"/>
              </a:rPr>
              <a:t>tanques</a:t>
            </a:r>
            <a:r>
              <a:rPr lang="en-US" sz="2300" dirty="0" smtClean="0">
                <a:latin typeface="Courier"/>
                <a:cs typeface="Courier"/>
              </a:rPr>
              <a:t>. </a:t>
            </a:r>
          </a:p>
          <a:p>
            <a:pPr algn="ctr"/>
            <a:r>
              <a:rPr lang="en-US" sz="2300" dirty="0" err="1" smtClean="0">
                <a:latin typeface="Courier"/>
                <a:cs typeface="Courier"/>
              </a:rPr>
              <a:t>Día</a:t>
            </a:r>
            <a:r>
              <a:rPr lang="en-US" sz="2300" dirty="0" smtClean="0">
                <a:latin typeface="Courier"/>
                <a:cs typeface="Courier"/>
              </a:rPr>
              <a:t> con </a:t>
            </a:r>
            <a:r>
              <a:rPr lang="en-US" sz="2300" dirty="0" err="1" smtClean="0">
                <a:latin typeface="Courier"/>
                <a:cs typeface="Courier"/>
              </a:rPr>
              <a:t>día</a:t>
            </a:r>
            <a:r>
              <a:rPr lang="en-US" sz="2300" dirty="0" smtClean="0">
                <a:latin typeface="Courier"/>
                <a:cs typeface="Courier"/>
              </a:rPr>
              <a:t> la </a:t>
            </a:r>
            <a:r>
              <a:rPr lang="en-US" sz="2300" dirty="0" err="1" smtClean="0">
                <a:latin typeface="Courier"/>
                <a:cs typeface="Courier"/>
              </a:rPr>
              <a:t>pluma</a:t>
            </a:r>
            <a:r>
              <a:rPr lang="en-US" sz="2300" dirty="0" smtClean="0">
                <a:latin typeface="Courier"/>
                <a:cs typeface="Courier"/>
              </a:rPr>
              <a:t> se </a:t>
            </a:r>
            <a:r>
              <a:rPr lang="en-US" sz="2300" dirty="0" err="1" smtClean="0">
                <a:latin typeface="Courier"/>
                <a:cs typeface="Courier"/>
              </a:rPr>
              <a:t>hace</a:t>
            </a:r>
            <a:r>
              <a:rPr lang="en-US" sz="2300" dirty="0" smtClean="0">
                <a:latin typeface="Courier"/>
                <a:cs typeface="Courier"/>
              </a:rPr>
              <a:t> </a:t>
            </a:r>
            <a:r>
              <a:rPr lang="en-US" sz="2300" dirty="0" err="1" smtClean="0">
                <a:latin typeface="Courier"/>
                <a:cs typeface="Courier"/>
              </a:rPr>
              <a:t>más</a:t>
            </a:r>
            <a:r>
              <a:rPr lang="en-US" sz="2300" dirty="0" smtClean="0">
                <a:latin typeface="Courier"/>
                <a:cs typeface="Courier"/>
              </a:rPr>
              <a:t> </a:t>
            </a:r>
            <a:r>
              <a:rPr lang="en-US" sz="2300" dirty="0" err="1" smtClean="0">
                <a:latin typeface="Courier"/>
                <a:cs typeface="Courier"/>
              </a:rPr>
              <a:t>fuerte</a:t>
            </a:r>
            <a:r>
              <a:rPr lang="en-US" sz="2300" dirty="0" smtClean="0">
                <a:latin typeface="Courier"/>
                <a:cs typeface="Courier"/>
              </a:rPr>
              <a:t> </a:t>
            </a:r>
            <a:r>
              <a:rPr lang="en-US" sz="2300" dirty="0" err="1" smtClean="0">
                <a:latin typeface="Courier"/>
                <a:cs typeface="Courier"/>
              </a:rPr>
              <a:t>que</a:t>
            </a:r>
            <a:r>
              <a:rPr lang="en-US" sz="2300" dirty="0" smtClean="0">
                <a:latin typeface="Courier"/>
                <a:cs typeface="Courier"/>
              </a:rPr>
              <a:t> la </a:t>
            </a:r>
            <a:r>
              <a:rPr lang="en-US" sz="2300" dirty="0" err="1" smtClean="0">
                <a:latin typeface="Courier"/>
                <a:cs typeface="Courier"/>
              </a:rPr>
              <a:t>espada</a:t>
            </a:r>
            <a:r>
              <a:rPr lang="en-US" sz="2300" dirty="0" smtClean="0">
                <a:latin typeface="Courier"/>
                <a:cs typeface="Courier"/>
              </a:rPr>
              <a:t>.</a:t>
            </a:r>
            <a:endParaRPr lang="en-US" sz="2300" dirty="0">
              <a:latin typeface="Courier"/>
              <a:cs typeface="Courier"/>
            </a:endParaRPr>
          </a:p>
        </p:txBody>
      </p:sp>
      <p:pic>
        <p:nvPicPr>
          <p:cNvPr id="2" name="Imagen 1" descr="bebé marc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285" y="0"/>
            <a:ext cx="4572000" cy="3609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381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683471" y="3429000"/>
            <a:ext cx="76962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200" dirty="0" smtClean="0">
                <a:latin typeface="Courier"/>
                <a:cs typeface="Courier"/>
              </a:rPr>
              <a:t>Las guerras ideol</a:t>
            </a:r>
            <a:r>
              <a:rPr lang="es-ES_tradnl" sz="2200" dirty="0" smtClean="0">
                <a:latin typeface="Courier"/>
                <a:cs typeface="Courier"/>
              </a:rPr>
              <a:t>ógicas de los siglos XVIII y XIX se libraron convenciendo a individuos, de uno en uno, de adoptar los nuevos puntos de vista</a:t>
            </a:r>
            <a:r>
              <a:rPr lang="es-ES_tradnl" sz="2200" dirty="0" smtClean="0">
                <a:latin typeface="Courier"/>
                <a:cs typeface="Courier"/>
              </a:rPr>
              <a:t>.</a:t>
            </a:r>
            <a:endParaRPr lang="es-ES_tradnl" sz="2200" dirty="0">
              <a:latin typeface="Courier"/>
              <a:cs typeface="Courier"/>
            </a:endParaRPr>
          </a:p>
        </p:txBody>
      </p:sp>
      <p:pic>
        <p:nvPicPr>
          <p:cNvPr id="5" name="Picture 10" descr="BritishMajestic1944F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670" y="0"/>
            <a:ext cx="4650529" cy="318014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880" y="-32298"/>
            <a:ext cx="9296400" cy="692259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98884" y="3645024"/>
            <a:ext cx="6893396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300" dirty="0" smtClean="0">
                <a:latin typeface="Courier"/>
                <a:cs typeface="Courier"/>
              </a:rPr>
              <a:t>Todas las guerras, en todas las culturas, siem</a:t>
            </a:r>
            <a:r>
              <a:rPr lang="es-ES_tradnl" sz="2300" dirty="0" smtClean="0">
                <a:latin typeface="Courier"/>
                <a:cs typeface="Courier"/>
              </a:rPr>
              <a:t>pre se han librado con las últimas tecnologías disponibles</a:t>
            </a:r>
            <a:r>
              <a:rPr lang="es-ES_tradnl" sz="2300" dirty="0" smtClean="0">
                <a:latin typeface="Courier"/>
                <a:cs typeface="Courier"/>
              </a:rPr>
              <a:t>.</a:t>
            </a:r>
            <a:endParaRPr lang="es-ES_tradnl" sz="2300" dirty="0">
              <a:latin typeface="Courier"/>
              <a:cs typeface="Courier"/>
            </a:endParaRPr>
          </a:p>
        </p:txBody>
      </p:sp>
      <p:pic>
        <p:nvPicPr>
          <p:cNvPr id="2" name="Imagen 1" descr="ajedrez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-3500"/>
            <a:ext cx="4716016" cy="345737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56992"/>
            <a:ext cx="3466728" cy="1359024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Si la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flecha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es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una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extensi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ón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de la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mano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y del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brazo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, el rifle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es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una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extensión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del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ojo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y de los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dientes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. </a:t>
            </a:r>
            <a:endParaRPr lang="en-US" sz="280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3" name="Imagen 2" descr="Apertura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0"/>
            <a:ext cx="4716016" cy="3401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16682"/>
            <a:ext cx="9296400" cy="6922595"/>
          </a:xfrm>
          <a:prstGeom prst="rect">
            <a:avLst/>
          </a:prstGeom>
        </p:spPr>
      </p:pic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567702" y="692696"/>
            <a:ext cx="4076306" cy="468052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n-US" sz="2600" dirty="0" smtClean="0">
                <a:latin typeface="Courier"/>
                <a:cs typeface="Courier"/>
              </a:rPr>
              <a:t>El </a:t>
            </a:r>
            <a:r>
              <a:rPr lang="en-US" sz="2600" dirty="0" err="1" smtClean="0">
                <a:latin typeface="Courier"/>
                <a:cs typeface="Courier"/>
              </a:rPr>
              <a:t>desarrollo</a:t>
            </a:r>
            <a:r>
              <a:rPr lang="en-US" sz="2600" dirty="0" smtClean="0">
                <a:latin typeface="Courier"/>
                <a:cs typeface="Courier"/>
              </a:rPr>
              <a:t> de </a:t>
            </a:r>
            <a:r>
              <a:rPr lang="en-US" sz="2600" dirty="0" err="1" smtClean="0">
                <a:latin typeface="Courier"/>
                <a:cs typeface="Courier"/>
              </a:rPr>
              <a:t>l</a:t>
            </a:r>
            <a:r>
              <a:rPr lang="en-US" sz="2600" dirty="0" err="1" smtClean="0">
                <a:latin typeface="Courier"/>
                <a:cs typeface="Courier"/>
              </a:rPr>
              <a:t>as</a:t>
            </a:r>
            <a:r>
              <a:rPr lang="en-US" sz="2600" dirty="0" smtClean="0">
                <a:latin typeface="Courier"/>
                <a:cs typeface="Courier"/>
              </a:rPr>
              <a:t> </a:t>
            </a:r>
            <a:r>
              <a:rPr lang="en-US" sz="2600" dirty="0" err="1" smtClean="0">
                <a:latin typeface="Courier"/>
                <a:cs typeface="Courier"/>
              </a:rPr>
              <a:t>armas</a:t>
            </a:r>
            <a:r>
              <a:rPr lang="en-US" sz="2600" dirty="0" smtClean="0">
                <a:latin typeface="Courier"/>
                <a:cs typeface="Courier"/>
              </a:rPr>
              <a:t> de </a:t>
            </a:r>
            <a:r>
              <a:rPr lang="en-US" sz="2600" dirty="0" err="1" smtClean="0">
                <a:latin typeface="Courier"/>
                <a:cs typeface="Courier"/>
              </a:rPr>
              <a:t>fuego</a:t>
            </a:r>
            <a:r>
              <a:rPr lang="en-US" sz="2600" dirty="0" smtClean="0">
                <a:latin typeface="Courier"/>
                <a:cs typeface="Courier"/>
              </a:rPr>
              <a:t> se </a:t>
            </a:r>
            <a:r>
              <a:rPr lang="en-US" sz="2600" dirty="0" err="1" smtClean="0">
                <a:latin typeface="Courier"/>
                <a:cs typeface="Courier"/>
              </a:rPr>
              <a:t>encuentra</a:t>
            </a:r>
            <a:r>
              <a:rPr lang="en-US" sz="2600" dirty="0" smtClean="0">
                <a:latin typeface="Courier"/>
                <a:cs typeface="Courier"/>
              </a:rPr>
              <a:t> </a:t>
            </a:r>
            <a:r>
              <a:rPr lang="en-US" sz="2600" dirty="0" err="1" smtClean="0">
                <a:latin typeface="Courier"/>
                <a:cs typeface="Courier"/>
              </a:rPr>
              <a:t>asociado</a:t>
            </a:r>
            <a:r>
              <a:rPr lang="en-US" sz="2600" dirty="0" smtClean="0">
                <a:latin typeface="Courier"/>
                <a:cs typeface="Courier"/>
              </a:rPr>
              <a:t> con el </a:t>
            </a:r>
            <a:r>
              <a:rPr lang="en-US" sz="2600" dirty="0" err="1" smtClean="0">
                <a:latin typeface="Courier"/>
                <a:cs typeface="Courier"/>
              </a:rPr>
              <a:t>descubrimiento</a:t>
            </a:r>
            <a:r>
              <a:rPr lang="en-US" sz="2600" dirty="0" smtClean="0">
                <a:latin typeface="Courier"/>
                <a:cs typeface="Courier"/>
              </a:rPr>
              <a:t> de la </a:t>
            </a:r>
            <a:r>
              <a:rPr lang="en-US" sz="2600" dirty="0" err="1" smtClean="0">
                <a:latin typeface="Courier"/>
                <a:cs typeface="Courier"/>
              </a:rPr>
              <a:t>perspectiva</a:t>
            </a:r>
            <a:r>
              <a:rPr lang="en-US" sz="2600" dirty="0" smtClean="0">
                <a:latin typeface="Courier"/>
                <a:cs typeface="Courier"/>
              </a:rPr>
              <a:t> y la </a:t>
            </a:r>
            <a:r>
              <a:rPr lang="en-US" sz="2600" dirty="0" err="1" smtClean="0">
                <a:latin typeface="Courier"/>
                <a:cs typeface="Courier"/>
              </a:rPr>
              <a:t>extensi</a:t>
            </a:r>
            <a:r>
              <a:rPr lang="en-US" sz="2600" dirty="0" err="1" smtClean="0">
                <a:latin typeface="Courier"/>
                <a:cs typeface="Courier"/>
              </a:rPr>
              <a:t>ón</a:t>
            </a:r>
            <a:r>
              <a:rPr lang="en-US" sz="2600" dirty="0" smtClean="0">
                <a:latin typeface="Courier"/>
                <a:cs typeface="Courier"/>
              </a:rPr>
              <a:t> del </a:t>
            </a:r>
            <a:r>
              <a:rPr lang="en-US" sz="2600" dirty="0" err="1" smtClean="0">
                <a:latin typeface="Courier"/>
                <a:cs typeface="Courier"/>
              </a:rPr>
              <a:t>poder</a:t>
            </a:r>
            <a:r>
              <a:rPr lang="en-US" sz="2600" dirty="0" smtClean="0">
                <a:latin typeface="Courier"/>
                <a:cs typeface="Courier"/>
              </a:rPr>
              <a:t> visual en la </a:t>
            </a:r>
            <a:r>
              <a:rPr lang="en-US" sz="2600" dirty="0" err="1" smtClean="0">
                <a:latin typeface="Courier"/>
                <a:cs typeface="Courier"/>
              </a:rPr>
              <a:t>alfabetización</a:t>
            </a:r>
            <a:r>
              <a:rPr lang="en-US" sz="2600" dirty="0" smtClean="0">
                <a:latin typeface="Courier"/>
                <a:cs typeface="Courier"/>
              </a:rPr>
              <a:t> </a:t>
            </a:r>
            <a:endParaRPr lang="en-US" sz="2600" dirty="0">
              <a:latin typeface="Courier"/>
              <a:cs typeface="Courier"/>
            </a:endParaRPr>
          </a:p>
        </p:txBody>
      </p:sp>
      <p:pic>
        <p:nvPicPr>
          <p:cNvPr id="3" name="Imagen 2" descr="objetos-perspectiva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576" y="980728"/>
            <a:ext cx="3860424" cy="311729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-324544" y="1676400"/>
            <a:ext cx="8229600" cy="4525963"/>
          </a:xfrm>
        </p:spPr>
        <p:txBody>
          <a:bodyPr/>
          <a:lstStyle/>
          <a:p>
            <a:pPr>
              <a:buNone/>
            </a:pPr>
            <a:endParaRPr lang="es-MX" dirty="0" smtClean="0"/>
          </a:p>
          <a:p>
            <a:pPr>
              <a:buNone/>
            </a:pPr>
            <a:endParaRPr lang="es-MX" dirty="0"/>
          </a:p>
          <a:p>
            <a:pPr>
              <a:buNone/>
            </a:pPr>
            <a:endParaRPr lang="es-MX" dirty="0" smtClean="0"/>
          </a:p>
          <a:p>
            <a:pPr>
              <a:buNone/>
            </a:pPr>
            <a:r>
              <a:rPr lang="es-MX" dirty="0" smtClean="0"/>
              <a:t>	</a:t>
            </a:r>
            <a:r>
              <a:rPr lang="es-MX" dirty="0" smtClean="0">
                <a:latin typeface="Courier"/>
                <a:cs typeface="Courier"/>
              </a:rPr>
              <a:t>El armamento siempre ha sido una fuente de adelantos para la humanidad (Buckminister Fuller).</a:t>
            </a:r>
            <a:endParaRPr lang="en-US" sz="2200" dirty="0">
              <a:latin typeface="Courier"/>
              <a:cs typeface="Courier"/>
            </a:endParaRPr>
          </a:p>
        </p:txBody>
      </p:sp>
      <p:pic>
        <p:nvPicPr>
          <p:cNvPr id="2" name="Imagen 1" descr="facebook_vs_goog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0"/>
            <a:ext cx="4644008" cy="349406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2204864"/>
            <a:ext cx="2483768" cy="3744416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La ciudad ha sido un arma militar y escudo, o blindaje, colectivo</a:t>
            </a:r>
            <a:r>
              <a:rPr lang="es-MX" sz="2400" dirty="0" smtClean="0">
                <a:latin typeface="Courier New" pitchFamily="49" charset="0"/>
                <a:cs typeface="Courier New" pitchFamily="49" charset="0"/>
              </a:rPr>
              <a:t>.</a:t>
            </a:r>
            <a:endParaRPr lang="en-US" sz="240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4" name="Imagen 3" descr="Rodas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200" y="32034"/>
            <a:ext cx="6350000" cy="42291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620688"/>
            <a:ext cx="3635896" cy="5328592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Las armas son extensiones de las manos, de las uñas y de los dientes, y nacen como herramientas necesarias para el tratamiento de la materia</a:t>
            </a:r>
            <a:r>
              <a:rPr lang="es-MX" sz="2400" dirty="0" smtClean="0">
                <a:latin typeface="Courier New" pitchFamily="49" charset="0"/>
                <a:cs typeface="Courier New" pitchFamily="49" charset="0"/>
              </a:rPr>
              <a:t>.</a:t>
            </a:r>
            <a:endParaRPr lang="en-US" sz="240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2" name="Imagen 1" descr="ah64-apach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514" y="-32299"/>
            <a:ext cx="4739486" cy="355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401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620688"/>
            <a:ext cx="3635896" cy="5328592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Toda arma o toda tecnolog</a:t>
            </a: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ía nueva supone una amenaza para quienes no la tengan</a:t>
            </a:r>
            <a:r>
              <a:rPr lang="es-MX" sz="2400" dirty="0" smtClean="0">
                <a:latin typeface="Courier New" pitchFamily="49" charset="0"/>
                <a:cs typeface="Courier New" pitchFamily="49" charset="0"/>
              </a:rPr>
              <a:t>.</a:t>
            </a:r>
            <a:endParaRPr lang="en-US" sz="240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4" name="Imagen 3" descr="60276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070" y="0"/>
            <a:ext cx="4866117" cy="364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0643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133</Words>
  <Application>Microsoft Macintosh PowerPoint</Application>
  <PresentationFormat>Presentación en pantalla (4:3)</PresentationFormat>
  <Paragraphs>15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Si la flecha es una extensión de la mano y del brazo, el rifle es una extensión del ojo y de los dientes.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TV4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Todos los cambios sociales repercuten en la creación de nuevas tecnologías</dc:title>
  <dc:creator>Rodolfo Murillo González</dc:creator>
  <cp:lastModifiedBy>Octavio Islas</cp:lastModifiedBy>
  <cp:revision>33</cp:revision>
  <dcterms:created xsi:type="dcterms:W3CDTF">2011-08-29T17:49:08Z</dcterms:created>
  <dcterms:modified xsi:type="dcterms:W3CDTF">2011-10-24T21:31:45Z</dcterms:modified>
</cp:coreProperties>
</file>