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7E8A09-7E72-47C7-882C-85EFEBFB2C33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</dgm:pt>
    <dgm:pt modelId="{89BB84A4-670B-4F5F-BE24-B621E19F9BB6}">
      <dgm:prSet phldrT="[Texto]"/>
      <dgm:spPr/>
      <dgm:t>
        <a:bodyPr/>
        <a:lstStyle/>
        <a:p>
          <a:r>
            <a:rPr lang="es-MX" dirty="0" smtClean="0"/>
            <a:t>Proveedor de información</a:t>
          </a:r>
          <a:endParaRPr lang="es-MX" dirty="0"/>
        </a:p>
      </dgm:t>
    </dgm:pt>
    <dgm:pt modelId="{3DC3AADD-1025-4162-A04E-987B2678460A}" type="parTrans" cxnId="{FA09027B-4A6C-48CB-B6BC-1EED0AF5B582}">
      <dgm:prSet/>
      <dgm:spPr/>
    </dgm:pt>
    <dgm:pt modelId="{6EA61430-1966-462C-8069-2C6A97FC8316}" type="sibTrans" cxnId="{FA09027B-4A6C-48CB-B6BC-1EED0AF5B582}">
      <dgm:prSet/>
      <dgm:spPr/>
    </dgm:pt>
    <dgm:pt modelId="{0384E06B-CFCD-47ED-B922-6A55058C7848}">
      <dgm:prSet phldrT="[Texto]"/>
      <dgm:spPr/>
      <dgm:t>
        <a:bodyPr/>
        <a:lstStyle/>
        <a:p>
          <a:r>
            <a:rPr lang="es-MX" dirty="0" smtClean="0"/>
            <a:t>Objetivos </a:t>
          </a:r>
          <a:endParaRPr lang="es-MX" dirty="0"/>
        </a:p>
      </dgm:t>
    </dgm:pt>
    <dgm:pt modelId="{DA722E07-6137-4F67-B6A5-538A3E9AFD3F}" type="parTrans" cxnId="{8C04993C-B83C-4F1D-B82E-E57ADDB32198}">
      <dgm:prSet/>
      <dgm:spPr/>
    </dgm:pt>
    <dgm:pt modelId="{4A45F1A1-F88C-4949-8041-116620E4D6DF}" type="sibTrans" cxnId="{8C04993C-B83C-4F1D-B82E-E57ADDB32198}">
      <dgm:prSet/>
      <dgm:spPr/>
    </dgm:pt>
    <dgm:pt modelId="{EF9BA76B-49F5-4BF1-9EDD-4E652A85549C}">
      <dgm:prSet phldrT="[Texto]"/>
      <dgm:spPr>
        <a:solidFill>
          <a:schemeClr val="accent2"/>
        </a:solidFill>
      </dgm:spPr>
      <dgm:t>
        <a:bodyPr/>
        <a:lstStyle/>
        <a:p>
          <a:r>
            <a:rPr lang="es-MX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Mensaje estratégico </a:t>
          </a:r>
          <a:endParaRPr lang="es-MX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499C211-A203-4879-A9CF-869A27444BF5}" type="parTrans" cxnId="{936057BD-96D1-448D-B888-8057FE2C328D}">
      <dgm:prSet/>
      <dgm:spPr/>
    </dgm:pt>
    <dgm:pt modelId="{64CDE4C9-7DE8-4080-82DA-A2D98892DA17}" type="sibTrans" cxnId="{936057BD-96D1-448D-B888-8057FE2C328D}">
      <dgm:prSet/>
      <dgm:spPr/>
    </dgm:pt>
    <dgm:pt modelId="{21E9B59D-A5D0-4C54-9A5C-4C92341451EE}">
      <dgm:prSet phldrT="[Texto]"/>
      <dgm:spPr/>
      <dgm:t>
        <a:bodyPr/>
        <a:lstStyle/>
        <a:p>
          <a:r>
            <a:rPr lang="es-MX" dirty="0" smtClean="0"/>
            <a:t>Audiencia estratégica: USUARIO</a:t>
          </a:r>
          <a:endParaRPr lang="es-MX" dirty="0"/>
        </a:p>
      </dgm:t>
    </dgm:pt>
    <dgm:pt modelId="{DFAA59D4-35C0-4424-9489-C479DF09A888}" type="parTrans" cxnId="{EB3B737A-9755-47F1-98EB-F5B6CB40A057}">
      <dgm:prSet/>
      <dgm:spPr/>
    </dgm:pt>
    <dgm:pt modelId="{055AF7DD-EE53-49C8-944E-E782B9354450}" type="sibTrans" cxnId="{EB3B737A-9755-47F1-98EB-F5B6CB40A057}">
      <dgm:prSet/>
      <dgm:spPr/>
    </dgm:pt>
    <dgm:pt modelId="{CB64127E-5633-4E97-A27C-F501FCA2EF9C}" type="pres">
      <dgm:prSet presAssocID="{8A7E8A09-7E72-47C7-882C-85EFEBFB2C33}" presName="CompostProcess" presStyleCnt="0">
        <dgm:presLayoutVars>
          <dgm:dir/>
          <dgm:resizeHandles val="exact"/>
        </dgm:presLayoutVars>
      </dgm:prSet>
      <dgm:spPr/>
    </dgm:pt>
    <dgm:pt modelId="{A1F4D746-DBD6-4DC4-A13B-251F5A03632E}" type="pres">
      <dgm:prSet presAssocID="{8A7E8A09-7E72-47C7-882C-85EFEBFB2C33}" presName="arrow" presStyleLbl="bgShp" presStyleIdx="0" presStyleCnt="1"/>
      <dgm:spPr>
        <a:solidFill>
          <a:schemeClr val="accent3">
            <a:lumMod val="75000"/>
          </a:schemeClr>
        </a:solidFill>
      </dgm:spPr>
    </dgm:pt>
    <dgm:pt modelId="{D9926DC2-ACD8-4D59-96E5-B1A780D0A6FF}" type="pres">
      <dgm:prSet presAssocID="{8A7E8A09-7E72-47C7-882C-85EFEBFB2C33}" presName="linearProcess" presStyleCnt="0"/>
      <dgm:spPr/>
    </dgm:pt>
    <dgm:pt modelId="{D3DB5193-BC2C-42DB-BC65-EE52469C4FB6}" type="pres">
      <dgm:prSet presAssocID="{89BB84A4-670B-4F5F-BE24-B621E19F9BB6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E017CB9-E7A5-4F89-8A3C-3CB3F9A87BF3}" type="pres">
      <dgm:prSet presAssocID="{6EA61430-1966-462C-8069-2C6A97FC8316}" presName="sibTrans" presStyleCnt="0"/>
      <dgm:spPr/>
    </dgm:pt>
    <dgm:pt modelId="{D5DFA294-CA76-42FA-98FF-93D75CB0F223}" type="pres">
      <dgm:prSet presAssocID="{0384E06B-CFCD-47ED-B922-6A55058C784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7C196AB-C843-4AAA-8AAC-5E74D4751E03}" type="pres">
      <dgm:prSet presAssocID="{4A45F1A1-F88C-4949-8041-116620E4D6DF}" presName="sibTrans" presStyleCnt="0"/>
      <dgm:spPr/>
    </dgm:pt>
    <dgm:pt modelId="{DF292178-DDEA-43C8-9AF2-32B826FF5475}" type="pres">
      <dgm:prSet presAssocID="{EF9BA76B-49F5-4BF1-9EDD-4E652A85549C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814CBAC-4949-41ED-BB5E-3809DAEA4CF8}" type="pres">
      <dgm:prSet presAssocID="{64CDE4C9-7DE8-4080-82DA-A2D98892DA17}" presName="sibTrans" presStyleCnt="0"/>
      <dgm:spPr/>
    </dgm:pt>
    <dgm:pt modelId="{EF0DB564-E7E8-43F9-B471-18F16E3746FD}" type="pres">
      <dgm:prSet presAssocID="{21E9B59D-A5D0-4C54-9A5C-4C92341451EE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B3B737A-9755-47F1-98EB-F5B6CB40A057}" srcId="{8A7E8A09-7E72-47C7-882C-85EFEBFB2C33}" destId="{21E9B59D-A5D0-4C54-9A5C-4C92341451EE}" srcOrd="3" destOrd="0" parTransId="{DFAA59D4-35C0-4424-9489-C479DF09A888}" sibTransId="{055AF7DD-EE53-49C8-944E-E782B9354450}"/>
    <dgm:cxn modelId="{3728E841-9064-4879-8498-903E7A965A4D}" type="presOf" srcId="{89BB84A4-670B-4F5F-BE24-B621E19F9BB6}" destId="{D3DB5193-BC2C-42DB-BC65-EE52469C4FB6}" srcOrd="0" destOrd="0" presId="urn:microsoft.com/office/officeart/2005/8/layout/hProcess9"/>
    <dgm:cxn modelId="{09308933-9631-4F35-8183-130FC72422CD}" type="presOf" srcId="{8A7E8A09-7E72-47C7-882C-85EFEBFB2C33}" destId="{CB64127E-5633-4E97-A27C-F501FCA2EF9C}" srcOrd="0" destOrd="0" presId="urn:microsoft.com/office/officeart/2005/8/layout/hProcess9"/>
    <dgm:cxn modelId="{FC63AFE7-6E75-43F3-8673-EF1D29E93EDE}" type="presOf" srcId="{21E9B59D-A5D0-4C54-9A5C-4C92341451EE}" destId="{EF0DB564-E7E8-43F9-B471-18F16E3746FD}" srcOrd="0" destOrd="0" presId="urn:microsoft.com/office/officeart/2005/8/layout/hProcess9"/>
    <dgm:cxn modelId="{8C04993C-B83C-4F1D-B82E-E57ADDB32198}" srcId="{8A7E8A09-7E72-47C7-882C-85EFEBFB2C33}" destId="{0384E06B-CFCD-47ED-B922-6A55058C7848}" srcOrd="1" destOrd="0" parTransId="{DA722E07-6137-4F67-B6A5-538A3E9AFD3F}" sibTransId="{4A45F1A1-F88C-4949-8041-116620E4D6DF}"/>
    <dgm:cxn modelId="{FA09027B-4A6C-48CB-B6BC-1EED0AF5B582}" srcId="{8A7E8A09-7E72-47C7-882C-85EFEBFB2C33}" destId="{89BB84A4-670B-4F5F-BE24-B621E19F9BB6}" srcOrd="0" destOrd="0" parTransId="{3DC3AADD-1025-4162-A04E-987B2678460A}" sibTransId="{6EA61430-1966-462C-8069-2C6A97FC8316}"/>
    <dgm:cxn modelId="{936057BD-96D1-448D-B888-8057FE2C328D}" srcId="{8A7E8A09-7E72-47C7-882C-85EFEBFB2C33}" destId="{EF9BA76B-49F5-4BF1-9EDD-4E652A85549C}" srcOrd="2" destOrd="0" parTransId="{6499C211-A203-4879-A9CF-869A27444BF5}" sibTransId="{64CDE4C9-7DE8-4080-82DA-A2D98892DA17}"/>
    <dgm:cxn modelId="{16B39214-28BB-45B5-9BD9-AB86E8F64748}" type="presOf" srcId="{0384E06B-CFCD-47ED-B922-6A55058C7848}" destId="{D5DFA294-CA76-42FA-98FF-93D75CB0F223}" srcOrd="0" destOrd="0" presId="urn:microsoft.com/office/officeart/2005/8/layout/hProcess9"/>
    <dgm:cxn modelId="{4E6946A4-C1CA-4778-8DAA-C16A428052E3}" type="presOf" srcId="{EF9BA76B-49F5-4BF1-9EDD-4E652A85549C}" destId="{DF292178-DDEA-43C8-9AF2-32B826FF5475}" srcOrd="0" destOrd="0" presId="urn:microsoft.com/office/officeart/2005/8/layout/hProcess9"/>
    <dgm:cxn modelId="{8671FED5-FBE0-43CB-8329-6E55F654E5FE}" type="presParOf" srcId="{CB64127E-5633-4E97-A27C-F501FCA2EF9C}" destId="{A1F4D746-DBD6-4DC4-A13B-251F5A03632E}" srcOrd="0" destOrd="0" presId="urn:microsoft.com/office/officeart/2005/8/layout/hProcess9"/>
    <dgm:cxn modelId="{24473A86-7834-4BBA-8F9D-4130595E09E8}" type="presParOf" srcId="{CB64127E-5633-4E97-A27C-F501FCA2EF9C}" destId="{D9926DC2-ACD8-4D59-96E5-B1A780D0A6FF}" srcOrd="1" destOrd="0" presId="urn:microsoft.com/office/officeart/2005/8/layout/hProcess9"/>
    <dgm:cxn modelId="{4452BFAF-19A1-457F-8368-FD6A96EC6237}" type="presParOf" srcId="{D9926DC2-ACD8-4D59-96E5-B1A780D0A6FF}" destId="{D3DB5193-BC2C-42DB-BC65-EE52469C4FB6}" srcOrd="0" destOrd="0" presId="urn:microsoft.com/office/officeart/2005/8/layout/hProcess9"/>
    <dgm:cxn modelId="{9F8E9113-46F8-4B0B-972D-FA42A656EDEE}" type="presParOf" srcId="{D9926DC2-ACD8-4D59-96E5-B1A780D0A6FF}" destId="{9E017CB9-E7A5-4F89-8A3C-3CB3F9A87BF3}" srcOrd="1" destOrd="0" presId="urn:microsoft.com/office/officeart/2005/8/layout/hProcess9"/>
    <dgm:cxn modelId="{F8EBE1D1-0481-4026-B484-21D7D4F1A020}" type="presParOf" srcId="{D9926DC2-ACD8-4D59-96E5-B1A780D0A6FF}" destId="{D5DFA294-CA76-42FA-98FF-93D75CB0F223}" srcOrd="2" destOrd="0" presId="urn:microsoft.com/office/officeart/2005/8/layout/hProcess9"/>
    <dgm:cxn modelId="{F76B5EC6-A357-43AA-B7A2-83905BB7749D}" type="presParOf" srcId="{D9926DC2-ACD8-4D59-96E5-B1A780D0A6FF}" destId="{07C196AB-C843-4AAA-8AAC-5E74D4751E03}" srcOrd="3" destOrd="0" presId="urn:microsoft.com/office/officeart/2005/8/layout/hProcess9"/>
    <dgm:cxn modelId="{183EEA9D-F6A3-4BBC-90C5-7CF97A2308F8}" type="presParOf" srcId="{D9926DC2-ACD8-4D59-96E5-B1A780D0A6FF}" destId="{DF292178-DDEA-43C8-9AF2-32B826FF5475}" srcOrd="4" destOrd="0" presId="urn:microsoft.com/office/officeart/2005/8/layout/hProcess9"/>
    <dgm:cxn modelId="{EE9530A9-7A16-49D6-9D6B-3BA1AC60BFA4}" type="presParOf" srcId="{D9926DC2-ACD8-4D59-96E5-B1A780D0A6FF}" destId="{E814CBAC-4949-41ED-BB5E-3809DAEA4CF8}" srcOrd="5" destOrd="0" presId="urn:microsoft.com/office/officeart/2005/8/layout/hProcess9"/>
    <dgm:cxn modelId="{3A9F37A3-2769-4279-BEFA-E08C5DDFBE25}" type="presParOf" srcId="{D9926DC2-ACD8-4D59-96E5-B1A780D0A6FF}" destId="{EF0DB564-E7E8-43F9-B471-18F16E3746F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F4D746-DBD6-4DC4-A13B-251F5A03632E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3DB5193-BC2C-42DB-BC65-EE52469C4FB6}">
      <dsp:nvSpPr>
        <dsp:cNvPr id="0" name=""/>
        <dsp:cNvSpPr/>
      </dsp:nvSpPr>
      <dsp:spPr>
        <a:xfrm>
          <a:off x="3050" y="1219199"/>
          <a:ext cx="1467445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Proveedor de información</a:t>
          </a:r>
          <a:endParaRPr lang="es-MX" sz="1800" kern="1200" dirty="0"/>
        </a:p>
      </dsp:txBody>
      <dsp:txXfrm>
        <a:off x="3050" y="1219199"/>
        <a:ext cx="1467445" cy="1625600"/>
      </dsp:txXfrm>
    </dsp:sp>
    <dsp:sp modelId="{D5DFA294-CA76-42FA-98FF-93D75CB0F223}">
      <dsp:nvSpPr>
        <dsp:cNvPr id="0" name=""/>
        <dsp:cNvSpPr/>
      </dsp:nvSpPr>
      <dsp:spPr>
        <a:xfrm>
          <a:off x="1543868" y="1219199"/>
          <a:ext cx="1467445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Objetivos </a:t>
          </a:r>
          <a:endParaRPr lang="es-MX" sz="1800" kern="1200" dirty="0"/>
        </a:p>
      </dsp:txBody>
      <dsp:txXfrm>
        <a:off x="1543868" y="1219199"/>
        <a:ext cx="1467445" cy="1625600"/>
      </dsp:txXfrm>
    </dsp:sp>
    <dsp:sp modelId="{DF292178-DDEA-43C8-9AF2-32B826FF5475}">
      <dsp:nvSpPr>
        <dsp:cNvPr id="0" name=""/>
        <dsp:cNvSpPr/>
      </dsp:nvSpPr>
      <dsp:spPr>
        <a:xfrm>
          <a:off x="3084686" y="1219199"/>
          <a:ext cx="1467445" cy="162560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Mensaje estratégico </a:t>
          </a:r>
          <a:endParaRPr lang="es-MX" sz="1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084686" y="1219199"/>
        <a:ext cx="1467445" cy="1625600"/>
      </dsp:txXfrm>
    </dsp:sp>
    <dsp:sp modelId="{EF0DB564-E7E8-43F9-B471-18F16E3746FD}">
      <dsp:nvSpPr>
        <dsp:cNvPr id="0" name=""/>
        <dsp:cNvSpPr/>
      </dsp:nvSpPr>
      <dsp:spPr>
        <a:xfrm>
          <a:off x="4625503" y="1219199"/>
          <a:ext cx="1467445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Audiencia estratégica: USUARIO</a:t>
          </a:r>
          <a:endParaRPr lang="es-MX" sz="1800" kern="1200" dirty="0"/>
        </a:p>
      </dsp:txBody>
      <dsp:txXfrm>
        <a:off x="4625503" y="1219199"/>
        <a:ext cx="1467445" cy="1625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0147E-732A-43A1-96EC-947E77597146}" type="datetimeFigureOut">
              <a:rPr lang="es-MX" smtClean="0"/>
              <a:t>05/05/2011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26DB5-BB48-4C8F-BE23-93360AF507A9}" type="slidenum">
              <a:rPr lang="es-MX" smtClean="0"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Lineal </a:t>
            </a:r>
            <a:endParaRPr lang="es-MX" dirty="0"/>
          </a:p>
        </p:txBody>
      </p:sp>
      <p:sp>
        <p:nvSpPr>
          <p:cNvPr id="5" name="Rectangle 4"/>
          <p:cNvSpPr/>
          <p:nvPr/>
        </p:nvSpPr>
        <p:spPr>
          <a:xfrm>
            <a:off x="755576" y="3140968"/>
            <a:ext cx="2376264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smtClean="0"/>
              <a:t>Emisor “Egoísta”</a:t>
            </a:r>
            <a:endParaRPr lang="es-MX" b="1" dirty="0"/>
          </a:p>
        </p:txBody>
      </p:sp>
      <p:sp>
        <p:nvSpPr>
          <p:cNvPr id="6" name="Rectangle 5"/>
          <p:cNvSpPr/>
          <p:nvPr/>
        </p:nvSpPr>
        <p:spPr>
          <a:xfrm>
            <a:off x="5997203" y="3125400"/>
            <a:ext cx="2376264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Audiencia “Anónima”</a:t>
            </a:r>
            <a:endParaRPr lang="es-MX" b="1" dirty="0"/>
          </a:p>
        </p:txBody>
      </p:sp>
      <p:sp>
        <p:nvSpPr>
          <p:cNvPr id="7" name="Cloud 6"/>
          <p:cNvSpPr/>
          <p:nvPr/>
        </p:nvSpPr>
        <p:spPr>
          <a:xfrm>
            <a:off x="3635896" y="2996952"/>
            <a:ext cx="1728192" cy="14401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03848" y="3717032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508104" y="3717032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95936" y="357301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Mensaje</a:t>
            </a:r>
            <a:endParaRPr lang="es-MX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5508104" y="1872208"/>
            <a:ext cx="3240360" cy="32849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Modelo Dinámico</a:t>
            </a:r>
            <a:endParaRPr lang="es-MX" dirty="0"/>
          </a:p>
        </p:txBody>
      </p:sp>
      <p:sp>
        <p:nvSpPr>
          <p:cNvPr id="4" name="Rectangle 3"/>
          <p:cNvSpPr/>
          <p:nvPr/>
        </p:nvSpPr>
        <p:spPr>
          <a:xfrm>
            <a:off x="755576" y="2780928"/>
            <a:ext cx="223224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Emisor </a:t>
            </a:r>
            <a:endParaRPr lang="es-MX" dirty="0"/>
          </a:p>
        </p:txBody>
      </p:sp>
      <p:sp>
        <p:nvSpPr>
          <p:cNvPr id="5" name="Rectangle 4"/>
          <p:cNvSpPr/>
          <p:nvPr/>
        </p:nvSpPr>
        <p:spPr>
          <a:xfrm>
            <a:off x="755576" y="3861048"/>
            <a:ext cx="223224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Adaptación del mensaje</a:t>
            </a:r>
            <a:endParaRPr lang="es-MX" dirty="0"/>
          </a:p>
        </p:txBody>
      </p:sp>
      <p:sp>
        <p:nvSpPr>
          <p:cNvPr id="7" name="Rectangle 6"/>
          <p:cNvSpPr/>
          <p:nvPr/>
        </p:nvSpPr>
        <p:spPr>
          <a:xfrm>
            <a:off x="6228184" y="2420888"/>
            <a:ext cx="194421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Audiencia 1</a:t>
            </a:r>
            <a:endParaRPr lang="es-MX" dirty="0"/>
          </a:p>
        </p:txBody>
      </p:sp>
      <p:sp>
        <p:nvSpPr>
          <p:cNvPr id="8" name="Rectangle 7"/>
          <p:cNvSpPr/>
          <p:nvPr/>
        </p:nvSpPr>
        <p:spPr>
          <a:xfrm>
            <a:off x="6228184" y="3212976"/>
            <a:ext cx="194421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Audiencia 2</a:t>
            </a:r>
            <a:endParaRPr lang="es-MX" dirty="0"/>
          </a:p>
        </p:txBody>
      </p:sp>
      <p:sp>
        <p:nvSpPr>
          <p:cNvPr id="9" name="Rectangle 8"/>
          <p:cNvSpPr/>
          <p:nvPr/>
        </p:nvSpPr>
        <p:spPr>
          <a:xfrm>
            <a:off x="6228184" y="4005064"/>
            <a:ext cx="194421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Audiencia 3</a:t>
            </a:r>
            <a:endParaRPr lang="es-MX" dirty="0"/>
          </a:p>
        </p:txBody>
      </p:sp>
      <p:sp>
        <p:nvSpPr>
          <p:cNvPr id="10" name="Cloud 9"/>
          <p:cNvSpPr/>
          <p:nvPr/>
        </p:nvSpPr>
        <p:spPr>
          <a:xfrm>
            <a:off x="3275856" y="2132856"/>
            <a:ext cx="2160240" cy="9361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Mensaje 1</a:t>
            </a:r>
            <a:endParaRPr lang="es-MX" dirty="0"/>
          </a:p>
        </p:txBody>
      </p:sp>
      <p:sp>
        <p:nvSpPr>
          <p:cNvPr id="11" name="Cloud 10"/>
          <p:cNvSpPr/>
          <p:nvPr/>
        </p:nvSpPr>
        <p:spPr>
          <a:xfrm>
            <a:off x="3275856" y="3140968"/>
            <a:ext cx="2160240" cy="9361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Mensaje 2</a:t>
            </a:r>
            <a:endParaRPr lang="es-MX" dirty="0"/>
          </a:p>
        </p:txBody>
      </p:sp>
      <p:sp>
        <p:nvSpPr>
          <p:cNvPr id="12" name="Cloud 11"/>
          <p:cNvSpPr/>
          <p:nvPr/>
        </p:nvSpPr>
        <p:spPr>
          <a:xfrm>
            <a:off x="3275856" y="4149080"/>
            <a:ext cx="2160240" cy="9361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Mensaje 3</a:t>
            </a:r>
            <a:endParaRPr lang="es-MX" dirty="0"/>
          </a:p>
        </p:txBody>
      </p:sp>
      <p:sp>
        <p:nvSpPr>
          <p:cNvPr id="16" name="TextBox 15"/>
          <p:cNvSpPr txBox="1"/>
          <p:nvPr/>
        </p:nvSpPr>
        <p:spPr>
          <a:xfrm>
            <a:off x="6084168" y="521990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Selección del mensaje</a:t>
            </a:r>
            <a:endParaRPr lang="es-MX" dirty="0"/>
          </a:p>
        </p:txBody>
      </p:sp>
      <p:sp>
        <p:nvSpPr>
          <p:cNvPr id="20" name="TextBox 19"/>
          <p:cNvSpPr txBox="1"/>
          <p:nvPr/>
        </p:nvSpPr>
        <p:spPr>
          <a:xfrm rot="20898711">
            <a:off x="2495796" y="144091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Retroalimentación</a:t>
            </a:r>
            <a:endParaRPr lang="es-MX" dirty="0"/>
          </a:p>
        </p:txBody>
      </p:sp>
      <p:cxnSp>
        <p:nvCxnSpPr>
          <p:cNvPr id="22" name="Straight Arrow Connector 21"/>
          <p:cNvCxnSpPr>
            <a:stCxn id="7" idx="2"/>
            <a:endCxn id="8" idx="0"/>
          </p:cNvCxnSpPr>
          <p:nvPr/>
        </p:nvCxnSpPr>
        <p:spPr>
          <a:xfrm rot="5400000">
            <a:off x="7056276" y="3068960"/>
            <a:ext cx="2880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7021066" y="3860254"/>
            <a:ext cx="2880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4" idx="2"/>
            <a:endCxn id="5" idx="0"/>
          </p:cNvCxnSpPr>
          <p:nvPr/>
        </p:nvCxnSpPr>
        <p:spPr>
          <a:xfrm rot="5400000">
            <a:off x="1655676" y="3645024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H="1">
            <a:off x="2771800" y="3789040"/>
            <a:ext cx="79208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987824" y="3284984"/>
            <a:ext cx="432048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059832" y="2852936"/>
            <a:ext cx="21602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0" idx="0"/>
          </p:cNvCxnSpPr>
          <p:nvPr/>
        </p:nvCxnSpPr>
        <p:spPr>
          <a:xfrm>
            <a:off x="5434296" y="2600908"/>
            <a:ext cx="721880" cy="108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436096" y="3429000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5436096" y="4293096"/>
            <a:ext cx="7200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5868144" y="2996952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0800000">
            <a:off x="5940152" y="3429000"/>
            <a:ext cx="28803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8" idx="1"/>
          </p:cNvCxnSpPr>
          <p:nvPr/>
        </p:nvCxnSpPr>
        <p:spPr>
          <a:xfrm rot="10800000" flipV="1">
            <a:off x="6084168" y="3465004"/>
            <a:ext cx="144016" cy="7560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516216" y="19888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Ambiente</a:t>
            </a:r>
            <a:endParaRPr lang="es-MX" dirty="0"/>
          </a:p>
        </p:txBody>
      </p:sp>
      <p:sp>
        <p:nvSpPr>
          <p:cNvPr id="52" name="TextBox 51"/>
          <p:cNvSpPr txBox="1"/>
          <p:nvPr/>
        </p:nvSpPr>
        <p:spPr>
          <a:xfrm>
            <a:off x="6660232" y="458112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Familiar</a:t>
            </a:r>
            <a:endParaRPr lang="es-MX" dirty="0"/>
          </a:p>
        </p:txBody>
      </p:sp>
      <p:sp>
        <p:nvSpPr>
          <p:cNvPr id="53" name="TextBox 52"/>
          <p:cNvSpPr txBox="1"/>
          <p:nvPr/>
        </p:nvSpPr>
        <p:spPr>
          <a:xfrm rot="5400000">
            <a:off x="7564978" y="324433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Procesamiento</a:t>
            </a:r>
            <a:endParaRPr lang="es-MX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 flipH="1" flipV="1">
            <a:off x="2735796" y="3681028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Arc 55"/>
          <p:cNvSpPr/>
          <p:nvPr/>
        </p:nvSpPr>
        <p:spPr>
          <a:xfrm rot="20903375">
            <a:off x="971600" y="1844824"/>
            <a:ext cx="6264696" cy="1008112"/>
          </a:xfrm>
          <a:prstGeom prst="arc">
            <a:avLst>
              <a:gd name="adj1" fmla="val 10888373"/>
              <a:gd name="adj2" fmla="val 1254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Elipse"/>
          <p:cNvSpPr/>
          <p:nvPr/>
        </p:nvSpPr>
        <p:spPr>
          <a:xfrm>
            <a:off x="2484438" y="908050"/>
            <a:ext cx="4535487" cy="30257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5" name="4 Elipse"/>
          <p:cNvSpPr/>
          <p:nvPr/>
        </p:nvSpPr>
        <p:spPr>
          <a:xfrm>
            <a:off x="5724525" y="1844675"/>
            <a:ext cx="2232025" cy="31686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052" name="1 Título"/>
          <p:cNvSpPr>
            <a:spLocks noGrp="1"/>
          </p:cNvSpPr>
          <p:nvPr>
            <p:ph type="ctrTitle"/>
          </p:nvPr>
        </p:nvSpPr>
        <p:spPr>
          <a:xfrm>
            <a:off x="539750" y="-387350"/>
            <a:ext cx="7772400" cy="1470025"/>
          </a:xfrm>
        </p:spPr>
        <p:txBody>
          <a:bodyPr/>
          <a:lstStyle/>
          <a:p>
            <a:r>
              <a:rPr lang="es-MX" smtClean="0"/>
              <a:t>Modelo productivo </a:t>
            </a:r>
          </a:p>
        </p:txBody>
      </p:sp>
      <p:graphicFrame>
        <p:nvGraphicFramePr>
          <p:cNvPr id="4" name="3 Diagrama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54" name="5 CuadroTexto"/>
          <p:cNvSpPr txBox="1">
            <a:spLocks noChangeArrowheads="1"/>
          </p:cNvSpPr>
          <p:nvPr/>
        </p:nvSpPr>
        <p:spPr bwMode="auto">
          <a:xfrm>
            <a:off x="6372225" y="4292600"/>
            <a:ext cx="1079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Calibri" pitchFamily="34" charset="0"/>
              </a:rPr>
              <a:t>ambiente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2843808" y="4725144"/>
            <a:ext cx="1944216" cy="108012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/>
              <a:t>Conocimiento de las necesidades del usuario 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 rot="5400000">
            <a:off x="3420269" y="4293394"/>
            <a:ext cx="720725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4643438" y="5299075"/>
            <a:ext cx="719137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11 Rectángulo redondeado"/>
          <p:cNvSpPr/>
          <p:nvPr/>
        </p:nvSpPr>
        <p:spPr>
          <a:xfrm>
            <a:off x="5436096" y="4941168"/>
            <a:ext cx="2016224" cy="108012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/>
              <a:t>Adaptación del mensaje     </a:t>
            </a:r>
            <a:r>
              <a:rPr lang="es-MX" dirty="0"/>
              <a:t>Propuesta de valor  </a:t>
            </a:r>
          </a:p>
        </p:txBody>
      </p:sp>
      <p:sp>
        <p:nvSpPr>
          <p:cNvPr id="2063" name="17 CuadroTexto"/>
          <p:cNvSpPr txBox="1">
            <a:spLocks noChangeArrowheads="1"/>
          </p:cNvSpPr>
          <p:nvPr/>
        </p:nvSpPr>
        <p:spPr bwMode="auto">
          <a:xfrm>
            <a:off x="3779838" y="1052513"/>
            <a:ext cx="2087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Calibri" pitchFamily="34" charset="0"/>
              </a:rPr>
              <a:t>Retroalimentación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>
          <a:xfrm>
            <a:off x="6120680" y="1412776"/>
            <a:ext cx="3059832" cy="32403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Flowchart: Process 16"/>
          <p:cNvSpPr/>
          <p:nvPr/>
        </p:nvSpPr>
        <p:spPr>
          <a:xfrm>
            <a:off x="2267744" y="3212976"/>
            <a:ext cx="3816424" cy="1944216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733256"/>
            <a:ext cx="8229600" cy="778098"/>
          </a:xfrm>
        </p:spPr>
        <p:txBody>
          <a:bodyPr/>
          <a:lstStyle/>
          <a:p>
            <a:r>
              <a:rPr lang="es-MX" dirty="0" smtClean="0"/>
              <a:t>Modelo Interactivo</a:t>
            </a:r>
            <a:endParaRPr lang="es-MX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1700808"/>
            <a:ext cx="122413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Creador</a:t>
            </a:r>
            <a:endParaRPr lang="es-MX" dirty="0"/>
          </a:p>
        </p:txBody>
      </p:sp>
      <p:sp>
        <p:nvSpPr>
          <p:cNvPr id="5" name="Rounded Rectangle 4"/>
          <p:cNvSpPr/>
          <p:nvPr/>
        </p:nvSpPr>
        <p:spPr>
          <a:xfrm>
            <a:off x="1907704" y="1700808"/>
            <a:ext cx="115212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Objetivos</a:t>
            </a:r>
            <a:endParaRPr lang="es-MX" dirty="0"/>
          </a:p>
        </p:txBody>
      </p:sp>
      <p:sp>
        <p:nvSpPr>
          <p:cNvPr id="6" name="Rounded Rectangle 5"/>
          <p:cNvSpPr/>
          <p:nvPr/>
        </p:nvSpPr>
        <p:spPr>
          <a:xfrm>
            <a:off x="3491880" y="1700808"/>
            <a:ext cx="194421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Inteligencia de Comunicación</a:t>
            </a:r>
            <a:endParaRPr lang="es-MX" dirty="0"/>
          </a:p>
        </p:txBody>
      </p:sp>
      <p:sp>
        <p:nvSpPr>
          <p:cNvPr id="7" name="Rounded Rectangle 6"/>
          <p:cNvSpPr/>
          <p:nvPr/>
        </p:nvSpPr>
        <p:spPr>
          <a:xfrm>
            <a:off x="3491880" y="2276872"/>
            <a:ext cx="100811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Mensaje</a:t>
            </a:r>
            <a:endParaRPr lang="es-MX" sz="1600" dirty="0"/>
          </a:p>
        </p:txBody>
      </p:sp>
      <p:sp>
        <p:nvSpPr>
          <p:cNvPr id="8" name="Rounded Rectangle 7"/>
          <p:cNvSpPr/>
          <p:nvPr/>
        </p:nvSpPr>
        <p:spPr>
          <a:xfrm>
            <a:off x="4499992" y="2276872"/>
            <a:ext cx="93610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Audiencia</a:t>
            </a:r>
            <a:endParaRPr lang="es-MX" sz="1200" dirty="0"/>
          </a:p>
        </p:txBody>
      </p:sp>
      <p:sp>
        <p:nvSpPr>
          <p:cNvPr id="10" name="Right Brace 9"/>
          <p:cNvSpPr/>
          <p:nvPr/>
        </p:nvSpPr>
        <p:spPr>
          <a:xfrm rot="5400000">
            <a:off x="3995936" y="2276872"/>
            <a:ext cx="864096" cy="17281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ounded Rectangle 10"/>
          <p:cNvSpPr/>
          <p:nvPr/>
        </p:nvSpPr>
        <p:spPr>
          <a:xfrm>
            <a:off x="2699792" y="3573016"/>
            <a:ext cx="194421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Generación de Propuesta de valor  </a:t>
            </a:r>
            <a:endParaRPr lang="es-MX" dirty="0"/>
          </a:p>
        </p:txBody>
      </p:sp>
      <p:sp>
        <p:nvSpPr>
          <p:cNvPr id="12" name="Cloud 11"/>
          <p:cNvSpPr/>
          <p:nvPr/>
        </p:nvSpPr>
        <p:spPr>
          <a:xfrm>
            <a:off x="5004048" y="3717032"/>
            <a:ext cx="1008112" cy="72008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Mensaje</a:t>
            </a:r>
            <a:endParaRPr lang="es-MX" sz="1000" b="1" dirty="0"/>
          </a:p>
        </p:txBody>
      </p:sp>
      <p:cxnSp>
        <p:nvCxnSpPr>
          <p:cNvPr id="14" name="Straight Arrow Connector 13"/>
          <p:cNvCxnSpPr>
            <a:stCxn id="11" idx="3"/>
          </p:cNvCxnSpPr>
          <p:nvPr/>
        </p:nvCxnSpPr>
        <p:spPr>
          <a:xfrm>
            <a:off x="4644008" y="4077072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" idx="0"/>
          </p:cNvCxnSpPr>
          <p:nvPr/>
        </p:nvCxnSpPr>
        <p:spPr>
          <a:xfrm flipV="1">
            <a:off x="6011320" y="4006652"/>
            <a:ext cx="1152968" cy="704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236296" y="3717032"/>
            <a:ext cx="129614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Interprete Estratégico</a:t>
            </a:r>
            <a:endParaRPr lang="es-MX" dirty="0"/>
          </a:p>
        </p:txBody>
      </p:sp>
      <p:sp>
        <p:nvSpPr>
          <p:cNvPr id="18" name="TextBox 17"/>
          <p:cNvSpPr txBox="1"/>
          <p:nvPr/>
        </p:nvSpPr>
        <p:spPr>
          <a:xfrm>
            <a:off x="2699792" y="472514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Proceso Comunicativo</a:t>
            </a:r>
            <a:endParaRPr lang="es-MX" dirty="0"/>
          </a:p>
        </p:txBody>
      </p:sp>
      <p:sp>
        <p:nvSpPr>
          <p:cNvPr id="19" name="Rounded Rectangle 18"/>
          <p:cNvSpPr/>
          <p:nvPr/>
        </p:nvSpPr>
        <p:spPr>
          <a:xfrm>
            <a:off x="6876256" y="2636912"/>
            <a:ext cx="165618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Interpretación</a:t>
            </a:r>
            <a:endParaRPr lang="es-MX" dirty="0"/>
          </a:p>
        </p:txBody>
      </p:sp>
      <p:sp>
        <p:nvSpPr>
          <p:cNvPr id="20" name="Rounded Rectangle 19"/>
          <p:cNvSpPr/>
          <p:nvPr/>
        </p:nvSpPr>
        <p:spPr>
          <a:xfrm>
            <a:off x="6660232" y="1916832"/>
            <a:ext cx="180020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Proceso de Difusión</a:t>
            </a:r>
            <a:endParaRPr lang="es-MX" dirty="0"/>
          </a:p>
        </p:txBody>
      </p:sp>
      <p:cxnSp>
        <p:nvCxnSpPr>
          <p:cNvPr id="22" name="Straight Arrow Connector 21"/>
          <p:cNvCxnSpPr>
            <a:endCxn id="20" idx="2"/>
          </p:cNvCxnSpPr>
          <p:nvPr/>
        </p:nvCxnSpPr>
        <p:spPr>
          <a:xfrm rot="10800000">
            <a:off x="7560332" y="2420888"/>
            <a:ext cx="32403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0"/>
          </p:cNvCxnSpPr>
          <p:nvPr/>
        </p:nvCxnSpPr>
        <p:spPr>
          <a:xfrm rot="16200000" flipV="1">
            <a:off x="7524328" y="3356992"/>
            <a:ext cx="648072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092280" y="154750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Ambiente</a:t>
            </a:r>
            <a:endParaRPr lang="es-MX" dirty="0"/>
          </a:p>
        </p:txBody>
      </p:sp>
      <p:sp>
        <p:nvSpPr>
          <p:cNvPr id="31" name="Arc 30"/>
          <p:cNvSpPr/>
          <p:nvPr/>
        </p:nvSpPr>
        <p:spPr>
          <a:xfrm>
            <a:off x="899592" y="260648"/>
            <a:ext cx="7241062" cy="3398478"/>
          </a:xfrm>
          <a:prstGeom prst="arc">
            <a:avLst>
              <a:gd name="adj1" fmla="val 10888373"/>
              <a:gd name="adj2" fmla="val 72157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TextBox 31"/>
          <p:cNvSpPr txBox="1"/>
          <p:nvPr/>
        </p:nvSpPr>
        <p:spPr>
          <a:xfrm>
            <a:off x="3059832" y="26064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Retroalimentación</a:t>
            </a:r>
            <a:endParaRPr lang="es-MX" dirty="0"/>
          </a:p>
        </p:txBody>
      </p:sp>
      <p:cxnSp>
        <p:nvCxnSpPr>
          <p:cNvPr id="34" name="Straight Arrow Connector 33"/>
          <p:cNvCxnSpPr>
            <a:stCxn id="4" idx="3"/>
            <a:endCxn id="5" idx="1"/>
          </p:cNvCxnSpPr>
          <p:nvPr/>
        </p:nvCxnSpPr>
        <p:spPr>
          <a:xfrm>
            <a:off x="1691680" y="1988840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6" idx="1"/>
          </p:cNvCxnSpPr>
          <p:nvPr/>
        </p:nvCxnSpPr>
        <p:spPr>
          <a:xfrm>
            <a:off x="3131840" y="1988840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87</Words>
  <Application>Microsoft Office PowerPoint</Application>
  <PresentationFormat>On-screen Show (4:3)</PresentationFormat>
  <Paragraphs>41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Modelo Lineal </vt:lpstr>
      <vt:lpstr>Modelo Dinámico</vt:lpstr>
      <vt:lpstr>Modelo productivo </vt:lpstr>
      <vt:lpstr>Modelo Interactivo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Lineal</dc:title>
  <dc:creator>Winder</dc:creator>
  <cp:lastModifiedBy>Winder</cp:lastModifiedBy>
  <cp:revision>2</cp:revision>
  <dcterms:created xsi:type="dcterms:W3CDTF">2011-05-06T02:05:39Z</dcterms:created>
  <dcterms:modified xsi:type="dcterms:W3CDTF">2011-05-06T02:41:32Z</dcterms:modified>
</cp:coreProperties>
</file>