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gif" ContentType="image/gif"/>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13.xml" ContentType="application/vnd.openxmlformats-officedocument.presentationml.notesSlide+xml"/>
  <Override PartName="/ppt/embeddings/oleObject6.bin" ContentType="application/vnd.openxmlformats-officedocument.oleObject"/>
  <Override PartName="/ppt/notesSlides/notesSlide14.xml" ContentType="application/vnd.openxmlformats-officedocument.presentationml.notesSlide+xml"/>
  <Override PartName="/ppt/embeddings/oleObject7.bin" ContentType="application/vnd.openxmlformats-officedocument.oleObject"/>
  <Override PartName="/ppt/notesSlides/notesSlide15.xml" ContentType="application/vnd.openxmlformats-officedocument.presentationml.notesSlide+xml"/>
  <Override PartName="/ppt/embeddings/oleObject8.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embeddings/oleObject9.bin" ContentType="application/vnd.openxmlformats-officedocument.oleObject"/>
  <Override PartName="/ppt/notesSlides/notesSlide18.xml" ContentType="application/vnd.openxmlformats-officedocument.presentationml.notesSlide+xml"/>
  <Override PartName="/ppt/embeddings/oleObject10.bin" ContentType="application/vnd.openxmlformats-officedocument.oleObject"/>
  <Override PartName="/ppt/notesSlides/notesSlide19.xml" ContentType="application/vnd.openxmlformats-officedocument.presentationml.notesSlide+xml"/>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charts/chart1.xml" ContentType="application/vnd.openxmlformats-officedocument.drawingml.chart+xml"/>
  <Override PartName="/ppt/charts/chart2.xml" ContentType="application/vnd.openxmlformats-officedocument.drawingml.chart+xml"/>
  <Override PartName="/ppt/embeddings/oleObject18.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9"/>
  </p:notesMasterIdLst>
  <p:handoutMasterIdLst>
    <p:handoutMasterId r:id="rId50"/>
  </p:handoutMasterIdLst>
  <p:sldIdLst>
    <p:sldId id="257" r:id="rId2"/>
    <p:sldId id="364" r:id="rId3"/>
    <p:sldId id="325" r:id="rId4"/>
    <p:sldId id="326" r:id="rId5"/>
    <p:sldId id="260" r:id="rId6"/>
    <p:sldId id="284" r:id="rId7"/>
    <p:sldId id="262" r:id="rId8"/>
    <p:sldId id="264" r:id="rId9"/>
    <p:sldId id="315" r:id="rId10"/>
    <p:sldId id="323" r:id="rId11"/>
    <p:sldId id="293" r:id="rId12"/>
    <p:sldId id="316" r:id="rId13"/>
    <p:sldId id="265" r:id="rId14"/>
    <p:sldId id="266" r:id="rId15"/>
    <p:sldId id="267" r:id="rId16"/>
    <p:sldId id="294" r:id="rId17"/>
    <p:sldId id="270" r:id="rId18"/>
    <p:sldId id="320" r:id="rId19"/>
    <p:sldId id="322" r:id="rId20"/>
    <p:sldId id="337" r:id="rId21"/>
    <p:sldId id="338" r:id="rId22"/>
    <p:sldId id="340" r:id="rId23"/>
    <p:sldId id="339" r:id="rId24"/>
    <p:sldId id="341" r:id="rId25"/>
    <p:sldId id="342" r:id="rId26"/>
    <p:sldId id="343" r:id="rId27"/>
    <p:sldId id="344" r:id="rId28"/>
    <p:sldId id="345" r:id="rId29"/>
    <p:sldId id="346" r:id="rId30"/>
    <p:sldId id="350" r:id="rId31"/>
    <p:sldId id="352" r:id="rId32"/>
    <p:sldId id="333" r:id="rId33"/>
    <p:sldId id="351" r:id="rId34"/>
    <p:sldId id="334" r:id="rId35"/>
    <p:sldId id="353" r:id="rId36"/>
    <p:sldId id="349" r:id="rId37"/>
    <p:sldId id="347" r:id="rId38"/>
    <p:sldId id="354" r:id="rId39"/>
    <p:sldId id="355" r:id="rId40"/>
    <p:sldId id="356" r:id="rId41"/>
    <p:sldId id="358" r:id="rId42"/>
    <p:sldId id="368" r:id="rId43"/>
    <p:sldId id="369" r:id="rId44"/>
    <p:sldId id="370" r:id="rId45"/>
    <p:sldId id="371" r:id="rId46"/>
    <p:sldId id="372" r:id="rId47"/>
    <p:sldId id="361" r:id="rId48"/>
  </p:sldIdLst>
  <p:sldSz cx="9144000" cy="6858000" type="screen4x3"/>
  <p:notesSz cx="6858000" cy="9296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6800"/>
    <a:srgbClr val="669900"/>
    <a:srgbClr val="99CC00"/>
    <a:srgbClr val="003399"/>
    <a:srgbClr val="9999FF"/>
    <a:srgbClr val="9966FF"/>
    <a:srgbClr val="CC99FF"/>
    <a:srgbClr val="FF99FF"/>
    <a:srgbClr val="66CCFF"/>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929F9F4-4A8F-4326-A1B4-22849713DDAB}" styleName="Estilo oscuro 1 - Énfasis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25" autoAdjust="0"/>
    <p:restoredTop sz="92490" autoAdjust="0"/>
  </p:normalViewPr>
  <p:slideViewPr>
    <p:cSldViewPr>
      <p:cViewPr>
        <p:scale>
          <a:sx n="90" d="100"/>
          <a:sy n="90" d="100"/>
        </p:scale>
        <p:origin x="-664" y="-1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96" y="-72"/>
      </p:cViewPr>
      <p:guideLst>
        <p:guide orient="horz" pos="2929"/>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3062116855202"/>
          <c:y val="0.0238481692731788"/>
          <c:w val="0.842406445533892"/>
          <c:h val="0.903672857061894"/>
        </c:manualLayout>
      </c:layout>
      <c:bar3DChart>
        <c:barDir val="bar"/>
        <c:grouping val="stacked"/>
        <c:varyColors val="0"/>
        <c:ser>
          <c:idx val="1"/>
          <c:order val="0"/>
          <c:tx>
            <c:strRef>
              <c:f>Hoja1!$B$1</c:f>
              <c:strCache>
                <c:ptCount val="1"/>
                <c:pt idx="0">
                  <c:v>Muy importante e importante</c:v>
                </c:pt>
              </c:strCache>
            </c:strRef>
          </c:tx>
          <c:spPr>
            <a:solidFill>
              <a:srgbClr val="0070C0"/>
            </a:solidFill>
          </c:spPr>
          <c:invertIfNegative val="0"/>
          <c:dLbls>
            <c:showLegendKey val="0"/>
            <c:showVal val="1"/>
            <c:showCatName val="0"/>
            <c:showSerName val="0"/>
            <c:showPercent val="0"/>
            <c:showBubbleSize val="0"/>
            <c:showLeaderLines val="0"/>
          </c:dLbls>
          <c:cat>
            <c:numRef>
              <c:f>Hoja1!$A$2:$A$15</c:f>
              <c:numCache>
                <c:formatCode>General</c:formatCode>
                <c:ptCount val="14"/>
                <c:pt idx="0">
                  <c:v>2010.0</c:v>
                </c:pt>
                <c:pt idx="1">
                  <c:v>2009.0</c:v>
                </c:pt>
                <c:pt idx="2">
                  <c:v>2010.0</c:v>
                </c:pt>
                <c:pt idx="3">
                  <c:v>2009.0</c:v>
                </c:pt>
                <c:pt idx="4">
                  <c:v>2010.0</c:v>
                </c:pt>
                <c:pt idx="5">
                  <c:v>2009.0</c:v>
                </c:pt>
                <c:pt idx="6">
                  <c:v>2010.0</c:v>
                </c:pt>
                <c:pt idx="7">
                  <c:v>2009.0</c:v>
                </c:pt>
                <c:pt idx="8">
                  <c:v>2010.0</c:v>
                </c:pt>
                <c:pt idx="9">
                  <c:v>2009.0</c:v>
                </c:pt>
                <c:pt idx="10">
                  <c:v>2010.0</c:v>
                </c:pt>
                <c:pt idx="11">
                  <c:v>2009.0</c:v>
                </c:pt>
                <c:pt idx="12">
                  <c:v>2010.0</c:v>
                </c:pt>
                <c:pt idx="13">
                  <c:v>2009.0</c:v>
                </c:pt>
              </c:numCache>
            </c:numRef>
          </c:cat>
          <c:val>
            <c:numRef>
              <c:f>Hoja1!$B$2:$B$15</c:f>
              <c:numCache>
                <c:formatCode>General</c:formatCode>
                <c:ptCount val="14"/>
                <c:pt idx="0">
                  <c:v>66.0</c:v>
                </c:pt>
                <c:pt idx="1">
                  <c:v>80.0</c:v>
                </c:pt>
                <c:pt idx="2">
                  <c:v>74.0</c:v>
                </c:pt>
                <c:pt idx="3">
                  <c:v>78.0</c:v>
                </c:pt>
                <c:pt idx="4">
                  <c:v>52.0</c:v>
                </c:pt>
                <c:pt idx="5">
                  <c:v>70.0</c:v>
                </c:pt>
                <c:pt idx="6">
                  <c:v>59.0</c:v>
                </c:pt>
                <c:pt idx="7">
                  <c:v>62.0</c:v>
                </c:pt>
                <c:pt idx="8">
                  <c:v>50.0</c:v>
                </c:pt>
                <c:pt idx="9">
                  <c:v>60.0</c:v>
                </c:pt>
                <c:pt idx="10">
                  <c:v>47.0</c:v>
                </c:pt>
                <c:pt idx="11">
                  <c:v>54.0</c:v>
                </c:pt>
                <c:pt idx="12">
                  <c:v>18.0</c:v>
                </c:pt>
                <c:pt idx="13">
                  <c:v>26.0</c:v>
                </c:pt>
              </c:numCache>
            </c:numRef>
          </c:val>
        </c:ser>
        <c:ser>
          <c:idx val="2"/>
          <c:order val="1"/>
          <c:tx>
            <c:strRef>
              <c:f>Hoja1!$C$1</c:f>
              <c:strCache>
                <c:ptCount val="1"/>
                <c:pt idx="0">
                  <c:v>Más o menos importante a nada importante</c:v>
                </c:pt>
              </c:strCache>
            </c:strRef>
          </c:tx>
          <c:spPr>
            <a:solidFill>
              <a:srgbClr val="FFC000"/>
            </a:solidFill>
          </c:spPr>
          <c:invertIfNegative val="0"/>
          <c:dLbls>
            <c:dLbl>
              <c:idx val="0"/>
              <c:layout>
                <c:manualLayout>
                  <c:x val="0.00568886945813968"/>
                  <c:y val="-0.0173441231077665"/>
                </c:manualLayout>
              </c:layout>
              <c:showLegendKey val="0"/>
              <c:showVal val="1"/>
              <c:showCatName val="0"/>
              <c:showSerName val="0"/>
              <c:showPercent val="0"/>
              <c:showBubbleSize val="0"/>
            </c:dLbl>
            <c:dLbl>
              <c:idx val="3"/>
              <c:layout>
                <c:manualLayout>
                  <c:x val="0.00568886945813968"/>
                  <c:y val="-0.0130080923308248"/>
                </c:manualLayout>
              </c:layout>
              <c:showLegendKey val="0"/>
              <c:showVal val="1"/>
              <c:showCatName val="0"/>
              <c:showSerName val="0"/>
              <c:showPercent val="0"/>
              <c:showBubbleSize val="0"/>
            </c:dLbl>
            <c:dLbl>
              <c:idx val="4"/>
              <c:layout>
                <c:manualLayout>
                  <c:x val="0.0"/>
                  <c:y val="-0.010840076942354"/>
                </c:manualLayout>
              </c:layout>
              <c:showLegendKey val="0"/>
              <c:showVal val="1"/>
              <c:showCatName val="0"/>
              <c:showSerName val="0"/>
              <c:showPercent val="0"/>
              <c:showBubbleSize val="0"/>
            </c:dLbl>
            <c:dLbl>
              <c:idx val="5"/>
              <c:layout>
                <c:manualLayout>
                  <c:x val="-0.00142221736453492"/>
                  <c:y val="-0.00867206155388326"/>
                </c:manualLayout>
              </c:layout>
              <c:showLegendKey val="0"/>
              <c:showVal val="1"/>
              <c:showCatName val="0"/>
              <c:showSerName val="0"/>
              <c:showPercent val="0"/>
              <c:showBubbleSize val="0"/>
            </c:dLbl>
            <c:dLbl>
              <c:idx val="6"/>
              <c:layout>
                <c:manualLayout>
                  <c:x val="-0.00426665209360478"/>
                  <c:y val="-0.00867206155388326"/>
                </c:manualLayout>
              </c:layout>
              <c:showLegendKey val="0"/>
              <c:showVal val="1"/>
              <c:showCatName val="0"/>
              <c:showSerName val="0"/>
              <c:showPercent val="0"/>
              <c:showBubbleSize val="0"/>
            </c:dLbl>
            <c:dLbl>
              <c:idx val="7"/>
              <c:layout>
                <c:manualLayout>
                  <c:x val="-0.00853330418720962"/>
                  <c:y val="-0.00650404616541242"/>
                </c:manualLayout>
              </c:layout>
              <c:showLegendKey val="0"/>
              <c:showVal val="1"/>
              <c:showCatName val="0"/>
              <c:showSerName val="0"/>
              <c:showPercent val="0"/>
              <c:showBubbleSize val="0"/>
            </c:dLbl>
            <c:dLbl>
              <c:idx val="8"/>
              <c:layout>
                <c:manualLayout>
                  <c:x val="0.0"/>
                  <c:y val="-0.0043360307769416"/>
                </c:manualLayout>
              </c:layout>
              <c:showLegendKey val="0"/>
              <c:showVal val="1"/>
              <c:showCatName val="0"/>
              <c:showSerName val="0"/>
              <c:showPercent val="0"/>
              <c:showBubbleSize val="0"/>
            </c:dLbl>
            <c:dLbl>
              <c:idx val="9"/>
              <c:layout>
                <c:manualLayout>
                  <c:x val="-0.00711108682267448"/>
                  <c:y val="-0.0151761077192956"/>
                </c:manualLayout>
              </c:layout>
              <c:showLegendKey val="0"/>
              <c:showVal val="1"/>
              <c:showCatName val="0"/>
              <c:showSerName val="0"/>
              <c:showPercent val="0"/>
              <c:showBubbleSize val="0"/>
            </c:dLbl>
            <c:dLbl>
              <c:idx val="10"/>
              <c:layout>
                <c:manualLayout>
                  <c:x val="-0.00284443472906984"/>
                  <c:y val="-0.0130080923308248"/>
                </c:manualLayout>
              </c:layout>
              <c:showLegendKey val="0"/>
              <c:showVal val="1"/>
              <c:showCatName val="0"/>
              <c:showSerName val="0"/>
              <c:showPercent val="0"/>
              <c:showBubbleSize val="0"/>
            </c:dLbl>
            <c:dLbl>
              <c:idx val="11"/>
              <c:layout>
                <c:manualLayout>
                  <c:x val="0.0"/>
                  <c:y val="-0.0130080923308248"/>
                </c:manualLayout>
              </c:layout>
              <c:showLegendKey val="0"/>
              <c:showVal val="1"/>
              <c:showCatName val="0"/>
              <c:showSerName val="0"/>
              <c:showPercent val="0"/>
              <c:showBubbleSize val="0"/>
            </c:dLbl>
            <c:dLbl>
              <c:idx val="12"/>
              <c:layout>
                <c:manualLayout>
                  <c:x val="-0.00426665209360478"/>
                  <c:y val="0.0"/>
                </c:manualLayout>
              </c:layout>
              <c:showLegendKey val="0"/>
              <c:showVal val="1"/>
              <c:showCatName val="0"/>
              <c:showSerName val="0"/>
              <c:showPercent val="0"/>
              <c:showBubbleSize val="0"/>
            </c:dLbl>
            <c:dLbl>
              <c:idx val="13"/>
              <c:layout>
                <c:manualLayout>
                  <c:x val="0.00142221736453492"/>
                  <c:y val="-0.00867206155388326"/>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Hoja1!$A$2:$A$15</c:f>
              <c:numCache>
                <c:formatCode>General</c:formatCode>
                <c:ptCount val="14"/>
                <c:pt idx="0">
                  <c:v>2010.0</c:v>
                </c:pt>
                <c:pt idx="1">
                  <c:v>2009.0</c:v>
                </c:pt>
                <c:pt idx="2">
                  <c:v>2010.0</c:v>
                </c:pt>
                <c:pt idx="3">
                  <c:v>2009.0</c:v>
                </c:pt>
                <c:pt idx="4">
                  <c:v>2010.0</c:v>
                </c:pt>
                <c:pt idx="5">
                  <c:v>2009.0</c:v>
                </c:pt>
                <c:pt idx="6">
                  <c:v>2010.0</c:v>
                </c:pt>
                <c:pt idx="7">
                  <c:v>2009.0</c:v>
                </c:pt>
                <c:pt idx="8">
                  <c:v>2010.0</c:v>
                </c:pt>
                <c:pt idx="9">
                  <c:v>2009.0</c:v>
                </c:pt>
                <c:pt idx="10">
                  <c:v>2010.0</c:v>
                </c:pt>
                <c:pt idx="11">
                  <c:v>2009.0</c:v>
                </c:pt>
                <c:pt idx="12">
                  <c:v>2010.0</c:v>
                </c:pt>
                <c:pt idx="13">
                  <c:v>2009.0</c:v>
                </c:pt>
              </c:numCache>
            </c:numRef>
          </c:cat>
          <c:val>
            <c:numRef>
              <c:f>Hoja1!$C$2:$C$15</c:f>
              <c:numCache>
                <c:formatCode>General</c:formatCode>
                <c:ptCount val="14"/>
                <c:pt idx="0">
                  <c:v>34.0</c:v>
                </c:pt>
                <c:pt idx="1">
                  <c:v>20.0</c:v>
                </c:pt>
                <c:pt idx="2">
                  <c:v>26.0</c:v>
                </c:pt>
                <c:pt idx="3">
                  <c:v>22.0</c:v>
                </c:pt>
                <c:pt idx="4">
                  <c:v>48.0</c:v>
                </c:pt>
                <c:pt idx="5">
                  <c:v>30.0</c:v>
                </c:pt>
                <c:pt idx="6">
                  <c:v>41.0</c:v>
                </c:pt>
                <c:pt idx="7">
                  <c:v>38.0</c:v>
                </c:pt>
                <c:pt idx="8">
                  <c:v>50.0</c:v>
                </c:pt>
                <c:pt idx="9">
                  <c:v>40.0</c:v>
                </c:pt>
                <c:pt idx="10">
                  <c:v>53.0</c:v>
                </c:pt>
                <c:pt idx="11">
                  <c:v>46.0</c:v>
                </c:pt>
                <c:pt idx="12">
                  <c:v>82.0</c:v>
                </c:pt>
                <c:pt idx="13">
                  <c:v>74.0</c:v>
                </c:pt>
              </c:numCache>
            </c:numRef>
          </c:val>
        </c:ser>
        <c:dLbls>
          <c:showLegendKey val="0"/>
          <c:showVal val="0"/>
          <c:showCatName val="0"/>
          <c:showSerName val="0"/>
          <c:showPercent val="0"/>
          <c:showBubbleSize val="0"/>
        </c:dLbls>
        <c:gapWidth val="150"/>
        <c:shape val="cylinder"/>
        <c:axId val="549649736"/>
        <c:axId val="550260840"/>
        <c:axId val="0"/>
      </c:bar3DChart>
      <c:catAx>
        <c:axId val="549649736"/>
        <c:scaling>
          <c:orientation val="minMax"/>
        </c:scaling>
        <c:delete val="0"/>
        <c:axPos val="l"/>
        <c:numFmt formatCode="General" sourceLinked="1"/>
        <c:majorTickMark val="out"/>
        <c:minorTickMark val="none"/>
        <c:tickLblPos val="nextTo"/>
        <c:txPr>
          <a:bodyPr/>
          <a:lstStyle/>
          <a:p>
            <a:pPr>
              <a:defRPr sz="1600"/>
            </a:pPr>
            <a:endParaRPr lang="es-ES"/>
          </a:p>
        </c:txPr>
        <c:crossAx val="550260840"/>
        <c:crosses val="autoZero"/>
        <c:auto val="1"/>
        <c:lblAlgn val="ctr"/>
        <c:lblOffset val="100"/>
        <c:noMultiLvlLbl val="0"/>
      </c:catAx>
      <c:valAx>
        <c:axId val="550260840"/>
        <c:scaling>
          <c:orientation val="minMax"/>
        </c:scaling>
        <c:delete val="1"/>
        <c:axPos val="b"/>
        <c:majorGridlines/>
        <c:numFmt formatCode="General" sourceLinked="1"/>
        <c:majorTickMark val="out"/>
        <c:minorTickMark val="none"/>
        <c:tickLblPos val="none"/>
        <c:crossAx val="549649736"/>
        <c:crosses val="autoZero"/>
        <c:crossBetween val="between"/>
      </c:valAx>
    </c:plotArea>
    <c:legend>
      <c:legendPos val="b"/>
      <c:overlay val="0"/>
    </c:legend>
    <c:plotVisOnly val="1"/>
    <c:dispBlanksAs val="gap"/>
    <c:showDLblsOverMax val="0"/>
  </c:chart>
  <c:txPr>
    <a:bodyPr/>
    <a:lstStyle/>
    <a:p>
      <a:pPr>
        <a:defRPr sz="1800"/>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71417507249389"/>
          <c:y val="0.0"/>
          <c:w val="0.78836218568156"/>
          <c:h val="0.903672857061894"/>
        </c:manualLayout>
      </c:layout>
      <c:bar3DChart>
        <c:barDir val="bar"/>
        <c:grouping val="stacked"/>
        <c:varyColors val="0"/>
        <c:ser>
          <c:idx val="1"/>
          <c:order val="0"/>
          <c:tx>
            <c:strRef>
              <c:f>Hoja1!$B$1</c:f>
              <c:strCache>
                <c:ptCount val="1"/>
                <c:pt idx="0">
                  <c:v>Muy importante e importante</c:v>
                </c:pt>
              </c:strCache>
            </c:strRef>
          </c:tx>
          <c:spPr>
            <a:solidFill>
              <a:srgbClr val="0070C0"/>
            </a:solidFill>
          </c:spPr>
          <c:invertIfNegative val="0"/>
          <c:dLbls>
            <c:dLbl>
              <c:idx val="0"/>
              <c:layout>
                <c:manualLayout>
                  <c:x val="0.00426665209360477"/>
                  <c:y val="-0.0173441231077664"/>
                </c:manualLayout>
              </c:layout>
              <c:showLegendKey val="0"/>
              <c:showVal val="1"/>
              <c:showCatName val="0"/>
              <c:showSerName val="0"/>
              <c:showPercent val="0"/>
              <c:showBubbleSize val="0"/>
            </c:dLbl>
            <c:dLbl>
              <c:idx val="1"/>
              <c:layout>
                <c:manualLayout>
                  <c:x val="-0.00142221736453492"/>
                  <c:y val="-0.0043360307769416"/>
                </c:manualLayout>
              </c:layout>
              <c:showLegendKey val="0"/>
              <c:showVal val="1"/>
              <c:showCatName val="0"/>
              <c:showSerName val="0"/>
              <c:showPercent val="0"/>
              <c:showBubbleSize val="0"/>
            </c:dLbl>
            <c:dLbl>
              <c:idx val="3"/>
              <c:layout>
                <c:manualLayout>
                  <c:x val="-0.00995552155174446"/>
                  <c:y val="0.0"/>
                </c:manualLayout>
              </c:layout>
              <c:showLegendKey val="0"/>
              <c:showVal val="1"/>
              <c:showCatName val="0"/>
              <c:showSerName val="0"/>
              <c:showPercent val="0"/>
              <c:showBubbleSize val="0"/>
            </c:dLbl>
            <c:dLbl>
              <c:idx val="5"/>
              <c:layout>
                <c:manualLayout>
                  <c:x val="0.0142221736453492"/>
                  <c:y val="-0.010840076942354"/>
                </c:manualLayout>
              </c:layout>
              <c:showLegendKey val="0"/>
              <c:showVal val="1"/>
              <c:showCatName val="0"/>
              <c:showSerName val="0"/>
              <c:showPercent val="0"/>
              <c:showBubbleSize val="0"/>
            </c:dLbl>
            <c:dLbl>
              <c:idx val="6"/>
              <c:layout>
                <c:manualLayout>
                  <c:x val="-0.00995552155174446"/>
                  <c:y val="-0.00867206155388325"/>
                </c:manualLayout>
              </c:layout>
              <c:showLegendKey val="0"/>
              <c:showVal val="1"/>
              <c:showCatName val="0"/>
              <c:showSerName val="0"/>
              <c:showPercent val="0"/>
              <c:showBubbleSize val="0"/>
            </c:dLbl>
            <c:dLbl>
              <c:idx val="7"/>
              <c:layout>
                <c:manualLayout>
                  <c:x val="-0.00568886945813968"/>
                  <c:y val="-0.00867206155388325"/>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Hoja1!$A$2:$A$15</c:f>
              <c:numCache>
                <c:formatCode>General</c:formatCode>
                <c:ptCount val="14"/>
                <c:pt idx="0">
                  <c:v>2010.0</c:v>
                </c:pt>
                <c:pt idx="1">
                  <c:v>2009.0</c:v>
                </c:pt>
                <c:pt idx="2">
                  <c:v>2010.0</c:v>
                </c:pt>
                <c:pt idx="3">
                  <c:v>2009.0</c:v>
                </c:pt>
                <c:pt idx="4">
                  <c:v>2010.0</c:v>
                </c:pt>
                <c:pt idx="5">
                  <c:v>2009.0</c:v>
                </c:pt>
                <c:pt idx="6">
                  <c:v>2010.0</c:v>
                </c:pt>
                <c:pt idx="7">
                  <c:v>2009.0</c:v>
                </c:pt>
                <c:pt idx="8">
                  <c:v>2010.0</c:v>
                </c:pt>
                <c:pt idx="9">
                  <c:v>2009.0</c:v>
                </c:pt>
                <c:pt idx="10">
                  <c:v>2010.0</c:v>
                </c:pt>
                <c:pt idx="11">
                  <c:v>2009.0</c:v>
                </c:pt>
                <c:pt idx="12">
                  <c:v>2010.0</c:v>
                </c:pt>
                <c:pt idx="13">
                  <c:v>2009.0</c:v>
                </c:pt>
              </c:numCache>
            </c:numRef>
          </c:cat>
          <c:val>
            <c:numRef>
              <c:f>Hoja1!$B$2:$B$15</c:f>
              <c:numCache>
                <c:formatCode>General</c:formatCode>
                <c:ptCount val="14"/>
                <c:pt idx="0">
                  <c:v>21.0</c:v>
                </c:pt>
                <c:pt idx="1">
                  <c:v>31.0</c:v>
                </c:pt>
                <c:pt idx="2">
                  <c:v>27.0</c:v>
                </c:pt>
                <c:pt idx="3">
                  <c:v>40.0</c:v>
                </c:pt>
                <c:pt idx="4">
                  <c:v>46.0</c:v>
                </c:pt>
                <c:pt idx="5">
                  <c:v>46.0</c:v>
                </c:pt>
                <c:pt idx="6">
                  <c:v>40.0</c:v>
                </c:pt>
                <c:pt idx="7">
                  <c:v>51.0</c:v>
                </c:pt>
                <c:pt idx="8">
                  <c:v>63.0</c:v>
                </c:pt>
                <c:pt idx="9">
                  <c:v>57.0</c:v>
                </c:pt>
                <c:pt idx="10">
                  <c:v>61.0</c:v>
                </c:pt>
                <c:pt idx="11">
                  <c:v>58.0</c:v>
                </c:pt>
                <c:pt idx="12">
                  <c:v>89.0</c:v>
                </c:pt>
                <c:pt idx="13">
                  <c:v>87.0</c:v>
                </c:pt>
              </c:numCache>
            </c:numRef>
          </c:val>
        </c:ser>
        <c:ser>
          <c:idx val="2"/>
          <c:order val="1"/>
          <c:tx>
            <c:strRef>
              <c:f>Hoja1!$C$1</c:f>
              <c:strCache>
                <c:ptCount val="1"/>
                <c:pt idx="0">
                  <c:v>Más o menos importante a nada importante</c:v>
                </c:pt>
              </c:strCache>
            </c:strRef>
          </c:tx>
          <c:spPr>
            <a:solidFill>
              <a:srgbClr val="00B050"/>
            </a:solidFill>
          </c:spPr>
          <c:invertIfNegative val="0"/>
          <c:dLbls>
            <c:dLbl>
              <c:idx val="0"/>
              <c:layout>
                <c:manualLayout>
                  <c:x val="-0.017066608374419"/>
                  <c:y val="-0.00650404616541241"/>
                </c:manualLayout>
              </c:layout>
              <c:showLegendKey val="0"/>
              <c:showVal val="1"/>
              <c:showCatName val="0"/>
              <c:showSerName val="0"/>
              <c:showPercent val="0"/>
              <c:showBubbleSize val="0"/>
            </c:dLbl>
            <c:dLbl>
              <c:idx val="5"/>
              <c:layout>
                <c:manualLayout>
                  <c:x val="0.0"/>
                  <c:y val="-0.010840076942354"/>
                </c:manualLayout>
              </c:layout>
              <c:showLegendKey val="0"/>
              <c:showVal val="1"/>
              <c:showCatName val="0"/>
              <c:showSerName val="0"/>
              <c:showPercent val="0"/>
              <c:showBubbleSize val="0"/>
            </c:dLbl>
            <c:dLbl>
              <c:idx val="7"/>
              <c:layout>
                <c:manualLayout>
                  <c:x val="-0.00284443472906983"/>
                  <c:y val="-0.00650404616541241"/>
                </c:manualLayout>
              </c:layout>
              <c:showLegendKey val="0"/>
              <c:showVal val="1"/>
              <c:showCatName val="0"/>
              <c:showSerName val="0"/>
              <c:showPercent val="0"/>
              <c:showBubbleSize val="0"/>
            </c:dLbl>
            <c:dLbl>
              <c:idx val="8"/>
              <c:layout>
                <c:manualLayout>
                  <c:x val="-0.00995552155174446"/>
                  <c:y val="-0.0043360307769416"/>
                </c:manualLayout>
              </c:layout>
              <c:showLegendKey val="0"/>
              <c:showVal val="1"/>
              <c:showCatName val="0"/>
              <c:showSerName val="0"/>
              <c:showPercent val="0"/>
              <c:showBubbleSize val="0"/>
            </c:dLbl>
            <c:dLbl>
              <c:idx val="11"/>
              <c:layout>
                <c:manualLayout>
                  <c:x val="0.00142221736453482"/>
                  <c:y val="-0.0130080923308248"/>
                </c:manualLayout>
              </c:layout>
              <c:showLegendKey val="0"/>
              <c:showVal val="1"/>
              <c:showCatName val="0"/>
              <c:showSerName val="0"/>
              <c:showPercent val="0"/>
              <c:showBubbleSize val="0"/>
            </c:dLbl>
            <c:dLbl>
              <c:idx val="13"/>
              <c:layout>
                <c:manualLayout>
                  <c:x val="0.0"/>
                  <c:y val="-0.00867206155388325"/>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Hoja1!$A$2:$A$15</c:f>
              <c:numCache>
                <c:formatCode>General</c:formatCode>
                <c:ptCount val="14"/>
                <c:pt idx="0">
                  <c:v>2010.0</c:v>
                </c:pt>
                <c:pt idx="1">
                  <c:v>2009.0</c:v>
                </c:pt>
                <c:pt idx="2">
                  <c:v>2010.0</c:v>
                </c:pt>
                <c:pt idx="3">
                  <c:v>2009.0</c:v>
                </c:pt>
                <c:pt idx="4">
                  <c:v>2010.0</c:v>
                </c:pt>
                <c:pt idx="5">
                  <c:v>2009.0</c:v>
                </c:pt>
                <c:pt idx="6">
                  <c:v>2010.0</c:v>
                </c:pt>
                <c:pt idx="7">
                  <c:v>2009.0</c:v>
                </c:pt>
                <c:pt idx="8">
                  <c:v>2010.0</c:v>
                </c:pt>
                <c:pt idx="9">
                  <c:v>2009.0</c:v>
                </c:pt>
                <c:pt idx="10">
                  <c:v>2010.0</c:v>
                </c:pt>
                <c:pt idx="11">
                  <c:v>2009.0</c:v>
                </c:pt>
                <c:pt idx="12">
                  <c:v>2010.0</c:v>
                </c:pt>
                <c:pt idx="13">
                  <c:v>2009.0</c:v>
                </c:pt>
              </c:numCache>
            </c:numRef>
          </c:cat>
          <c:val>
            <c:numRef>
              <c:f>Hoja1!$C$2:$C$15</c:f>
              <c:numCache>
                <c:formatCode>General</c:formatCode>
                <c:ptCount val="14"/>
                <c:pt idx="0">
                  <c:v>79.0</c:v>
                </c:pt>
                <c:pt idx="1">
                  <c:v>69.0</c:v>
                </c:pt>
                <c:pt idx="2">
                  <c:v>73.0</c:v>
                </c:pt>
                <c:pt idx="3">
                  <c:v>60.0</c:v>
                </c:pt>
                <c:pt idx="4">
                  <c:v>54.0</c:v>
                </c:pt>
                <c:pt idx="5">
                  <c:v>54.0</c:v>
                </c:pt>
                <c:pt idx="6">
                  <c:v>60.0</c:v>
                </c:pt>
                <c:pt idx="7">
                  <c:v>49.0</c:v>
                </c:pt>
                <c:pt idx="8">
                  <c:v>37.0</c:v>
                </c:pt>
                <c:pt idx="9">
                  <c:v>43.0</c:v>
                </c:pt>
                <c:pt idx="10">
                  <c:v>39.0</c:v>
                </c:pt>
                <c:pt idx="11">
                  <c:v>42.0</c:v>
                </c:pt>
                <c:pt idx="12">
                  <c:v>11.0</c:v>
                </c:pt>
                <c:pt idx="13">
                  <c:v>13.0</c:v>
                </c:pt>
              </c:numCache>
            </c:numRef>
          </c:val>
        </c:ser>
        <c:dLbls>
          <c:showLegendKey val="0"/>
          <c:showVal val="0"/>
          <c:showCatName val="0"/>
          <c:showSerName val="0"/>
          <c:showPercent val="0"/>
          <c:showBubbleSize val="0"/>
        </c:dLbls>
        <c:gapWidth val="150"/>
        <c:shape val="cylinder"/>
        <c:axId val="549835560"/>
        <c:axId val="549675224"/>
        <c:axId val="0"/>
      </c:bar3DChart>
      <c:catAx>
        <c:axId val="549835560"/>
        <c:scaling>
          <c:orientation val="minMax"/>
        </c:scaling>
        <c:delete val="0"/>
        <c:axPos val="l"/>
        <c:numFmt formatCode="General" sourceLinked="1"/>
        <c:majorTickMark val="out"/>
        <c:minorTickMark val="none"/>
        <c:tickLblPos val="nextTo"/>
        <c:txPr>
          <a:bodyPr/>
          <a:lstStyle/>
          <a:p>
            <a:pPr>
              <a:defRPr sz="1600"/>
            </a:pPr>
            <a:endParaRPr lang="es-ES"/>
          </a:p>
        </c:txPr>
        <c:crossAx val="549675224"/>
        <c:crosses val="autoZero"/>
        <c:auto val="1"/>
        <c:lblAlgn val="ctr"/>
        <c:lblOffset val="100"/>
        <c:noMultiLvlLbl val="0"/>
      </c:catAx>
      <c:valAx>
        <c:axId val="549675224"/>
        <c:scaling>
          <c:orientation val="minMax"/>
        </c:scaling>
        <c:delete val="1"/>
        <c:axPos val="b"/>
        <c:majorGridlines/>
        <c:numFmt formatCode="General" sourceLinked="1"/>
        <c:majorTickMark val="out"/>
        <c:minorTickMark val="none"/>
        <c:tickLblPos val="none"/>
        <c:crossAx val="549835560"/>
        <c:crosses val="autoZero"/>
        <c:crossBetween val="between"/>
      </c:valAx>
    </c:plotArea>
    <c:legend>
      <c:legendPos val="b"/>
      <c:layout>
        <c:manualLayout>
          <c:xMode val="edge"/>
          <c:yMode val="edge"/>
          <c:x val="0.0485777938340271"/>
          <c:y val="0.905138059902777"/>
          <c:w val="0.89999997760288"/>
          <c:h val="0.0601736938816899"/>
        </c:manualLayout>
      </c:layout>
      <c:overlay val="0"/>
    </c:legend>
    <c:plotVisOnly val="1"/>
    <c:dispBlanksAs val="gap"/>
    <c:showDLblsOverMax val="0"/>
  </c:chart>
  <c:txPr>
    <a:bodyPr/>
    <a:lstStyle/>
    <a:p>
      <a:pPr>
        <a:defRPr sz="1800"/>
      </a:pPr>
      <a:endParaRPr lang="es-E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6.emf"/><Relationship Id="rId4" Type="http://schemas.openxmlformats.org/officeDocument/2006/relationships/image" Target="../media/image27.emf"/><Relationship Id="rId1" Type="http://schemas.openxmlformats.org/officeDocument/2006/relationships/image" Target="../media/image24.emf"/><Relationship Id="rId2" Type="http://schemas.openxmlformats.org/officeDocument/2006/relationships/image" Target="../media/image2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0.emf"/><Relationship Id="rId2" Type="http://schemas.openxmlformats.org/officeDocument/2006/relationships/image" Target="../media/image4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8.emf"/><Relationship Id="rId2" Type="http://schemas.openxmlformats.org/officeDocument/2006/relationships/image" Target="../media/image49.emf"/><Relationship Id="rId3" Type="http://schemas.openxmlformats.org/officeDocument/2006/relationships/image" Target="../media/image5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5C236F76-7BA1-435E-8501-AB673FEB231D}" type="datetimeFigureOut">
              <a:rPr lang="es-ES" smtClean="0"/>
              <a:pPr/>
              <a:t>11/03/11</a:t>
            </a:fld>
            <a:endParaRPr lang="es-ES"/>
          </a:p>
        </p:txBody>
      </p:sp>
      <p:sp>
        <p:nvSpPr>
          <p:cNvPr id="4" name="3 Marcador de pie de página"/>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EC7E110A-5B51-4B4B-8FBC-756DE796DC4E}" type="slidenum">
              <a:rPr lang="es-ES" smtClean="0"/>
              <a:pPr/>
              <a:t>‹Nr.›</a:t>
            </a:fld>
            <a:endParaRPr lang="es-ES"/>
          </a:p>
        </p:txBody>
      </p:sp>
    </p:spTree>
    <p:extLst>
      <p:ext uri="{BB962C8B-B14F-4D97-AF65-F5344CB8AC3E}">
        <p14:creationId xmlns:p14="http://schemas.microsoft.com/office/powerpoint/2010/main" val="314887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8E2ACA7A-846B-4429-9D36-D19E40491F78}" type="datetimeFigureOut">
              <a:rPr lang="es-ES" smtClean="0"/>
              <a:pPr/>
              <a:t>11/03/11</a:t>
            </a:fld>
            <a:endParaRPr lang="es-ES"/>
          </a:p>
        </p:txBody>
      </p:sp>
      <p:sp>
        <p:nvSpPr>
          <p:cNvPr id="4" name="3 Marcador de imagen de diapositiva"/>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FDE73CD1-4C62-4AAC-92B4-FCCF962105A0}" type="slidenum">
              <a:rPr lang="es-ES" smtClean="0"/>
              <a:pPr/>
              <a:t>‹Nr.›</a:t>
            </a:fld>
            <a:endParaRPr lang="es-ES"/>
          </a:p>
        </p:txBody>
      </p:sp>
    </p:spTree>
    <p:extLst>
      <p:ext uri="{BB962C8B-B14F-4D97-AF65-F5344CB8AC3E}">
        <p14:creationId xmlns:p14="http://schemas.microsoft.com/office/powerpoint/2010/main" val="968112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5363"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endParaRPr lang="es-MX" dirty="0" smtClean="0"/>
          </a:p>
        </p:txBody>
      </p:sp>
      <p:sp>
        <p:nvSpPr>
          <p:cNvPr id="15364"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BE388089-6E84-4851-9815-4CA0BDF35F0E}" type="slidenum">
              <a:rPr lang="es-ES" smtClean="0">
                <a:cs typeface="MS PGothic"/>
              </a:rPr>
              <a:pPr fontAlgn="base">
                <a:spcBef>
                  <a:spcPct val="0"/>
                </a:spcBef>
                <a:spcAft>
                  <a:spcPct val="0"/>
                </a:spcAft>
              </a:pPr>
              <a:t>1</a:t>
            </a:fld>
            <a:endParaRPr lang="es-ES" smtClean="0">
              <a:cs typeface="MS P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a:t>
            </a:r>
            <a:r>
              <a:rPr lang="es-ES" baseline="0" dirty="0" smtClean="0">
                <a:solidFill>
                  <a:schemeClr val="accent4">
                    <a:lumMod val="40000"/>
                    <a:lumOff val="60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2</a:t>
            </a:fld>
            <a:endParaRPr lang="es-ES" smtClean="0">
              <a:cs typeface="MS P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8435"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sz="1200" dirty="0" smtClean="0">
                <a:solidFill>
                  <a:schemeClr val="tx2">
                    <a:lumMod val="75000"/>
                  </a:schemeClr>
                </a:solidFill>
              </a:rPr>
              <a:t>En el </a:t>
            </a:r>
            <a:r>
              <a:rPr lang="es-ES" sz="1200" dirty="0" smtClean="0"/>
              <a:t>“estudio de hábitos y percepciones de los mexicanos sobre Internet y diversas tecnologías asociadas” </a:t>
            </a:r>
            <a:r>
              <a:rPr lang="es-ES" sz="1200" dirty="0" smtClean="0">
                <a:solidFill>
                  <a:schemeClr val="accent4">
                    <a:lumMod val="40000"/>
                    <a:lumOff val="60000"/>
                  </a:schemeClr>
                </a:solidFill>
              </a:rPr>
              <a:t>se</a:t>
            </a:r>
            <a:r>
              <a:rPr lang="es-ES" sz="1200" dirty="0" smtClean="0"/>
              <a:t> </a:t>
            </a:r>
            <a:r>
              <a:rPr lang="es-ES" sz="1200" dirty="0" smtClean="0">
                <a:solidFill>
                  <a:schemeClr val="tx2">
                    <a:lumMod val="75000"/>
                  </a:schemeClr>
                </a:solidFill>
              </a:rPr>
              <a:t>puede encontrar -entre otros aspectos- información detallada sobre hábitos de los usuarios y </a:t>
            </a:r>
            <a:r>
              <a:rPr lang="es-ES" sz="1200" u="sng" dirty="0" smtClean="0">
                <a:solidFill>
                  <a:schemeClr val="tx2">
                    <a:lumMod val="75000"/>
                  </a:schemeClr>
                </a:solidFill>
              </a:rPr>
              <a:t>no usuarios</a:t>
            </a:r>
            <a:r>
              <a:rPr lang="es-ES" sz="1200" dirty="0" smtClean="0">
                <a:solidFill>
                  <a:schemeClr val="tx2">
                    <a:lumMod val="75000"/>
                  </a:schemeClr>
                </a:solidFill>
              </a:rPr>
              <a:t> de las tecnologías de información y comunicaciones asociadas a internet, uso y nivel de confianza en las tecnologías, comportamiento de los consumidores, patrones de comunicación, comunidades en línea, efectos en las nuevas generaciones, influencia política, e impacto laboral.</a:t>
            </a:r>
          </a:p>
        </p:txBody>
      </p:sp>
      <p:sp>
        <p:nvSpPr>
          <p:cNvPr id="18436"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3CDDA763-FB2C-4899-B6EC-C1EA99FDFC27}" type="slidenum">
              <a:rPr lang="es-ES" smtClean="0">
                <a:cs typeface="MS PGothic"/>
              </a:rPr>
              <a:pPr fontAlgn="base">
                <a:spcBef>
                  <a:spcPct val="0"/>
                </a:spcBef>
                <a:spcAft>
                  <a:spcPct val="0"/>
                </a:spcAft>
              </a:pPr>
              <a:t>5</a:t>
            </a:fld>
            <a:endParaRPr lang="es-ES" smtClean="0">
              <a:cs typeface="MS PGoth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8435"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endParaRPr smtClean="0"/>
          </a:p>
        </p:txBody>
      </p:sp>
      <p:sp>
        <p:nvSpPr>
          <p:cNvPr id="18436"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3CDDA763-FB2C-4899-B6EC-C1EA99FDFC27}" type="slidenum">
              <a:rPr lang="es-ES" smtClean="0">
                <a:cs typeface="MS PGothic"/>
              </a:rPr>
              <a:pPr fontAlgn="base">
                <a:spcBef>
                  <a:spcPct val="0"/>
                </a:spcBef>
                <a:spcAft>
                  <a:spcPct val="0"/>
                </a:spcAft>
              </a:pPr>
              <a:t>6</a:t>
            </a:fld>
            <a:endParaRPr lang="es-ES" smtClean="0">
              <a:cs typeface="MS PGothic"/>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7</a:t>
            </a:fld>
            <a:endParaRPr 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8</a:t>
            </a:fld>
            <a:endParaRPr 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MX" dirty="0" smtClean="0"/>
              <a:t>La</a:t>
            </a:r>
            <a:r>
              <a:rPr lang="es-MX" baseline="0" dirty="0" smtClean="0"/>
              <a:t> penetración de internet entre la población en la República Mexicana, pasó del 30% en 2008, a 33% en 2009, un crecimiento porcentual del 3% considerando la población alcanzada. El público estudiado en 2009  equivale a 91’500,000 habitantes, ya que se eliminaron las edades entre 0 y 6 años y los de más de 70 años, más la población rural del país y la de niveles más bajos.</a:t>
            </a:r>
          </a:p>
          <a:p>
            <a:endParaRPr lang="es-MX" baseline="0" dirty="0" smtClean="0"/>
          </a:p>
          <a:p>
            <a:r>
              <a:rPr lang="es-MX" baseline="0" dirty="0" smtClean="0"/>
              <a:t>El año 2009 fue un año crítico, pero incluso así hubo un crecimiento importante entre los usuarios de internet, sin embargo debemos señalar que todavía hay un mercado potencial muy importante de más de 61 millones de personas no usuarias a la fecha. </a:t>
            </a:r>
          </a:p>
          <a:p>
            <a:endParaRPr lang="es-MX" baseline="0" dirty="0" smtClean="0"/>
          </a:p>
          <a:p>
            <a:r>
              <a:rPr lang="es-MX" baseline="0" dirty="0" smtClean="0"/>
              <a:t>México ocupa el lugar número 15 en el ranking mundial de países con mayor número de usuarios de Internet. En Latinoamérica sólo se ubica detrás de Brasil que posee más de 67 millones de usuarios.</a:t>
            </a:r>
          </a:p>
          <a:p>
            <a:endParaRPr lang="es-MX" baseline="0" dirty="0" smtClean="0"/>
          </a:p>
          <a:p>
            <a:endParaRPr lang="es-MX" dirty="0"/>
          </a:p>
        </p:txBody>
      </p:sp>
      <p:sp>
        <p:nvSpPr>
          <p:cNvPr id="4" name="Slide Number Placeholder 3"/>
          <p:cNvSpPr>
            <a:spLocks noGrp="1"/>
          </p:cNvSpPr>
          <p:nvPr>
            <p:ph type="sldNum" sz="quarter" idx="10"/>
          </p:nvPr>
        </p:nvSpPr>
        <p:spPr/>
        <p:txBody>
          <a:bodyPr/>
          <a:lstStyle/>
          <a:p>
            <a:fld id="{FDE73CD1-4C62-4AAC-92B4-FCCF962105A0}"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Estas</a:t>
            </a:r>
            <a:r>
              <a:rPr lang="es-MX" baseline="0" dirty="0" smtClean="0"/>
              <a:t> tablas muestran un ritmo de crecimiento desacelerado en los últimos 5 años.</a:t>
            </a:r>
            <a:endParaRPr lang="es-ES" dirty="0"/>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¿Quién es el usuario de Internet?</a:t>
            </a:r>
            <a:endParaRPr lang="es-ES" dirty="0"/>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MX" dirty="0" smtClean="0"/>
              <a:t>Las penetraciones nos indican el crecimiento por cada segmento estudiado, en este caso y a pesar</a:t>
            </a:r>
            <a:r>
              <a:rPr lang="es-MX" baseline="0" dirty="0" smtClean="0"/>
              <a:t> de que ya hay una alta penetración en el nivel socioeconómico más alto, mostró también el mayor crecimiento de 53% pasó a 59%, el nivel medio de 35% pasó a 40%, el nivel bajo alto de 21% pasó a 23% y el nivel bajo de 20% a 21%. Aunque se está buscando la forma de que los niveles más bajos puedan convertirse en usuarios de internet, los recursos y capacitación para su uso sigue un tanto alejada, lo que no sucede con los niveles medio y alto, los cuales tienen los recursos para utilizarlo, de ahí sus crecimientos un tanto mayores. </a:t>
            </a:r>
            <a:endParaRPr lang="es-MX" dirty="0"/>
          </a:p>
        </p:txBody>
      </p:sp>
      <p:sp>
        <p:nvSpPr>
          <p:cNvPr id="4" name="Slide Number Placeholder 3"/>
          <p:cNvSpPr>
            <a:spLocks noGrp="1"/>
          </p:cNvSpPr>
          <p:nvPr>
            <p:ph type="sldNum" sz="quarter" idx="10"/>
          </p:nvPr>
        </p:nvSpPr>
        <p:spPr/>
        <p:txBody>
          <a:bodyPr/>
          <a:lstStyle/>
          <a:p>
            <a:fld id="{FDE73CD1-4C62-4AAC-92B4-FCCF962105A0}" type="slidenum">
              <a:rPr lang="es-ES" smtClean="0"/>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b="0" dirty="0" smtClean="0"/>
              <a:t>El nivel alto es</a:t>
            </a:r>
            <a:r>
              <a:rPr lang="es-MX" b="0" baseline="0" dirty="0" smtClean="0"/>
              <a:t> quien más usuarios de internet aporta en éste momento, el 37%, eso es debido a que cuenta con los recursos para poder tener acceso. Cabe señalar que no es el grupo de población más pequeño, ya que lleva aunado el segmento de población de nivel medio alto “C+”, según la AMAI, el nivel alto  A y B representan el 7.5% y el C+ 13.6%, de este modo el segmento al que nos referimos suma el 21% de toda la población. El nivel medio típico representa el 18% y por lo mismo tiene una aportación menor, a pesar de que alcanza una penetración del 40% en 2010, aporta el 22% de todos los usuarios. El nivel bajo es el más grande en número de personas, prácticamente el 60% de la población y aporta el 41% de los usuarios de Internet. En el futuro los niveles medio y alto seguirán creciendo a un ritmo un tanto rápido hasta llegar a un tope, en tanto que el nivel bajo lo hará más despacio, pero será el que más población aporte a la larga. </a:t>
            </a:r>
            <a:endParaRPr lang="es-ES" b="0" dirty="0" smtClean="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13</a:t>
            </a:fld>
            <a:endParaRPr 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Del total de usuarios de internet, los</a:t>
            </a:r>
            <a:r>
              <a:rPr lang="es-MX" baseline="0" dirty="0" smtClean="0"/>
              <a:t> hombres aportan el 58% equivalente a 17.6 millones de usuarios, en tanto que las mujeres aportan el 42% con 12.9 millones de usuarias, su participación pierde un punto contra el año anterior, debido a que su crecimiento fue más lento que el de los hombres, pero crecieron y continuarán creciendo.</a:t>
            </a:r>
          </a:p>
          <a:p>
            <a:endParaRPr lang="es-MX"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La penetración por género nos indica una mayor penetración de uso de internet entre los hombres (40%), su crecimiento de 2009 a</a:t>
            </a:r>
            <a:r>
              <a:rPr lang="es-MX" baseline="0" dirty="0" smtClean="0"/>
              <a:t> 2010 fue de 12%, en tanto que el de las mujeres fue de 9% y su penetración llegó a 27%. Lo anterior tiene congruencia si consideramos que todavía hay un número importante de mujeres en México que están dedicadas al hogar, sobre todo en poblaciones fuera de las grandes ciudades y que su nivel de educación también quedó trunco o en los niveles básicos, sobre todo en los niveles socioeconómicos bajos. </a:t>
            </a:r>
            <a:r>
              <a:rPr lang="es-MX" dirty="0" smtClean="0"/>
              <a:t> </a:t>
            </a:r>
          </a:p>
          <a:p>
            <a:endParaRPr lang="es-ES" dirty="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14</a:t>
            </a:fld>
            <a:endParaRPr lang="es-MX"/>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Como</a:t>
            </a:r>
            <a:r>
              <a:rPr lang="es-ES" baseline="0" dirty="0" smtClean="0"/>
              <a:t> no es posible entrevistar a los niños de entre 6 y 11 años, les preguntamos a sus familiares y su respuesta fue la que mostramos en éste cuadro, para muchos padres es temprano el uso de Internet entre sus hijos, para otros deben esperar a contar con una computadora y conexión, lo cual hace que el proceso de adopción sea más lento. Respecto a la aportación por grupo de edad como se puede ver, el 61% de los usuarios tiene menos de 25 años o el 76% es menor a 32 años. El crecimiento en los diferentes grupos de edad se comportó muy a la altura del año anterior, sobre todo por el año en crisis que se vivió. Cabe señalar que el crecimiento en adelante será un tanto más lento, a menos que haya un detonador importante, como redes gratuitas, computadoras muy baratas, exigencia de los gobiernos en las escuelas y en los trámites burocráticos, etc.</a:t>
            </a:r>
          </a:p>
          <a:p>
            <a:endParaRPr lang="es-MX"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La penetración de los</a:t>
            </a:r>
            <a:r>
              <a:rPr lang="es-MX" baseline="0" dirty="0" smtClean="0"/>
              <a:t> usuarios de Internet va disminuyendo conforme aumenta la edad, de este modo el grupo más joven (12 a 18 años) alcanza una penetración en 2010 de 53%, en tanto que el grupo de 54 a 70 años solo alcanza al 10% de su población. Los crecimientos porcentuales muestran una similitud, la cual se ve influenciada además de la edad por el nivel socioeconómico, lo cual no permite crecimientos explosivos a pesar de haber un gran mercado potencial y menos aun en etapas críticas. Podríamos decir que el crecimiento se dio de forma general guardando las proporciones como se muestra en el siguiente gráfico.</a:t>
            </a:r>
            <a:endParaRPr lang="es-MX" dirty="0" smtClean="0"/>
          </a:p>
          <a:p>
            <a:endParaRPr lang="es-ES" dirty="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15</a:t>
            </a:fld>
            <a:endParaRPr lang="es-MX"/>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¿Cómo y para qué se usa Internet?</a:t>
            </a:r>
            <a:endParaRPr lang="es-ES" dirty="0"/>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16</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La mayor parte de los usuarios se conectan desde el trabajo y el hogar. Sin embargo aparece ya la conexión desde el celular como otra opción importante para los usuarios que desean acceder a Internet.</a:t>
            </a:r>
          </a:p>
          <a:p>
            <a:pPr marL="0" marR="0" indent="0" algn="l" defTabSz="914400" rtl="0" eaLnBrk="1" fontAlgn="auto" latinLnBrk="0" hangingPunct="1">
              <a:lnSpc>
                <a:spcPct val="100000"/>
              </a:lnSpc>
              <a:spcBef>
                <a:spcPts val="0"/>
              </a:spcBef>
              <a:spcAft>
                <a:spcPts val="0"/>
              </a:spcAft>
              <a:buClrTx/>
              <a:buSzTx/>
              <a:buFontTx/>
              <a:buNone/>
              <a:tabLst/>
              <a:defRPr/>
            </a:pPr>
            <a:endParaRPr lang="es-MX"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Por cierto, son los hombre quienes dedican más tiempo de</a:t>
            </a:r>
            <a:r>
              <a:rPr lang="es-MX" baseline="0" dirty="0" smtClean="0"/>
              <a:t> conexión a través de sus celulares (6.0 vs 5.1) y las mujeres quienes usan más tiempo de conexión desde cibercafés (5.9 vs 7.2). </a:t>
            </a:r>
            <a:endParaRPr lang="es-ES" dirty="0" smtClean="0"/>
          </a:p>
          <a:p>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17</a:t>
            </a:fld>
            <a:endParaRPr lang="es-MX"/>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El nivel socioeconómico bajo-alto se conecta más tiempo desde cafés Internet</a:t>
            </a:r>
            <a:r>
              <a:rPr lang="es-MX" baseline="0" dirty="0" smtClean="0"/>
              <a:t> y desde casas de sus amigos. Por otra parte las horas promedio de conexión por celular bajan en función del NSE (7 horas dedica el NSE más alto y sólo 2 el más bajo.)</a:t>
            </a:r>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18</a:t>
            </a:fld>
            <a:endParaRPr lang="es-MX"/>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Las personas de 54 a 70 años se conectan más tiempo desde cibercafés.</a:t>
            </a:r>
            <a:r>
              <a:rPr lang="es-MX" baseline="0" dirty="0" smtClean="0"/>
              <a:t> </a:t>
            </a:r>
            <a:r>
              <a:rPr lang="es-MX" dirty="0" smtClean="0"/>
              <a:t>Las personas de 40 a 46 años son las que dedican mayor tiempo de conexión en el celular.</a:t>
            </a:r>
            <a:endParaRPr lang="es-ES" dirty="0" smtClean="0"/>
          </a:p>
          <a:p>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19</a:t>
            </a:fld>
            <a:endParaRPr lang="es-MX"/>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Son los jóvenes quienes utilizan más las redes sociales.</a:t>
            </a:r>
            <a:r>
              <a:rPr lang="es-ES" baseline="0" dirty="0" smtClean="0"/>
              <a:t> </a:t>
            </a:r>
            <a:r>
              <a:rPr lang="es-MX" dirty="0" smtClean="0"/>
              <a:t>El acceso a redes sociales disminuye en función de la edad. </a:t>
            </a:r>
            <a:endParaRPr lang="es-ES" dirty="0"/>
          </a:p>
        </p:txBody>
      </p:sp>
      <p:sp>
        <p:nvSpPr>
          <p:cNvPr id="4" name="3 Marcador de número de diapositiva"/>
          <p:cNvSpPr>
            <a:spLocks noGrp="1"/>
          </p:cNvSpPr>
          <p:nvPr>
            <p:ph type="sldNum" sz="quarter" idx="10"/>
          </p:nvPr>
        </p:nvSpPr>
        <p:spPr/>
        <p:txBody>
          <a:bodyPr/>
          <a:lstStyle/>
          <a:p>
            <a:pPr>
              <a:defRPr/>
            </a:pPr>
            <a:fld id="{A32367DC-1769-49EC-9871-832BE9A88B64}" type="slidenum">
              <a:rPr lang="es-ES" smtClean="0"/>
              <a:pPr>
                <a:defRPr/>
              </a:pPr>
              <a:t>32</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Son los jóvenes quienes utilizan más las redes sociales.</a:t>
            </a:r>
            <a:r>
              <a:rPr lang="es-ES" baseline="0" dirty="0" smtClean="0"/>
              <a:t> </a:t>
            </a:r>
            <a:r>
              <a:rPr lang="es-MX" dirty="0" smtClean="0"/>
              <a:t>El acceso a redes sociales disminuye en función de la edad. </a:t>
            </a:r>
            <a:endParaRPr lang="es-ES" dirty="0"/>
          </a:p>
        </p:txBody>
      </p:sp>
      <p:sp>
        <p:nvSpPr>
          <p:cNvPr id="4" name="3 Marcador de número de diapositiva"/>
          <p:cNvSpPr>
            <a:spLocks noGrp="1"/>
          </p:cNvSpPr>
          <p:nvPr>
            <p:ph type="sldNum" sz="quarter" idx="10"/>
          </p:nvPr>
        </p:nvSpPr>
        <p:spPr/>
        <p:txBody>
          <a:bodyPr/>
          <a:lstStyle/>
          <a:p>
            <a:pPr>
              <a:defRPr/>
            </a:pPr>
            <a:fld id="{A32367DC-1769-49EC-9871-832BE9A88B64}" type="slidenum">
              <a:rPr lang="es-ES" smtClean="0"/>
              <a:pPr>
                <a:defRPr/>
              </a:pPr>
              <a:t>34</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4" name="Shape 43"/>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36" name="Shape 35"/>
          <p:cNvSpPr>
            <a:spLocks/>
          </p:cNvSpPr>
          <p:nvPr/>
        </p:nvSpPr>
        <p:spPr bwMode="auto">
          <a:xfrm>
            <a:off x="4821864" y="1066800"/>
            <a:ext cx="4343400"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43" name="Shape 42"/>
          <p:cNvSpPr>
            <a:spLocks/>
          </p:cNvSpPr>
          <p:nvPr/>
        </p:nvSpPr>
        <p:spPr bwMode="auto">
          <a:xfrm>
            <a:off x="290624" y="-14176"/>
            <a:ext cx="5562600" cy="6553200"/>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22" name="Shape 21"/>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24" name="Shape 23"/>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26" name="Shape 25"/>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28" name="Date Placeholder 27"/>
          <p:cNvSpPr>
            <a:spLocks noGrp="1"/>
          </p:cNvSpPr>
          <p:nvPr>
            <p:ph type="dt" sz="half" idx="10"/>
          </p:nvPr>
        </p:nvSpPr>
        <p:spPr>
          <a:xfrm>
            <a:off x="6477000" y="6416675"/>
            <a:ext cx="2133600" cy="365125"/>
          </a:xfrm>
        </p:spPr>
        <p:txBody>
          <a:bodyPr/>
          <a:lstStyle>
            <a:extLst/>
          </a:lstStyle>
          <a:p>
            <a:fld id="{743653DA-8BF4-4869-96FE-9BCF43372D46}" type="datetimeFigureOut">
              <a:rPr lang="es-ES"/>
              <a:pPr/>
              <a:t>11/03/11</a:t>
            </a:fld>
            <a:endParaRPr kumimoji="0" lang="es-ES"/>
          </a:p>
        </p:txBody>
      </p:sp>
      <p:sp>
        <p:nvSpPr>
          <p:cNvPr id="17" name="Footer Placeholder 16"/>
          <p:cNvSpPr>
            <a:spLocks noGrp="1"/>
          </p:cNvSpPr>
          <p:nvPr>
            <p:ph type="ftr" sz="quarter" idx="11"/>
          </p:nvPr>
        </p:nvSpPr>
        <p:spPr>
          <a:xfrm>
            <a:off x="914400" y="6416675"/>
            <a:ext cx="5562600" cy="365125"/>
          </a:xfrm>
        </p:spPr>
        <p:txBody>
          <a:bodyPr/>
          <a:lstStyle>
            <a:extLst/>
          </a:lstStyle>
          <a:p>
            <a:endParaRPr kumimoji="0" lang="es-ES"/>
          </a:p>
        </p:txBody>
      </p:sp>
      <p:sp>
        <p:nvSpPr>
          <p:cNvPr id="29" name="Slide Number Placeholder 28"/>
          <p:cNvSpPr>
            <a:spLocks noGrp="1"/>
          </p:cNvSpPr>
          <p:nvPr>
            <p:ph type="sldNum" sz="quarter" idx="12"/>
          </p:nvPr>
        </p:nvSpPr>
        <p:spPr>
          <a:xfrm>
            <a:off x="8610600" y="6416675"/>
            <a:ext cx="457200" cy="365125"/>
          </a:xfrm>
        </p:spPr>
        <p:txBody>
          <a:bodyPr/>
          <a:lstStyle>
            <a:extLst/>
          </a:lstStyle>
          <a:p>
            <a:fld id="{72AC53DF-4216-466D-99A7-94400E6C2A25}" type="slidenum">
              <a:rPr/>
              <a:pPr/>
              <a:t>‹Nr.›</a:t>
            </a:fld>
            <a:endParaRPr kumimoji="0" lang="es-E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8" name="Title 7"/>
          <p:cNvSpPr>
            <a:spLocks noGrp="1"/>
          </p:cNvSpPr>
          <p:nvPr>
            <p:ph type="ctrTitle"/>
          </p:nvPr>
        </p:nvSpPr>
        <p:spPr>
          <a:xfrm>
            <a:off x="533400" y="464504"/>
            <a:ext cx="8153400" cy="774192"/>
          </a:xfrm>
        </p:spPr>
        <p:txBody>
          <a:bodyPr/>
          <a:lstStyle>
            <a:lvl1pPr marR="9144" algn="r" eaLnBrk="1" latinLnBrk="0" hangingPunct="1">
              <a:defRPr kumimoji="0" lang="es-ES" sz="3800"/>
            </a:lvl1pPr>
            <a:extLst/>
          </a:lstStyle>
          <a:p>
            <a:pPr eaLnBrk="1" latinLnBrk="0" hangingPunct="1"/>
            <a:r>
              <a:rPr lang="es-ES" smtClean="0"/>
              <a:t>Haga clic para modificar el estilo de título del patrón</a:t>
            </a:r>
            <a:endParaRPr/>
          </a:p>
        </p:txBody>
      </p:sp>
      <p:sp>
        <p:nvSpPr>
          <p:cNvPr id="9" name="Subtitle 8"/>
          <p:cNvSpPr>
            <a:spLocks noGrp="1"/>
          </p:cNvSpPr>
          <p:nvPr>
            <p:ph type="subTitle" idx="1"/>
          </p:nvPr>
        </p:nvSpPr>
        <p:spPr>
          <a:xfrm>
            <a:off x="4838381" y="1371600"/>
            <a:ext cx="3848419" cy="457200"/>
          </a:xfrm>
        </p:spPr>
        <p:txBody>
          <a:bodyPr tIns="0"/>
          <a:lstStyle>
            <a:lvl1pPr marL="0" indent="0" algn="r" eaLnBrk="1" latinLnBrk="0" hangingPunct="1">
              <a:spcBef>
                <a:spcPts val="0"/>
              </a:spcBef>
              <a:buNone/>
              <a:defRPr kumimoji="0" lang="es-ES" sz="2000">
                <a:solidFill>
                  <a:schemeClr val="tx1"/>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lang="es-ES" smtClean="0"/>
              <a:t>Haga clic para modificar el estilo de subtítulo del patrón</a:t>
            </a:r>
            <a:endParaRPr/>
          </a:p>
        </p:txBody>
      </p:sp>
      <p:sp>
        <p:nvSpPr>
          <p:cNvPr id="58" name="Rectangle 5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59" name="Rectangle 5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60" name="Rectangle 5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61" name="Rectangle 6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62" name="Rectangle 6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pPr eaLnBrk="1" latinLnBrk="0" hangingPunct="1"/>
            <a:r>
              <a:rPr lang="es-ES" smtClean="0"/>
              <a:t>Haga clic para modificar el estilo de título del patrón</a:t>
            </a:r>
            <a:endParaRPr/>
          </a:p>
        </p:txBody>
      </p:sp>
      <p:sp>
        <p:nvSpPr>
          <p:cNvPr id="3" name="Content Placeholder 2"/>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4" name="Date Placeholder 3"/>
          <p:cNvSpPr>
            <a:spLocks noGrp="1"/>
          </p:cNvSpPr>
          <p:nvPr>
            <p:ph type="dt" sz="half" idx="10"/>
          </p:nvPr>
        </p:nvSpPr>
        <p:spPr/>
        <p:txBody>
          <a:bodyPr/>
          <a:lstStyle>
            <a:extLst/>
          </a:lstStyle>
          <a:p>
            <a:fld id="{B7129108-AC8D-4212-9283-60D9E99BF07A}" type="datetimeFigureOut">
              <a:rPr lang="es-ES"/>
              <a:pPr/>
              <a:t>11/03/11</a:t>
            </a:fld>
            <a:endParaRPr kumimoji="0" lang="es-ES"/>
          </a:p>
        </p:txBody>
      </p:sp>
      <p:sp>
        <p:nvSpPr>
          <p:cNvPr id="5" name="Footer Placeholder 4"/>
          <p:cNvSpPr>
            <a:spLocks noGrp="1"/>
          </p:cNvSpPr>
          <p:nvPr>
            <p:ph type="ftr" sz="quarter" idx="11"/>
          </p:nvPr>
        </p:nvSpPr>
        <p:spPr/>
        <p:txBody>
          <a:bodyPr/>
          <a:lstStyle>
            <a:extLst/>
          </a:lstStyle>
          <a:p>
            <a:endParaRPr kumimoji="0" lang="es-ES"/>
          </a:p>
        </p:txBody>
      </p:sp>
      <p:sp>
        <p:nvSpPr>
          <p:cNvPr id="6" name="Slide Number Placeholder 5"/>
          <p:cNvSpPr>
            <a:spLocks noGrp="1"/>
          </p:cNvSpPr>
          <p:nvPr>
            <p:ph type="sldNum" sz="quarter" idx="12"/>
          </p:nvPr>
        </p:nvSpPr>
        <p:spPr/>
        <p:txBody>
          <a:bodyPr/>
          <a:lstStyle>
            <a:extLst/>
          </a:lstStyle>
          <a:p>
            <a:fld id="{1AD93096-5B34-4342-9326-69289CEAE4C2}" type="slidenum">
              <a:rPr/>
              <a:pPr/>
              <a:t>‹Nr.›</a:t>
            </a:fld>
            <a:endParaRPr kumimoji="0"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914400" y="3352800"/>
            <a:ext cx="7772400" cy="1974059"/>
          </a:xfr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lvl1pPr algn="l" eaLnBrk="1" latinLnBrk="0" hangingPunct="1">
              <a:buNone/>
              <a:defRPr kumimoji="0" lang="es-ES" sz="4000" b="1" cap="all">
                <a:ln/>
                <a:solidFill>
                  <a:schemeClr val="tx1"/>
                </a:solidFill>
                <a:effectLst>
                  <a:reflection blurRad="12700" stA="50000" endPos="50000" dir="5400000" sy="-100000" rotWithShape="0"/>
                </a:effectLst>
              </a:defRPr>
            </a:lvl1pPr>
            <a:extLst/>
          </a:lstStyle>
          <a:p>
            <a:pPr eaLnBrk="1" latinLnBrk="0" hangingPunct="1"/>
            <a:r>
              <a:rPr lang="es-ES" smtClean="0"/>
              <a:t>Haga clic para modificar el estilo de título del patrón</a:t>
            </a:r>
            <a:endParaRPr/>
          </a:p>
        </p:txBody>
      </p:sp>
      <p:sp>
        <p:nvSpPr>
          <p:cNvPr id="3" name="Text Placeholder 2"/>
          <p:cNvSpPr>
            <a:spLocks noGrp="1"/>
          </p:cNvSpPr>
          <p:nvPr>
            <p:ph type="body" idx="1"/>
          </p:nvPr>
        </p:nvSpPr>
        <p:spPr>
          <a:xfrm>
            <a:off x="914400" y="5334000"/>
            <a:ext cx="7772400" cy="1052512"/>
          </a:xfrm>
        </p:spPr>
        <p:txBody>
          <a:bodyPr anchor="t"/>
          <a:lstStyle>
            <a:lvl1pPr marL="374904" eaLnBrk="1" latinLnBrk="0" hangingPunct="1">
              <a:buNone/>
              <a:defRPr kumimoji="0" lang="es-ES" sz="2000">
                <a:solidFill>
                  <a:schemeClr val="tx2"/>
                </a:solidFill>
              </a:defRPr>
            </a:lvl1pPr>
            <a:lvl2pPr eaLnBrk="1" latinLnBrk="0" hangingPunct="1">
              <a:buNone/>
              <a:defRPr kumimoji="0" lang="es-ES" sz="1800">
                <a:solidFill>
                  <a:schemeClr val="tx1">
                    <a:tint val="75000"/>
                  </a:schemeClr>
                </a:solidFill>
              </a:defRPr>
            </a:lvl2pPr>
            <a:lvl3pPr eaLnBrk="1" latinLnBrk="0" hangingPunct="1">
              <a:buNone/>
              <a:defRPr kumimoji="0" lang="es-ES" sz="1600">
                <a:solidFill>
                  <a:schemeClr val="tx1">
                    <a:tint val="75000"/>
                  </a:schemeClr>
                </a:solidFill>
              </a:defRPr>
            </a:lvl3pPr>
            <a:lvl4pPr eaLnBrk="1" latinLnBrk="0" hangingPunct="1">
              <a:buNone/>
              <a:defRPr kumimoji="0" lang="es-ES" sz="1400">
                <a:solidFill>
                  <a:schemeClr val="tx1">
                    <a:tint val="75000"/>
                  </a:schemeClr>
                </a:solidFill>
              </a:defRPr>
            </a:lvl4pPr>
            <a:lvl5pPr eaLnBrk="1" latinLnBrk="0" hangingPunct="1">
              <a:buNone/>
              <a:defRPr kumimoji="0" lang="es-ES" sz="1400">
                <a:solidFill>
                  <a:schemeClr val="tx1">
                    <a:tint val="75000"/>
                  </a:schemeClr>
                </a:solidFill>
              </a:defRPr>
            </a:lvl5pPr>
            <a:extLst/>
          </a:lstStyle>
          <a:p>
            <a:pPr lvl="0" eaLnBrk="1" latinLnBrk="0" hangingPunct="1"/>
            <a:r>
              <a:rPr lang="es-ES" smtClean="0"/>
              <a:t>Haga clic para modificar el estilo de texto del patrón</a:t>
            </a:r>
          </a:p>
        </p:txBody>
      </p:sp>
      <p:sp>
        <p:nvSpPr>
          <p:cNvPr id="4" name="Date Placeholder 3"/>
          <p:cNvSpPr>
            <a:spLocks noGrp="1"/>
          </p:cNvSpPr>
          <p:nvPr>
            <p:ph type="dt" sz="half" idx="10"/>
          </p:nvPr>
        </p:nvSpPr>
        <p:spPr/>
        <p:txBody>
          <a:bodyPr/>
          <a:lstStyle>
            <a:extLst/>
          </a:lstStyle>
          <a:p>
            <a:fld id="{B6DED3D3-6235-4F4C-B439-DF277FB555A7}" type="datetimeFigureOut">
              <a:rPr lang="es-ES"/>
              <a:pPr/>
              <a:t>11/03/11</a:t>
            </a:fld>
            <a:endParaRPr kumimoji="0" lang="es-ES"/>
          </a:p>
        </p:txBody>
      </p:sp>
      <p:sp>
        <p:nvSpPr>
          <p:cNvPr id="5" name="Footer Placeholder 4"/>
          <p:cNvSpPr>
            <a:spLocks noGrp="1"/>
          </p:cNvSpPr>
          <p:nvPr>
            <p:ph type="ftr" sz="quarter" idx="11"/>
          </p:nvPr>
        </p:nvSpPr>
        <p:spPr>
          <a:xfrm>
            <a:off x="914400" y="6416675"/>
            <a:ext cx="5562600" cy="365125"/>
          </a:xfrm>
        </p:spPr>
        <p:txBody>
          <a:bodyPr/>
          <a:lstStyle>
            <a:extLst/>
          </a:lstStyle>
          <a:p>
            <a:endParaRPr kumimoji="0" lang="es-ES"/>
          </a:p>
        </p:txBody>
      </p:sp>
      <p:sp>
        <p:nvSpPr>
          <p:cNvPr id="6" name="Slide Number Placeholder 5"/>
          <p:cNvSpPr>
            <a:spLocks noGrp="1"/>
          </p:cNvSpPr>
          <p:nvPr>
            <p:ph type="sldNum" sz="quarter" idx="12"/>
          </p:nvPr>
        </p:nvSpPr>
        <p:spPr/>
        <p:txBody>
          <a:bodyPr/>
          <a:lstStyle>
            <a:extLst/>
          </a:lstStyle>
          <a:p>
            <a:fld id="{1AD93096-5B34-4342-9326-69289CEAE4C2}" type="slidenum">
              <a:rPr/>
              <a:pPr/>
              <a:t>‹Nr.›</a:t>
            </a:fld>
            <a:endParaRPr kumimoji="0"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229600" cy="1295400"/>
          </a:xfrm>
        </p:spPr>
        <p:txBody>
          <a:bodyPr anchor="ctr"/>
          <a:lstStyle>
            <a:extLst/>
          </a:lstStyle>
          <a:p>
            <a:pPr eaLnBrk="1" latinLnBrk="0" hangingPunct="1"/>
            <a:r>
              <a:rPr lang="es-ES" smtClean="0"/>
              <a:t>Haga clic para modificar el estilo de título del patrón</a:t>
            </a:r>
            <a:endParaRPr/>
          </a:p>
        </p:txBody>
      </p:sp>
      <p:sp>
        <p:nvSpPr>
          <p:cNvPr id="3" name="Content Placeholder 2"/>
          <p:cNvSpPr>
            <a:spLocks noGrp="1"/>
          </p:cNvSpPr>
          <p:nvPr>
            <p:ph sz="half" idx="1"/>
          </p:nvPr>
        </p:nvSpPr>
        <p:spPr>
          <a:xfrm>
            <a:off x="464344" y="1600200"/>
            <a:ext cx="4038600" cy="4525963"/>
          </a:xfrm>
        </p:spPr>
        <p:txBody>
          <a:bodyPr/>
          <a:lstStyle>
            <a:lvl1pPr marL="0" indent="0" eaLnBrk="1" latinLnBrk="0" hangingPunct="1">
              <a:buFontTx/>
              <a:buNone/>
              <a:defRPr kumimoji="0" lang="es-ES" sz="2000"/>
            </a:lvl1pPr>
            <a:lvl2pPr eaLnBrk="1" latinLnBrk="0" hangingPunct="1">
              <a:defRPr kumimoji="0" lang="es-ES" sz="2400"/>
            </a:lvl2pPr>
            <a:lvl3pPr eaLnBrk="1" latinLnBrk="0" hangingPunct="1">
              <a:defRPr kumimoji="0" lang="es-ES" sz="2000"/>
            </a:lvl3pPr>
            <a:lvl4pPr eaLnBrk="1" latinLnBrk="0" hangingPunct="1">
              <a:defRPr kumimoji="0" lang="es-ES" sz="1800"/>
            </a:lvl4pPr>
            <a:lvl5pPr eaLnBrk="1" latinLnBrk="0" hangingPunct="1">
              <a:defRPr kumimoji="0" lang="es-ES" sz="1800"/>
            </a:lvl5pPr>
            <a:extLst/>
          </a:lstStyle>
          <a:p>
            <a:pPr lvl="0" eaLnBrk="1" latinLnBrk="0" hangingPunct="1"/>
            <a:r>
              <a:rPr lang="es-ES" smtClean="0"/>
              <a:t>Haga clic para modificar el estilo de texto del patrón</a:t>
            </a:r>
          </a:p>
        </p:txBody>
      </p:sp>
      <p:sp>
        <p:nvSpPr>
          <p:cNvPr id="4" name="Content Placeholder 3"/>
          <p:cNvSpPr>
            <a:spLocks noGrp="1"/>
          </p:cNvSpPr>
          <p:nvPr>
            <p:ph sz="half" idx="2"/>
          </p:nvPr>
        </p:nvSpPr>
        <p:spPr>
          <a:xfrm>
            <a:off x="4655344" y="1600200"/>
            <a:ext cx="4038600" cy="4525963"/>
          </a:xfrm>
        </p:spPr>
        <p:txBody>
          <a:bodyPr/>
          <a:lstStyle>
            <a:lvl1pPr eaLnBrk="1" latinLnBrk="0" hangingPunct="1">
              <a:defRPr kumimoji="0" lang="es-ES" sz="2800"/>
            </a:lvl1pPr>
            <a:lvl2pPr eaLnBrk="1" latinLnBrk="0" hangingPunct="1">
              <a:defRPr kumimoji="0" lang="es-ES" sz="2400"/>
            </a:lvl2pPr>
            <a:lvl3pPr eaLnBrk="1" latinLnBrk="0" hangingPunct="1">
              <a:defRPr kumimoji="0" lang="es-ES" sz="2000"/>
            </a:lvl3pPr>
            <a:lvl4pPr eaLnBrk="1" latinLnBrk="0" hangingPunct="1">
              <a:defRPr kumimoji="0" lang="es-ES" sz="1800"/>
            </a:lvl4pPr>
            <a:lvl5pPr eaLnBrk="1" latinLnBrk="0" hangingPunct="1">
              <a:defRPr kumimoji="0" lang="es-ES"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5" name="Date Placeholder 4"/>
          <p:cNvSpPr>
            <a:spLocks noGrp="1"/>
          </p:cNvSpPr>
          <p:nvPr>
            <p:ph type="dt" sz="half" idx="10"/>
          </p:nvPr>
        </p:nvSpPr>
        <p:spPr/>
        <p:txBody>
          <a:bodyPr/>
          <a:lstStyle>
            <a:extLst/>
          </a:lstStyle>
          <a:p>
            <a:fld id="{3B5F1E3E-4B2F-4895-B65E-28B2E64F39F6}" type="datetimeFigureOut">
              <a:rPr lang="es-ES"/>
              <a:pPr/>
              <a:t>11/03/11</a:t>
            </a:fld>
            <a:endParaRPr kumimoji="0" lang="es-ES"/>
          </a:p>
        </p:txBody>
      </p:sp>
      <p:sp>
        <p:nvSpPr>
          <p:cNvPr id="6" name="Footer Placeholder 5"/>
          <p:cNvSpPr>
            <a:spLocks noGrp="1"/>
          </p:cNvSpPr>
          <p:nvPr>
            <p:ph type="ftr" sz="quarter" idx="11"/>
          </p:nvPr>
        </p:nvSpPr>
        <p:spPr/>
        <p:txBody>
          <a:bodyPr/>
          <a:lstStyle>
            <a:extLst/>
          </a:lstStyle>
          <a:p>
            <a:endParaRPr kumimoji="0" lang="es-ES"/>
          </a:p>
        </p:txBody>
      </p:sp>
      <p:sp>
        <p:nvSpPr>
          <p:cNvPr id="7" name="Slide Number Placeholder 6"/>
          <p:cNvSpPr>
            <a:spLocks noGrp="1"/>
          </p:cNvSpPr>
          <p:nvPr>
            <p:ph type="sldNum" sz="quarter" idx="12"/>
          </p:nvPr>
        </p:nvSpPr>
        <p:spPr/>
        <p:txBody>
          <a:bodyPr/>
          <a:lstStyle>
            <a:extLst/>
          </a:lstStyle>
          <a:p>
            <a:fld id="{1AD93096-5B34-4342-9326-69289CEAE4C2}" type="slidenum">
              <a:rPr/>
              <a:pPr/>
              <a:t>‹Nr.›</a:t>
            </a:fld>
            <a:endParaRPr kumimoji="0" lang="es-ES"/>
          </a:p>
        </p:txBody>
      </p:sp>
      <p:cxnSp>
        <p:nvCxnSpPr>
          <p:cNvPr id="9" name="Straight Connector 8"/>
          <p:cNvCxnSpPr/>
          <p:nvPr/>
        </p:nvCxnSpPr>
        <p:spPr>
          <a:xfrm rot="5400000">
            <a:off x="2305044" y="3867144"/>
            <a:ext cx="4533900" cy="1601"/>
          </a:xfrm>
          <a:prstGeom prst="line">
            <a:avLst/>
          </a:prstGeom>
          <a:ln/>
        </p:spPr>
        <p:style>
          <a:lnRef idx="1">
            <a:schemeClr val="accent2"/>
          </a:lnRef>
          <a:fillRef idx="0">
            <a:schemeClr val="accent2"/>
          </a:fillRef>
          <a:effectRef idx="0">
            <a:schemeClr val="accent2"/>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3" name="Rectangle 22"/>
          <p:cNvSpPr/>
          <p:nvPr/>
        </p:nvSpPr>
        <p:spPr>
          <a:xfrm>
            <a:off x="0" y="402264"/>
            <a:ext cx="8686800" cy="886265"/>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 name="Title 1"/>
          <p:cNvSpPr>
            <a:spLocks noGrp="1"/>
          </p:cNvSpPr>
          <p:nvPr>
            <p:ph type="title"/>
          </p:nvPr>
        </p:nvSpPr>
        <p:spPr>
          <a:xfrm>
            <a:off x="504824" y="512064"/>
            <a:ext cx="7772400" cy="914400"/>
          </a:xfrm>
        </p:spPr>
        <p:txBody>
          <a:bodyPr anchor="t"/>
          <a:lstStyle>
            <a:lvl1pPr eaLnBrk="1" latinLnBrk="0" hangingPunct="1">
              <a:defRPr kumimoji="0" lang="es-ES" sz="4000"/>
            </a:lvl1pPr>
            <a:extLst/>
          </a:lstStyle>
          <a:p>
            <a:pPr eaLnBrk="1" latinLnBrk="0" hangingPunct="1"/>
            <a:r>
              <a:rPr lang="es-ES" smtClean="0"/>
              <a:t>Haga clic para modificar el estilo de título del patrón</a:t>
            </a:r>
            <a:endParaRPr/>
          </a:p>
        </p:txBody>
      </p:sp>
      <p:sp>
        <p:nvSpPr>
          <p:cNvPr id="3" name="Text Placeholder 2"/>
          <p:cNvSpPr>
            <a:spLocks noGrp="1"/>
          </p:cNvSpPr>
          <p:nvPr>
            <p:ph type="body" idx="1"/>
          </p:nvPr>
        </p:nvSpPr>
        <p:spPr>
          <a:xfrm>
            <a:off x="457200" y="1809750"/>
            <a:ext cx="4040188" cy="639762"/>
          </a:xfrm>
        </p:spPr>
        <p:txBody>
          <a:bodyPr anchor="ctr"/>
          <a:lstStyle>
            <a:lvl1pPr marL="73152" indent="0" algn="l" eaLnBrk="1" latinLnBrk="0" hangingPunct="1">
              <a:buNone/>
              <a:defRPr kumimoji="0" lang="es-ES" sz="2400" b="1">
                <a:solidFill>
                  <a:schemeClr val="accent2"/>
                </a:solidFill>
              </a:defRPr>
            </a:lvl1pPr>
            <a:lvl2pPr eaLnBrk="1" latinLnBrk="0" hangingPunct="1">
              <a:buNone/>
              <a:defRPr kumimoji="0" lang="es-ES" sz="2000" b="1"/>
            </a:lvl2pPr>
            <a:lvl3pPr eaLnBrk="1" latinLnBrk="0" hangingPunct="1">
              <a:buNone/>
              <a:defRPr kumimoji="0" lang="es-ES" sz="1800" b="1"/>
            </a:lvl3pPr>
            <a:lvl4pPr eaLnBrk="1" latinLnBrk="0" hangingPunct="1">
              <a:buNone/>
              <a:defRPr kumimoji="0" lang="es-ES" sz="1600" b="1"/>
            </a:lvl4pPr>
            <a:lvl5pPr eaLnBrk="1" latinLnBrk="0" hangingPunct="1">
              <a:buNone/>
              <a:defRPr kumimoji="0" lang="es-ES" sz="1600" b="1"/>
            </a:lvl5pPr>
            <a:extLst/>
          </a:lstStyle>
          <a:p>
            <a:pPr lvl="0" eaLnBrk="1" latinLnBrk="0" hangingPunct="1"/>
            <a:r>
              <a:rPr lang="es-ES" smtClean="0"/>
              <a:t>Haga clic para modificar el estilo de texto del patrón</a:t>
            </a:r>
          </a:p>
        </p:txBody>
      </p:sp>
      <p:sp>
        <p:nvSpPr>
          <p:cNvPr id="4" name="Text Placeholder 3"/>
          <p:cNvSpPr>
            <a:spLocks noGrp="1"/>
          </p:cNvSpPr>
          <p:nvPr>
            <p:ph type="body" sz="half" idx="2"/>
          </p:nvPr>
        </p:nvSpPr>
        <p:spPr>
          <a:xfrm>
            <a:off x="4645025" y="1809750"/>
            <a:ext cx="4041775" cy="639762"/>
          </a:xfrm>
        </p:spPr>
        <p:txBody>
          <a:bodyPr anchor="ctr"/>
          <a:lstStyle>
            <a:lvl1pPr marL="73152" indent="0" eaLnBrk="1" latinLnBrk="0" hangingPunct="1">
              <a:buNone/>
              <a:defRPr kumimoji="0" lang="es-ES" sz="2400" b="1">
                <a:solidFill>
                  <a:schemeClr val="accent2"/>
                </a:solidFill>
              </a:defRPr>
            </a:lvl1pPr>
            <a:lvl2pPr eaLnBrk="1" latinLnBrk="0" hangingPunct="1">
              <a:buNone/>
              <a:defRPr kumimoji="0" lang="es-ES" sz="2000" b="1"/>
            </a:lvl2pPr>
            <a:lvl3pPr eaLnBrk="1" latinLnBrk="0" hangingPunct="1">
              <a:buNone/>
              <a:defRPr kumimoji="0" lang="es-ES" sz="1800" b="1"/>
            </a:lvl3pPr>
            <a:lvl4pPr eaLnBrk="1" latinLnBrk="0" hangingPunct="1">
              <a:buNone/>
              <a:defRPr kumimoji="0" lang="es-ES" sz="1600" b="1"/>
            </a:lvl4pPr>
            <a:lvl5pPr eaLnBrk="1" latinLnBrk="0" hangingPunct="1">
              <a:buNone/>
              <a:defRPr kumimoji="0" lang="es-ES" sz="1600" b="1"/>
            </a:lvl5pPr>
            <a:extLst/>
          </a:lstStyle>
          <a:p>
            <a:pPr lvl="0" eaLnBrk="1" latinLnBrk="0" hangingPunct="1"/>
            <a:r>
              <a:rPr lang="es-ES" smtClean="0"/>
              <a:t>Haga clic para modificar el estilo de texto del patrón</a:t>
            </a:r>
          </a:p>
        </p:txBody>
      </p:sp>
      <p:sp>
        <p:nvSpPr>
          <p:cNvPr id="5" name="Content Placeholder 4"/>
          <p:cNvSpPr>
            <a:spLocks noGrp="1"/>
          </p:cNvSpPr>
          <p:nvPr>
            <p:ph sz="quarter" idx="3"/>
          </p:nvPr>
        </p:nvSpPr>
        <p:spPr>
          <a:xfrm>
            <a:off x="457200" y="2459037"/>
            <a:ext cx="4040188" cy="3959352"/>
          </a:xfrm>
        </p:spPr>
        <p:txBody>
          <a:bodyPr/>
          <a:lstStyle>
            <a:lvl1pPr eaLnBrk="1" latinLnBrk="0" hangingPunct="1">
              <a:defRPr kumimoji="0" lang="es-ES" sz="2400"/>
            </a:lvl1pPr>
            <a:lvl2pPr eaLnBrk="1" latinLnBrk="0" hangingPunct="1">
              <a:defRPr kumimoji="0" lang="es-ES" sz="2000"/>
            </a:lvl2pPr>
            <a:lvl3pPr eaLnBrk="1" latinLnBrk="0" hangingPunct="1">
              <a:defRPr kumimoji="0" lang="es-ES" sz="1800"/>
            </a:lvl3pPr>
            <a:lvl4pPr eaLnBrk="1" latinLnBrk="0" hangingPunct="1">
              <a:defRPr kumimoji="0" lang="es-ES" sz="1600"/>
            </a:lvl4pPr>
            <a:lvl5pPr eaLnBrk="1" latinLnBrk="0" hangingPunct="1">
              <a:defRPr kumimoji="0" lang="es-ES"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6" name="Content Placeholder 5"/>
          <p:cNvSpPr>
            <a:spLocks noGrp="1"/>
          </p:cNvSpPr>
          <p:nvPr>
            <p:ph sz="quarter" idx="4"/>
          </p:nvPr>
        </p:nvSpPr>
        <p:spPr>
          <a:xfrm>
            <a:off x="4645025" y="2459037"/>
            <a:ext cx="4041775" cy="3959352"/>
          </a:xfrm>
        </p:spPr>
        <p:txBody>
          <a:bodyPr/>
          <a:lstStyle>
            <a:lvl1pPr eaLnBrk="1" latinLnBrk="0" hangingPunct="1">
              <a:defRPr kumimoji="0" lang="es-ES" sz="2400"/>
            </a:lvl1pPr>
            <a:lvl2pPr eaLnBrk="1" latinLnBrk="0" hangingPunct="1">
              <a:defRPr kumimoji="0" lang="es-ES" sz="2000"/>
            </a:lvl2pPr>
            <a:lvl3pPr eaLnBrk="1" latinLnBrk="0" hangingPunct="1">
              <a:defRPr kumimoji="0" lang="es-ES" sz="1800"/>
            </a:lvl3pPr>
            <a:lvl4pPr eaLnBrk="1" latinLnBrk="0" hangingPunct="1">
              <a:defRPr kumimoji="0" lang="es-ES" sz="1600"/>
            </a:lvl4pPr>
            <a:lvl5pPr eaLnBrk="1" latinLnBrk="0" hangingPunct="1">
              <a:defRPr kumimoji="0" lang="es-ES"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7" name="Date Placeholder 6"/>
          <p:cNvSpPr>
            <a:spLocks noGrp="1"/>
          </p:cNvSpPr>
          <p:nvPr>
            <p:ph type="dt" sz="half" idx="10"/>
          </p:nvPr>
        </p:nvSpPr>
        <p:spPr/>
        <p:txBody>
          <a:bodyPr/>
          <a:lstStyle>
            <a:extLst/>
          </a:lstStyle>
          <a:p>
            <a:fld id="{63085435-8225-4333-BFFA-0096413F0D76}" type="datetimeFigureOut">
              <a:rPr lang="es-ES"/>
              <a:pPr/>
              <a:t>11/03/11</a:t>
            </a:fld>
            <a:endParaRPr kumimoji="0" lang="es-ES"/>
          </a:p>
        </p:txBody>
      </p:sp>
      <p:sp>
        <p:nvSpPr>
          <p:cNvPr id="8" name="Footer Placeholder 7"/>
          <p:cNvSpPr>
            <a:spLocks noGrp="1"/>
          </p:cNvSpPr>
          <p:nvPr>
            <p:ph type="ftr" sz="quarter" idx="11"/>
          </p:nvPr>
        </p:nvSpPr>
        <p:spPr/>
        <p:txBody>
          <a:bodyPr/>
          <a:lstStyle>
            <a:extLst/>
          </a:lstStyle>
          <a:p>
            <a:endParaRPr kumimoji="0" lang="es-ES"/>
          </a:p>
        </p:txBody>
      </p:sp>
      <p:sp>
        <p:nvSpPr>
          <p:cNvPr id="9" name="Slide Number Placeholder 8"/>
          <p:cNvSpPr>
            <a:spLocks noGrp="1"/>
          </p:cNvSpPr>
          <p:nvPr>
            <p:ph type="sldNum" sz="quarter" idx="12"/>
          </p:nvPr>
        </p:nvSpPr>
        <p:spPr/>
        <p:txBody>
          <a:bodyPr/>
          <a:lstStyle>
            <a:extLst/>
          </a:lstStyle>
          <a:p>
            <a:fld id="{1AD93096-5B34-4342-9326-69289CEAE4C2}" type="slidenum">
              <a:rPr/>
              <a:pPr/>
              <a:t>‹Nr.›</a:t>
            </a:fld>
            <a:endParaRPr kumimoji="0" lang="es-E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A180FA0-5B31-4864-A2BB-719EA5A679C6}" type="datetimeFigureOut">
              <a:rPr lang="es-ES"/>
              <a:pPr/>
              <a:t>11/03/11</a:t>
            </a:fld>
            <a:endParaRPr kumimoji="0" lang="es-ES"/>
          </a:p>
        </p:txBody>
      </p:sp>
      <p:sp>
        <p:nvSpPr>
          <p:cNvPr id="3" name="Footer Placeholder 2"/>
          <p:cNvSpPr>
            <a:spLocks noGrp="1"/>
          </p:cNvSpPr>
          <p:nvPr>
            <p:ph type="ftr" sz="quarter" idx="11"/>
          </p:nvPr>
        </p:nvSpPr>
        <p:spPr/>
        <p:txBody>
          <a:bodyPr/>
          <a:lstStyle>
            <a:extLst/>
          </a:lstStyle>
          <a:p>
            <a:endParaRPr kumimoji="0" lang="es-ES"/>
          </a:p>
        </p:txBody>
      </p:sp>
      <p:sp>
        <p:nvSpPr>
          <p:cNvPr id="4" name="Slide Number Placeholder 3"/>
          <p:cNvSpPr>
            <a:spLocks noGrp="1"/>
          </p:cNvSpPr>
          <p:nvPr>
            <p:ph type="sldNum" sz="quarter" idx="12"/>
          </p:nvPr>
        </p:nvSpPr>
        <p:spPr/>
        <p:txBody>
          <a:bodyPr/>
          <a:lstStyle>
            <a:extLst/>
          </a:lstStyle>
          <a:p>
            <a:fld id="{1AD93096-5B34-4342-9326-69289CEAE4C2}" type="slidenum">
              <a:rPr/>
              <a:pPr/>
              <a:t>‹Nr.›</a:t>
            </a:fld>
            <a:endParaRPr kumimoji="0" lang="es-E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l="-25000" r="-25000"/>
          </a:stretch>
        </a:blipFill>
        <a:effectLst/>
      </p:bgPr>
    </p:bg>
    <p:spTree>
      <p:nvGrpSpPr>
        <p:cNvPr id="1" name=""/>
        <p:cNvGrpSpPr/>
        <p:nvPr/>
      </p:nvGrpSpPr>
      <p:grpSpPr>
        <a:xfrm>
          <a:off x="0" y="0"/>
          <a:ext cx="0" cy="0"/>
          <a:chOff x="0" y="0"/>
          <a:chExt cx="0" cy="0"/>
        </a:xfrm>
      </p:grpSpPr>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pPr eaLnBrk="1" latinLnBrk="0" hangingPunct="1"/>
            <a:r>
              <a:rPr kumimoji="0" lang="es-ES" smtClean="0"/>
              <a:t>Haga clic para modificar el estilo de título del patrón</a:t>
            </a:r>
            <a:endParaRPr kumimoji="0" lang="en-US" smtClean="0"/>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lang="es-ES" sz="1100">
                <a:solidFill>
                  <a:schemeClr val="tx2"/>
                </a:solidFill>
              </a:defRPr>
            </a:lvl1pPr>
            <a:extLst/>
          </a:lstStyle>
          <a:p>
            <a:fld id="{8D3816DF-213E-421B-92D3-C068DBB023D6}" type="datetimeFigureOut">
              <a:rPr kumimoji="0" lang="es-ES">
                <a:solidFill>
                  <a:schemeClr val="tx2"/>
                </a:solidFill>
              </a:rPr>
              <a:pPr/>
              <a:t>11/03/11</a:t>
            </a:fld>
            <a:endParaRPr kumimoji="0" lang="es-ES" sz="1100">
              <a:solidFill>
                <a:schemeClr val="tx2"/>
              </a:solidFill>
            </a:endParaRP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lang="es-ES" sz="1100">
                <a:solidFill>
                  <a:schemeClr val="tx2"/>
                </a:solidFill>
              </a:defRPr>
            </a:lvl1pPr>
            <a:extLst/>
          </a:lstStyle>
          <a:p>
            <a:pPr algn="r"/>
            <a:endParaRPr kumimoji="0" lang="es-ES" sz="1100">
              <a:solidFill>
                <a:schemeClr val="tx2"/>
              </a:solidFill>
            </a:endParaRP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lang="es-ES" sz="1200">
                <a:solidFill>
                  <a:schemeClr val="tx2"/>
                </a:solidFill>
              </a:defRPr>
            </a:lvl1pPr>
            <a:extLst/>
          </a:lstStyle>
          <a:p>
            <a:pPr algn="l"/>
            <a:fld id="{72AC53DF-4216-466D-99A7-94400E6C2A25}" type="slidenum">
              <a:rPr kumimoji="0" lang="es-ES" sz="1200">
                <a:solidFill>
                  <a:schemeClr val="tx2"/>
                </a:solidFill>
              </a:rPr>
              <a:pPr algn="l"/>
              <a:t>‹Nr.›</a:t>
            </a:fld>
            <a:endParaRPr kumimoji="0" lang="es-ES"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9" r:id="rId6"/>
  </p:sldLayoutIdLst>
  <p:txStyles>
    <p:titleStyle>
      <a:lvl1pPr algn="l" rtl="0" eaLnBrk="1" latinLnBrk="0" hangingPunct="1">
        <a:spcBef>
          <a:spcPct val="0"/>
        </a:spcBef>
        <a:buNone/>
        <a:defRPr kumimoji="0" lang="es-ES" sz="4000" kern="1200" spc="-150" baseline="0">
          <a:solidFill>
            <a:schemeClr val="tx2">
              <a:satMod val="200000"/>
            </a:schemeClr>
          </a:solidFill>
          <a:effectLst>
            <a:outerShdw blurRad="50800" dist="50800" dir="2700000" algn="tl" rotWithShape="0">
              <a:srgbClr val="000000">
                <a:alpha val="43137"/>
              </a:srgbClr>
            </a:outerShdw>
          </a:effectLst>
          <a:latin typeface="+mj-lt"/>
          <a:ea typeface="+mj-ea"/>
          <a:cs typeface="+mj-cs"/>
        </a:defRPr>
      </a:lvl1pPr>
      <a:extLst/>
    </p:titleStyle>
    <p:bodyStyle>
      <a:lvl1pPr marL="411480" indent="-342900" algn="l" rtl="0" eaLnBrk="1" latinLnBrk="0" hangingPunct="1">
        <a:spcBef>
          <a:spcPts val="700"/>
        </a:spcBef>
        <a:buSzPct val="95000"/>
        <a:buFont typeface="Wingdings"/>
        <a:buChar char=""/>
        <a:defRPr kumimoji="0" lang="es-ES"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lang="es-ES"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lang="es-ES"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lang="es-ES"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lang="es-ES"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s-E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s-E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s-E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s-ES" sz="1600" kern="1200">
          <a:solidFill>
            <a:schemeClr val="tx1"/>
          </a:solidFill>
          <a:latin typeface="+mn-lt"/>
          <a:ea typeface="+mn-ea"/>
          <a:cs typeface="+mn-cs"/>
        </a:defRPr>
      </a:lvl9pPr>
      <a:extLst/>
    </p:bodyStyle>
    <p:otherStyle>
      <a:lvl1pPr marL="0" algn="l" rtl="0" eaLnBrk="1" latinLnBrk="0" hangingPunct="1">
        <a:defRPr kumimoji="0" lang="es-ES" kern="1200">
          <a:solidFill>
            <a:schemeClr val="tx1"/>
          </a:solidFill>
          <a:latin typeface="+mn-lt"/>
          <a:ea typeface="+mn-ea"/>
          <a:cs typeface="+mn-cs"/>
        </a:defRPr>
      </a:lvl1pPr>
      <a:lvl2pPr marL="457200" algn="l" rtl="0" eaLnBrk="1" latinLnBrk="0" hangingPunct="1">
        <a:defRPr kumimoji="0" lang="es-ES" kern="1200">
          <a:solidFill>
            <a:schemeClr val="tx1"/>
          </a:solidFill>
          <a:latin typeface="+mn-lt"/>
          <a:ea typeface="+mn-ea"/>
          <a:cs typeface="+mn-cs"/>
        </a:defRPr>
      </a:lvl2pPr>
      <a:lvl3pPr marL="914400" algn="l" rtl="0" eaLnBrk="1" latinLnBrk="0" hangingPunct="1">
        <a:defRPr kumimoji="0" lang="es-ES" kern="1200">
          <a:solidFill>
            <a:schemeClr val="tx1"/>
          </a:solidFill>
          <a:latin typeface="+mn-lt"/>
          <a:ea typeface="+mn-ea"/>
          <a:cs typeface="+mn-cs"/>
        </a:defRPr>
      </a:lvl3pPr>
      <a:lvl4pPr marL="1371600" algn="l" rtl="0" eaLnBrk="1" latinLnBrk="0" hangingPunct="1">
        <a:defRPr kumimoji="0" lang="es-ES" kern="1200">
          <a:solidFill>
            <a:schemeClr val="tx1"/>
          </a:solidFill>
          <a:latin typeface="+mn-lt"/>
          <a:ea typeface="+mn-ea"/>
          <a:cs typeface="+mn-cs"/>
        </a:defRPr>
      </a:lvl4pPr>
      <a:lvl5pPr marL="1828800" algn="l" rtl="0" eaLnBrk="1" latinLnBrk="0" hangingPunct="1">
        <a:defRPr kumimoji="0" lang="es-ES" kern="1200">
          <a:solidFill>
            <a:schemeClr val="tx1"/>
          </a:solidFill>
          <a:latin typeface="+mn-lt"/>
          <a:ea typeface="+mn-ea"/>
          <a:cs typeface="+mn-cs"/>
        </a:defRPr>
      </a:lvl5pPr>
      <a:lvl6pPr marL="2286000" algn="l" rtl="0" eaLnBrk="1" latinLnBrk="0" hangingPunct="1">
        <a:defRPr kumimoji="0" lang="es-ES" kern="1200">
          <a:solidFill>
            <a:schemeClr val="tx1"/>
          </a:solidFill>
          <a:latin typeface="+mn-lt"/>
          <a:ea typeface="+mn-ea"/>
          <a:cs typeface="+mn-cs"/>
        </a:defRPr>
      </a:lvl6pPr>
      <a:lvl7pPr marL="2743200" algn="l" rtl="0" eaLnBrk="1" latinLnBrk="0" hangingPunct="1">
        <a:defRPr kumimoji="0" lang="es-ES" kern="1200">
          <a:solidFill>
            <a:schemeClr val="tx1"/>
          </a:solidFill>
          <a:latin typeface="+mn-lt"/>
          <a:ea typeface="+mn-ea"/>
          <a:cs typeface="+mn-cs"/>
        </a:defRPr>
      </a:lvl7pPr>
      <a:lvl8pPr marL="3200400" algn="l" rtl="0" eaLnBrk="1" latinLnBrk="0" hangingPunct="1">
        <a:defRPr kumimoji="0" lang="es-ES" kern="1200">
          <a:solidFill>
            <a:schemeClr val="tx1"/>
          </a:solidFill>
          <a:latin typeface="+mn-lt"/>
          <a:ea typeface="+mn-ea"/>
          <a:cs typeface="+mn-cs"/>
        </a:defRPr>
      </a:lvl8pPr>
      <a:lvl9pPr marL="3657600" algn="l" rtl="0" eaLnBrk="1" latinLnBrk="0" hangingPunct="1">
        <a:defRPr kumimoji="0" lang="es-ES"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0.png"/><Relationship Id="rId12" Type="http://schemas.openxmlformats.org/officeDocument/2006/relationships/image" Target="../media/image11.gif"/><Relationship Id="rId13" Type="http://schemas.openxmlformats.org/officeDocument/2006/relationships/image" Target="../media/image12.png"/><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hyperlink" Target="mailto:octavio.islas@iitesm.mx" TargetMode="External"/><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gif"/><Relationship Id="rId9" Type="http://schemas.openxmlformats.org/officeDocument/2006/relationships/image" Target="../media/image8.png"/><Relationship Id="rId10"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jpe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oleObject" Target="../embeddings/Hoja_de_Microsoft_Excel_97_-_20041.xls"/><Relationship Id="rId6" Type="http://schemas.openxmlformats.org/officeDocument/2006/relationships/image" Target="../media/image2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1" Type="http://schemas.openxmlformats.org/officeDocument/2006/relationships/oleObject" Target="../embeddings/Hoja_de_Microsoft_Excel_97_-_20044.xls"/><Relationship Id="rId12" Type="http://schemas.openxmlformats.org/officeDocument/2006/relationships/image" Target="../media/image26.emf"/><Relationship Id="rId13" Type="http://schemas.openxmlformats.org/officeDocument/2006/relationships/oleObject" Target="../embeddings/oleObject5.bin"/><Relationship Id="rId14" Type="http://schemas.openxmlformats.org/officeDocument/2006/relationships/oleObject" Target="../embeddings/Hoja_de_Microsoft_Excel_97_-_20045.xls"/><Relationship Id="rId15" Type="http://schemas.openxmlformats.org/officeDocument/2006/relationships/image" Target="../media/image27.emf"/><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notesSlide" Target="../notesSlides/notesSlide12.xml"/><Relationship Id="rId4" Type="http://schemas.openxmlformats.org/officeDocument/2006/relationships/oleObject" Target="../embeddings/oleObject2.bin"/><Relationship Id="rId5" Type="http://schemas.openxmlformats.org/officeDocument/2006/relationships/oleObject" Target="../embeddings/Hoja_de_Microsoft_Excel_97_-_20042.xls"/><Relationship Id="rId6" Type="http://schemas.openxmlformats.org/officeDocument/2006/relationships/image" Target="../media/image24.emf"/><Relationship Id="rId7" Type="http://schemas.openxmlformats.org/officeDocument/2006/relationships/oleObject" Target="../embeddings/oleObject3.bin"/><Relationship Id="rId8" Type="http://schemas.openxmlformats.org/officeDocument/2006/relationships/oleObject" Target="../embeddings/Hoja_de_Microsoft_Excel_97_-_20043.xls"/><Relationship Id="rId9" Type="http://schemas.openxmlformats.org/officeDocument/2006/relationships/image" Target="../media/image25.emf"/><Relationship Id="rId10"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6.bin"/><Relationship Id="rId5" Type="http://schemas.openxmlformats.org/officeDocument/2006/relationships/oleObject" Target="../embeddings/Hoja_de_Microsoft_Excel_97_-_20046.xls"/><Relationship Id="rId6" Type="http://schemas.openxmlformats.org/officeDocument/2006/relationships/image" Target="../media/image2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7.bin"/><Relationship Id="rId5" Type="http://schemas.openxmlformats.org/officeDocument/2006/relationships/oleObject" Target="../embeddings/Hoja_de_Microsoft_Excel_97_-_20047.xls"/><Relationship Id="rId6" Type="http://schemas.openxmlformats.org/officeDocument/2006/relationships/image" Target="../media/image29.emf"/><Relationship Id="rId7" Type="http://schemas.openxmlformats.org/officeDocument/2006/relationships/image" Target="../media/image30.png"/><Relationship Id="rId8" Type="http://schemas.openxmlformats.org/officeDocument/2006/relationships/image" Target="../media/image31.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8.bin"/><Relationship Id="rId5" Type="http://schemas.openxmlformats.org/officeDocument/2006/relationships/oleObject" Target="../embeddings/Hoja_de_Microsoft_Excel_97_-_20048.xls"/><Relationship Id="rId6" Type="http://schemas.openxmlformats.org/officeDocument/2006/relationships/image" Target="../media/image32.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9.bin"/><Relationship Id="rId5" Type="http://schemas.openxmlformats.org/officeDocument/2006/relationships/oleObject" Target="../embeddings/Hoja_de_Microsoft_Excel_97_-_20049.xls"/><Relationship Id="rId6" Type="http://schemas.openxmlformats.org/officeDocument/2006/relationships/image" Target="../media/image33.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10.bin"/><Relationship Id="rId5" Type="http://schemas.openxmlformats.org/officeDocument/2006/relationships/oleObject" Target="../embeddings/Hoja_de_Microsoft_Excel_97_-_200410.xls"/><Relationship Id="rId6" Type="http://schemas.openxmlformats.org/officeDocument/2006/relationships/image" Target="../media/image34.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11.bin"/><Relationship Id="rId5" Type="http://schemas.openxmlformats.org/officeDocument/2006/relationships/oleObject" Target="../embeddings/Hoja_de_Microsoft_Excel_97_-_200411.xls"/><Relationship Id="rId6" Type="http://schemas.openxmlformats.org/officeDocument/2006/relationships/image" Target="../media/image35.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oleObject" Target="../embeddings/Hoja_de_Microsoft_Excel_97_-_200412.xls"/><Relationship Id="rId5" Type="http://schemas.openxmlformats.org/officeDocument/2006/relationships/image" Target="../media/image36.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oleObject" Target="../embeddings/Hoja_de_Microsoft_Excel_97_-_200413.xls"/><Relationship Id="rId5" Type="http://schemas.openxmlformats.org/officeDocument/2006/relationships/image" Target="../media/image37.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oleObject" Target="../embeddings/Hoja_de_Microsoft_Excel_97_-_200414.xls"/><Relationship Id="rId5" Type="http://schemas.openxmlformats.org/officeDocument/2006/relationships/image" Target="../media/image38.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oleObject" Target="../embeddings/Hoja_de_Microsoft_Excel_97_-_200415.xls"/><Relationship Id="rId5" Type="http://schemas.openxmlformats.org/officeDocument/2006/relationships/image" Target="../media/image39.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oleObject" Target="../embeddings/Hoja_de_Microsoft_Excel_97_-_200416.xls"/><Relationship Id="rId5" Type="http://schemas.openxmlformats.org/officeDocument/2006/relationships/image" Target="../media/image40.emf"/><Relationship Id="rId6" Type="http://schemas.openxmlformats.org/officeDocument/2006/relationships/oleObject" Target="../embeddings/oleObject17.bin"/><Relationship Id="rId7" Type="http://schemas.openxmlformats.org/officeDocument/2006/relationships/oleObject" Target="../embeddings/Hoja_de_Microsoft_Excel_97_-_200417.xls"/><Relationship Id="rId8" Type="http://schemas.openxmlformats.org/officeDocument/2006/relationships/image" Target="../media/image41.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8.bin"/><Relationship Id="rId4" Type="http://schemas.openxmlformats.org/officeDocument/2006/relationships/oleObject" Target="../embeddings/Hoja_de_Microsoft_Excel_97_-_200418.xls"/><Relationship Id="rId5" Type="http://schemas.openxmlformats.org/officeDocument/2006/relationships/image" Target="../media/image42.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34.xml.rels><?xml version="1.0" encoding="UTF-8" standalone="yes"?>
<Relationships xmlns="http://schemas.openxmlformats.org/package/2006/relationships"><Relationship Id="rId3" Type="http://schemas.openxmlformats.org/officeDocument/2006/relationships/hyperlink" Target="http://www.internetworldstats.com/south.htm" TargetMode="External"/><Relationship Id="rId4" Type="http://schemas.openxmlformats.org/officeDocument/2006/relationships/hyperlink" Target="http://www.internetworldstats.com/central.htm"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g"/></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9.bin"/><Relationship Id="rId4" Type="http://schemas.openxmlformats.org/officeDocument/2006/relationships/oleObject" Target="../embeddings/Hoja_de_Microsoft_Excel_97_-_200419.xls"/><Relationship Id="rId5" Type="http://schemas.openxmlformats.org/officeDocument/2006/relationships/image" Target="../media/image47.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1" Type="http://schemas.openxmlformats.org/officeDocument/2006/relationships/image" Target="../media/image50.emf"/><Relationship Id="rId12" Type="http://schemas.openxmlformats.org/officeDocument/2006/relationships/image" Target="../media/image31.png"/><Relationship Id="rId13" Type="http://schemas.openxmlformats.org/officeDocument/2006/relationships/image" Target="../media/image30.png"/><Relationship Id="rId1" Type="http://schemas.openxmlformats.org/officeDocument/2006/relationships/vmlDrawing" Target="../drawings/vmlDrawing16.vml"/><Relationship Id="rId2" Type="http://schemas.openxmlformats.org/officeDocument/2006/relationships/slideLayout" Target="../slideLayouts/slideLayout2.xml"/><Relationship Id="rId3" Type="http://schemas.openxmlformats.org/officeDocument/2006/relationships/oleObject" Target="../embeddings/oleObject20.bin"/><Relationship Id="rId4" Type="http://schemas.openxmlformats.org/officeDocument/2006/relationships/oleObject" Target="../embeddings/Hoja_de_Microsoft_Excel_97_-_200420.xls"/><Relationship Id="rId5" Type="http://schemas.openxmlformats.org/officeDocument/2006/relationships/image" Target="../media/image48.emf"/><Relationship Id="rId6" Type="http://schemas.openxmlformats.org/officeDocument/2006/relationships/oleObject" Target="../embeddings/oleObject21.bin"/><Relationship Id="rId7" Type="http://schemas.openxmlformats.org/officeDocument/2006/relationships/oleObject" Target="../embeddings/Hoja_de_Microsoft_Excel_97_-_200421.xls"/><Relationship Id="rId8" Type="http://schemas.openxmlformats.org/officeDocument/2006/relationships/image" Target="../media/image49.emf"/><Relationship Id="rId9" Type="http://schemas.openxmlformats.org/officeDocument/2006/relationships/oleObject" Target="../embeddings/oleObject22.bin"/><Relationship Id="rId10" Type="http://schemas.openxmlformats.org/officeDocument/2006/relationships/oleObject" Target="../embeddings/Hoja_de_Microsoft_Excel_97_-_200422.xls"/></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idx="4294967295"/>
          </p:nvPr>
        </p:nvSpPr>
        <p:spPr>
          <a:xfrm>
            <a:off x="179512" y="1196752"/>
            <a:ext cx="8568952" cy="2939218"/>
          </a:xfrm>
          <a:effectLst>
            <a:outerShdw blurRad="50800" dist="38100" dir="2700000" algn="tl" rotWithShape="0">
              <a:prstClr val="black">
                <a:alpha val="40000"/>
              </a:prstClr>
            </a:outerShdw>
          </a:effectLst>
        </p:spPr>
        <p:txBody>
          <a:bodyPr>
            <a:normAutofit/>
          </a:bodyPr>
          <a:lstStyle/>
          <a:p>
            <a:pPr algn="ctr" fontAlgn="auto">
              <a:spcBef>
                <a:spcPts val="0"/>
              </a:spcBef>
              <a:spcAft>
                <a:spcPts val="0"/>
              </a:spcAft>
              <a:defRPr/>
            </a:pPr>
            <a:r>
              <a:rPr lang="es-MX" sz="2700" b="1" spc="50" dirty="0" smtClean="0">
                <a:ln w="13500">
                  <a:solidFill>
                    <a:schemeClr val="accent1">
                      <a:shade val="2500"/>
                      <a:alpha val="6500"/>
                    </a:schemeClr>
                  </a:solidFill>
                  <a:prstDash val="solid"/>
                </a:ln>
                <a:solidFill>
                  <a:schemeClr val="tx1"/>
                </a:solidFill>
                <a:effectLst/>
              </a:rPr>
              <a:t>PROYECTO DEMOCRACIA </a:t>
            </a:r>
            <a:r>
              <a:rPr lang="es-MX" sz="2700" b="1" spc="50" dirty="0">
                <a:ln w="13500">
                  <a:solidFill>
                    <a:schemeClr val="accent1">
                      <a:shade val="2500"/>
                      <a:alpha val="6500"/>
                    </a:schemeClr>
                  </a:solidFill>
                  <a:prstDash val="solid"/>
                </a:ln>
                <a:solidFill>
                  <a:schemeClr val="tx1"/>
                </a:solidFill>
                <a:effectLst/>
              </a:rPr>
              <a:t>VIRTUAL Y PARTICIPACIÓN POLÍTICA EN LAS REDES SOCIALES: EL MICROTARGETING. UN ESTUDIO DE </a:t>
            </a:r>
            <a:r>
              <a:rPr lang="es-MX" sz="2700" b="1" spc="50" dirty="0" smtClean="0">
                <a:ln w="13500">
                  <a:solidFill>
                    <a:schemeClr val="accent1">
                      <a:shade val="2500"/>
                      <a:alpha val="6500"/>
                    </a:schemeClr>
                  </a:solidFill>
                  <a:prstDash val="solid"/>
                </a:ln>
                <a:solidFill>
                  <a:schemeClr val="tx1"/>
                </a:solidFill>
                <a:effectLst/>
              </a:rPr>
              <a:t>COMUNICACIÓN</a:t>
            </a:r>
            <a:r>
              <a:rPr lang="es-MX" sz="2700" b="1" spc="50" dirty="0">
                <a:ln w="13500">
                  <a:solidFill>
                    <a:schemeClr val="accent1">
                      <a:shade val="2500"/>
                      <a:alpha val="6500"/>
                    </a:schemeClr>
                  </a:solidFill>
                  <a:prstDash val="solid"/>
                </a:ln>
                <a:solidFill>
                  <a:schemeClr val="tx1"/>
                </a:solidFill>
                <a:effectLst/>
              </a:rPr>
              <a:t/>
            </a:r>
            <a:br>
              <a:rPr lang="es-MX" sz="2700" b="1" spc="50" dirty="0">
                <a:ln w="13500">
                  <a:solidFill>
                    <a:schemeClr val="accent1">
                      <a:shade val="2500"/>
                      <a:alpha val="6500"/>
                    </a:schemeClr>
                  </a:solidFill>
                  <a:prstDash val="solid"/>
                </a:ln>
                <a:solidFill>
                  <a:schemeClr val="tx1"/>
                </a:solidFill>
                <a:effectLst/>
              </a:rPr>
            </a:br>
            <a:r>
              <a:rPr lang="es-MX" sz="2700" b="1" spc="50" dirty="0">
                <a:ln w="13500">
                  <a:solidFill>
                    <a:schemeClr val="accent1">
                      <a:shade val="2500"/>
                      <a:alpha val="6500"/>
                    </a:schemeClr>
                  </a:solidFill>
                  <a:prstDash val="solid"/>
                </a:ln>
                <a:solidFill>
                  <a:schemeClr val="tx1"/>
                </a:solidFill>
                <a:effectLst/>
              </a:rPr>
              <a:t/>
            </a:r>
            <a:br>
              <a:rPr lang="es-MX" sz="2700" b="1" spc="50" dirty="0">
                <a:ln w="13500">
                  <a:solidFill>
                    <a:schemeClr val="accent1">
                      <a:shade val="2500"/>
                      <a:alpha val="6500"/>
                    </a:schemeClr>
                  </a:solidFill>
                  <a:prstDash val="solid"/>
                </a:ln>
                <a:solidFill>
                  <a:schemeClr val="tx1"/>
                </a:solidFill>
                <a:effectLst/>
              </a:rPr>
            </a:br>
            <a:r>
              <a:rPr lang="es-MX" sz="2700" b="1" spc="50" dirty="0" smtClean="0">
                <a:ln w="13500">
                  <a:solidFill>
                    <a:schemeClr val="accent1">
                      <a:shade val="2500"/>
                      <a:alpha val="6500"/>
                    </a:schemeClr>
                  </a:solidFill>
                  <a:prstDash val="solid"/>
                </a:ln>
                <a:solidFill>
                  <a:schemeClr val="tx1"/>
                </a:solidFill>
                <a:effectLst/>
              </a:rPr>
              <a:t>Estadísticas de Internet y redes sociales</a:t>
            </a:r>
            <a:br>
              <a:rPr lang="es-MX" sz="2700" b="1" spc="50" dirty="0" smtClean="0">
                <a:ln w="13500">
                  <a:solidFill>
                    <a:schemeClr val="accent1">
                      <a:shade val="2500"/>
                      <a:alpha val="6500"/>
                    </a:schemeClr>
                  </a:solidFill>
                  <a:prstDash val="solid"/>
                </a:ln>
                <a:solidFill>
                  <a:schemeClr val="tx1"/>
                </a:solidFill>
                <a:effectLst/>
              </a:rPr>
            </a:br>
            <a:r>
              <a:rPr lang="es-MX" sz="2700" b="1" spc="50" dirty="0" smtClean="0">
                <a:ln w="13500">
                  <a:solidFill>
                    <a:schemeClr val="accent1">
                      <a:shade val="2500"/>
                      <a:alpha val="6500"/>
                    </a:schemeClr>
                  </a:solidFill>
                  <a:prstDash val="solid"/>
                </a:ln>
                <a:solidFill>
                  <a:schemeClr val="tx1"/>
                </a:solidFill>
                <a:effectLst/>
              </a:rPr>
              <a:t>Dr. Octavio Islas</a:t>
            </a:r>
            <a:br>
              <a:rPr lang="es-MX" sz="2700" b="1" spc="50" dirty="0" smtClean="0">
                <a:ln w="13500">
                  <a:solidFill>
                    <a:schemeClr val="accent1">
                      <a:shade val="2500"/>
                      <a:alpha val="6500"/>
                    </a:schemeClr>
                  </a:solidFill>
                  <a:prstDash val="solid"/>
                </a:ln>
                <a:solidFill>
                  <a:schemeClr val="tx1"/>
                </a:solidFill>
                <a:effectLst/>
              </a:rPr>
            </a:br>
            <a:endParaRPr sz="2000" b="1" spc="50" dirty="0">
              <a:ln w="13500">
                <a:solidFill>
                  <a:schemeClr val="accent1">
                    <a:shade val="2500"/>
                    <a:alpha val="6500"/>
                  </a:schemeClr>
                </a:solidFill>
                <a:prstDash val="solid"/>
              </a:ln>
              <a:solidFill>
                <a:srgbClr val="FFC000"/>
              </a:solidFill>
              <a:effectLst/>
            </a:endParaRPr>
          </a:p>
        </p:txBody>
      </p:sp>
      <p:sp>
        <p:nvSpPr>
          <p:cNvPr id="4" name="3 CuadroTexto"/>
          <p:cNvSpPr txBox="1"/>
          <p:nvPr/>
        </p:nvSpPr>
        <p:spPr>
          <a:xfrm>
            <a:off x="4932040" y="3861048"/>
            <a:ext cx="3960440" cy="1323439"/>
          </a:xfrm>
          <a:prstGeom prst="rect">
            <a:avLst/>
          </a:prstGeom>
          <a:noFill/>
        </p:spPr>
        <p:txBody>
          <a:bodyPr wrap="square">
            <a:spAutoFit/>
          </a:bodyPr>
          <a:lstStyle/>
          <a:p>
            <a:pPr fontAlgn="auto">
              <a:spcBef>
                <a:spcPts val="0"/>
              </a:spcBef>
              <a:spcAft>
                <a:spcPts val="0"/>
              </a:spcAft>
              <a:defRPr/>
            </a:pPr>
            <a:r>
              <a:rPr lang="es-MX" sz="2000" dirty="0" smtClean="0">
                <a:solidFill>
                  <a:schemeClr val="tx2">
                    <a:lumMod val="75000"/>
                  </a:schemeClr>
                </a:solidFill>
              </a:rPr>
              <a:t>PROYECTO INTERNET</a:t>
            </a:r>
          </a:p>
          <a:p>
            <a:pPr fontAlgn="auto">
              <a:spcBef>
                <a:spcPts val="0"/>
              </a:spcBef>
              <a:spcAft>
                <a:spcPts val="0"/>
              </a:spcAft>
              <a:defRPr/>
            </a:pPr>
            <a:r>
              <a:rPr lang="es-MX" sz="2000" b="1" dirty="0" smtClean="0">
                <a:solidFill>
                  <a:schemeClr val="tx2">
                    <a:lumMod val="75000"/>
                  </a:schemeClr>
                </a:solidFill>
              </a:rPr>
              <a:t> </a:t>
            </a:r>
            <a:r>
              <a:rPr lang="es-MX" sz="2000" b="1" dirty="0" smtClean="0">
                <a:solidFill>
                  <a:schemeClr val="tx2">
                    <a:lumMod val="75000"/>
                  </a:schemeClr>
                </a:solidFill>
                <a:hlinkClick r:id="rId3"/>
              </a:rPr>
              <a:t>octavio.islas@iitesm.mx</a:t>
            </a:r>
            <a:endParaRPr lang="es-MX" sz="2000" b="1" dirty="0" smtClean="0">
              <a:solidFill>
                <a:schemeClr val="tx2">
                  <a:lumMod val="75000"/>
                </a:schemeClr>
              </a:solidFill>
            </a:endParaRPr>
          </a:p>
          <a:p>
            <a:pPr fontAlgn="auto">
              <a:spcBef>
                <a:spcPts val="0"/>
              </a:spcBef>
              <a:spcAft>
                <a:spcPts val="0"/>
              </a:spcAft>
              <a:defRPr/>
            </a:pPr>
            <a:r>
              <a:rPr lang="es-MX" sz="2000" b="1" dirty="0" smtClean="0">
                <a:solidFill>
                  <a:schemeClr val="tx2">
                    <a:lumMod val="75000"/>
                  </a:schemeClr>
                </a:solidFill>
              </a:rPr>
              <a:t>@octavioislas</a:t>
            </a:r>
          </a:p>
          <a:p>
            <a:pPr fontAlgn="auto">
              <a:spcBef>
                <a:spcPts val="0"/>
              </a:spcBef>
              <a:spcAft>
                <a:spcPts val="0"/>
              </a:spcAft>
              <a:defRPr/>
            </a:pPr>
            <a:r>
              <a:rPr lang="es-MX" sz="2000" b="1" dirty="0" smtClean="0">
                <a:solidFill>
                  <a:schemeClr val="tx2">
                    <a:lumMod val="75000"/>
                  </a:schemeClr>
                </a:solidFill>
              </a:rPr>
              <a:t>http://octavioislas.wordpress.com</a:t>
            </a:r>
            <a:endParaRPr lang="es-MX" sz="2000" dirty="0" smtClean="0">
              <a:solidFill>
                <a:schemeClr val="tx2">
                  <a:lumMod val="75000"/>
                </a:schemeClr>
              </a:solidFill>
            </a:endParaRPr>
          </a:p>
        </p:txBody>
      </p:sp>
      <p:pic>
        <p:nvPicPr>
          <p:cNvPr id="3076" name="Picture 4"/>
          <p:cNvPicPr>
            <a:picLocks noChangeAspect="1" noChangeArrowheads="1"/>
          </p:cNvPicPr>
          <p:nvPr/>
        </p:nvPicPr>
        <p:blipFill>
          <a:blip r:embed="rId4" cstate="print"/>
          <a:srcRect/>
          <a:stretch>
            <a:fillRect/>
          </a:stretch>
        </p:blipFill>
        <p:spPr bwMode="auto">
          <a:xfrm>
            <a:off x="4581525" y="5314950"/>
            <a:ext cx="2276475" cy="1524000"/>
          </a:xfrm>
          <a:prstGeom prst="rect">
            <a:avLst/>
          </a:prstGeom>
          <a:noFill/>
          <a:ln w="9525">
            <a:noFill/>
            <a:miter lim="800000"/>
            <a:headEnd/>
            <a:tailEnd/>
          </a:ln>
        </p:spPr>
      </p:pic>
      <p:pic>
        <p:nvPicPr>
          <p:cNvPr id="3077" name="Picture 5"/>
          <p:cNvPicPr>
            <a:picLocks noChangeAspect="1" noChangeArrowheads="1"/>
          </p:cNvPicPr>
          <p:nvPr/>
        </p:nvPicPr>
        <p:blipFill>
          <a:blip r:embed="rId5" cstate="print"/>
          <a:srcRect/>
          <a:stretch>
            <a:fillRect/>
          </a:stretch>
        </p:blipFill>
        <p:spPr bwMode="auto">
          <a:xfrm>
            <a:off x="6877050" y="5329238"/>
            <a:ext cx="2266950" cy="1514475"/>
          </a:xfrm>
          <a:prstGeom prst="rect">
            <a:avLst/>
          </a:prstGeom>
          <a:noFill/>
          <a:ln w="9525">
            <a:noFill/>
            <a:miter lim="800000"/>
            <a:headEnd/>
            <a:tailEnd/>
          </a:ln>
        </p:spPr>
      </p:pic>
      <p:pic>
        <p:nvPicPr>
          <p:cNvPr id="3078" name="Picture 6"/>
          <p:cNvPicPr>
            <a:picLocks noChangeAspect="1" noChangeArrowheads="1"/>
          </p:cNvPicPr>
          <p:nvPr/>
        </p:nvPicPr>
        <p:blipFill>
          <a:blip r:embed="rId6" cstate="print"/>
          <a:srcRect/>
          <a:stretch>
            <a:fillRect/>
          </a:stretch>
        </p:blipFill>
        <p:spPr bwMode="auto">
          <a:xfrm>
            <a:off x="0" y="5317766"/>
            <a:ext cx="2286000" cy="1540233"/>
          </a:xfrm>
          <a:prstGeom prst="rect">
            <a:avLst/>
          </a:prstGeom>
          <a:noFill/>
          <a:ln w="9525">
            <a:noFill/>
            <a:miter lim="800000"/>
            <a:headEnd/>
            <a:tailEnd/>
          </a:ln>
        </p:spPr>
      </p:pic>
      <p:pic>
        <p:nvPicPr>
          <p:cNvPr id="3079" name="Picture 7"/>
          <p:cNvPicPr>
            <a:picLocks noChangeAspect="1" noChangeArrowheads="1"/>
          </p:cNvPicPr>
          <p:nvPr/>
        </p:nvPicPr>
        <p:blipFill>
          <a:blip r:embed="rId7" cstate="print"/>
          <a:srcRect/>
          <a:stretch>
            <a:fillRect/>
          </a:stretch>
        </p:blipFill>
        <p:spPr bwMode="auto">
          <a:xfrm>
            <a:off x="2286000" y="5325025"/>
            <a:ext cx="2305050" cy="1552575"/>
          </a:xfrm>
          <a:prstGeom prst="rect">
            <a:avLst/>
          </a:prstGeom>
          <a:noFill/>
          <a:ln w="9525">
            <a:noFill/>
            <a:miter lim="800000"/>
            <a:headEnd/>
            <a:tailEnd/>
          </a:ln>
        </p:spPr>
      </p:pic>
      <p:pic>
        <p:nvPicPr>
          <p:cNvPr id="9" name="8 Imagen" descr="HPSquarePic.gif"/>
          <p:cNvPicPr>
            <a:picLocks noChangeAspect="1"/>
          </p:cNvPicPr>
          <p:nvPr/>
        </p:nvPicPr>
        <p:blipFill>
          <a:blip r:embed="rId8" cstate="print">
            <a:biLevel thresh="50000"/>
          </a:blip>
          <a:stretch>
            <a:fillRect/>
          </a:stretch>
        </p:blipFill>
        <p:spPr>
          <a:xfrm>
            <a:off x="223509" y="185342"/>
            <a:ext cx="929529" cy="814766"/>
          </a:xfrm>
          <a:prstGeom prst="rect">
            <a:avLst/>
          </a:prstGeom>
        </p:spPr>
      </p:pic>
      <p:sp>
        <p:nvSpPr>
          <p:cNvPr id="32" name="31 CuadroTexto"/>
          <p:cNvSpPr txBox="1"/>
          <p:nvPr/>
        </p:nvSpPr>
        <p:spPr>
          <a:xfrm>
            <a:off x="6792594" y="6540365"/>
            <a:ext cx="2137124" cy="246221"/>
          </a:xfrm>
          <a:prstGeom prst="rect">
            <a:avLst/>
          </a:prstGeom>
          <a:solidFill>
            <a:schemeClr val="bg1"/>
          </a:solidFill>
        </p:spPr>
        <p:txBody>
          <a:bodyPr wrap="none" rtlCol="0">
            <a:spAutoFit/>
          </a:bodyPr>
          <a:lstStyle/>
          <a:p>
            <a:r>
              <a:rPr lang="es-MX" sz="1000" dirty="0" smtClean="0">
                <a:solidFill>
                  <a:schemeClr val="tx1">
                    <a:lumMod val="85000"/>
                  </a:schemeClr>
                </a:solidFill>
              </a:rPr>
              <a:t>http://www.worldinternetproject.net</a:t>
            </a:r>
            <a:endParaRPr lang="es-ES" sz="1000" dirty="0">
              <a:solidFill>
                <a:schemeClr val="tx1">
                  <a:lumMod val="85000"/>
                </a:schemeClr>
              </a:solidFill>
            </a:endParaRPr>
          </a:p>
        </p:txBody>
      </p:sp>
      <p:pic>
        <p:nvPicPr>
          <p:cNvPr id="16" name="15 Imagen" descr="exBlancoCMYK.png"/>
          <p:cNvPicPr>
            <a:picLocks noChangeAspect="1"/>
          </p:cNvPicPr>
          <p:nvPr/>
        </p:nvPicPr>
        <p:blipFill>
          <a:blip r:embed="rId9" cstate="print"/>
          <a:stretch>
            <a:fillRect/>
          </a:stretch>
        </p:blipFill>
        <p:spPr>
          <a:xfrm>
            <a:off x="6357982" y="-24"/>
            <a:ext cx="2786050" cy="1288839"/>
          </a:xfrm>
          <a:prstGeom prst="rect">
            <a:avLst/>
          </a:prstGeom>
        </p:spPr>
      </p:pic>
      <p:sp>
        <p:nvSpPr>
          <p:cNvPr id="15" name="14 CuadroTexto"/>
          <p:cNvSpPr txBox="1"/>
          <p:nvPr/>
        </p:nvSpPr>
        <p:spPr>
          <a:xfrm>
            <a:off x="1142976" y="353777"/>
            <a:ext cx="2394758" cy="646331"/>
          </a:xfrm>
          <a:prstGeom prst="rect">
            <a:avLst/>
          </a:prstGeom>
          <a:noFill/>
        </p:spPr>
        <p:txBody>
          <a:bodyPr wrap="none" rtlCol="0">
            <a:spAutoFit/>
          </a:bodyPr>
          <a:lstStyle/>
          <a:p>
            <a:r>
              <a:rPr lang="es-MX" dirty="0" smtClean="0"/>
              <a:t>World  Internet  Project</a:t>
            </a:r>
          </a:p>
          <a:p>
            <a:r>
              <a:rPr lang="es-MX" dirty="0" smtClean="0">
                <a:solidFill>
                  <a:srgbClr val="00B050"/>
                </a:solidFill>
              </a:rPr>
              <a:t>Mé</a:t>
            </a:r>
            <a:r>
              <a:rPr lang="es-MX" dirty="0" smtClean="0"/>
              <a:t>xi</a:t>
            </a:r>
            <a:r>
              <a:rPr lang="es-MX" dirty="0" smtClean="0">
                <a:solidFill>
                  <a:schemeClr val="accent1"/>
                </a:solidFill>
              </a:rPr>
              <a:t>co</a:t>
            </a:r>
            <a:endParaRPr lang="es-ES" dirty="0">
              <a:solidFill>
                <a:schemeClr val="accent1"/>
              </a:solidFill>
            </a:endParaRPr>
          </a:p>
        </p:txBody>
      </p:sp>
      <p:grpSp>
        <p:nvGrpSpPr>
          <p:cNvPr id="22" name="21 Grupo"/>
          <p:cNvGrpSpPr/>
          <p:nvPr/>
        </p:nvGrpSpPr>
        <p:grpSpPr>
          <a:xfrm>
            <a:off x="13031" y="4643478"/>
            <a:ext cx="3981319" cy="714348"/>
            <a:chOff x="13031" y="4643478"/>
            <a:chExt cx="3981319" cy="714348"/>
          </a:xfrm>
        </p:grpSpPr>
        <p:pic>
          <p:nvPicPr>
            <p:cNvPr id="17410" name="Picture 2"/>
            <p:cNvPicPr>
              <a:picLocks noChangeAspect="1" noChangeArrowheads="1"/>
            </p:cNvPicPr>
            <p:nvPr/>
          </p:nvPicPr>
          <p:blipFill>
            <a:blip r:embed="rId10" cstate="print">
              <a:clrChange>
                <a:clrFrom>
                  <a:srgbClr val="000000"/>
                </a:clrFrom>
                <a:clrTo>
                  <a:srgbClr val="000000">
                    <a:alpha val="0"/>
                  </a:srgbClr>
                </a:clrTo>
              </a:clrChange>
            </a:blip>
            <a:srcRect/>
            <a:stretch>
              <a:fillRect/>
            </a:stretch>
          </p:blipFill>
          <p:spPr bwMode="auto">
            <a:xfrm>
              <a:off x="714348" y="4708761"/>
              <a:ext cx="928694" cy="562328"/>
            </a:xfrm>
            <a:prstGeom prst="rect">
              <a:avLst/>
            </a:prstGeom>
            <a:noFill/>
            <a:ln w="9525">
              <a:noFill/>
              <a:miter lim="800000"/>
              <a:headEnd/>
              <a:tailEnd/>
            </a:ln>
            <a:effectLst/>
          </p:spPr>
        </p:pic>
        <p:pic>
          <p:nvPicPr>
            <p:cNvPr id="17411" name="Picture 3"/>
            <p:cNvPicPr>
              <a:picLocks noChangeAspect="1" noChangeArrowheads="1"/>
            </p:cNvPicPr>
            <p:nvPr/>
          </p:nvPicPr>
          <p:blipFill>
            <a:blip r:embed="rId11" cstate="print">
              <a:clrChange>
                <a:clrFrom>
                  <a:srgbClr val="000000"/>
                </a:clrFrom>
                <a:clrTo>
                  <a:srgbClr val="000000">
                    <a:alpha val="0"/>
                  </a:srgbClr>
                </a:clrTo>
              </a:clrChange>
            </a:blip>
            <a:srcRect/>
            <a:stretch>
              <a:fillRect/>
            </a:stretch>
          </p:blipFill>
          <p:spPr bwMode="auto">
            <a:xfrm>
              <a:off x="13031" y="4643478"/>
              <a:ext cx="714348" cy="714348"/>
            </a:xfrm>
            <a:prstGeom prst="rect">
              <a:avLst/>
            </a:prstGeom>
            <a:noFill/>
            <a:ln w="9525">
              <a:noFill/>
              <a:miter lim="800000"/>
              <a:headEnd/>
              <a:tailEnd/>
            </a:ln>
            <a:effectLst/>
          </p:spPr>
        </p:pic>
        <p:pic>
          <p:nvPicPr>
            <p:cNvPr id="20" name="19 Imagen" descr="coca_cola_logo2.gif"/>
            <p:cNvPicPr>
              <a:picLocks noChangeAspect="1"/>
            </p:cNvPicPr>
            <p:nvPr/>
          </p:nvPicPr>
          <p:blipFill>
            <a:blip r:embed="rId12" cstate="print">
              <a:clrChange>
                <a:clrFrom>
                  <a:srgbClr val="000000"/>
                </a:clrFrom>
                <a:clrTo>
                  <a:srgbClr val="000000">
                    <a:alpha val="0"/>
                  </a:srgbClr>
                </a:clrTo>
              </a:clrChange>
            </a:blip>
            <a:stretch>
              <a:fillRect/>
            </a:stretch>
          </p:blipFill>
          <p:spPr>
            <a:xfrm>
              <a:off x="1785918" y="4786322"/>
              <a:ext cx="1225690" cy="428628"/>
            </a:xfrm>
            <a:prstGeom prst="rect">
              <a:avLst/>
            </a:prstGeom>
          </p:spPr>
        </p:pic>
        <p:pic>
          <p:nvPicPr>
            <p:cNvPr id="21" name="20 Imagen" descr="nic_mexico2.png"/>
            <p:cNvPicPr>
              <a:picLocks noChangeAspect="1"/>
            </p:cNvPicPr>
            <p:nvPr/>
          </p:nvPicPr>
          <p:blipFill>
            <a:blip r:embed="rId13" cstate="print">
              <a:clrChange>
                <a:clrFrom>
                  <a:srgbClr val="000000"/>
                </a:clrFrom>
                <a:clrTo>
                  <a:srgbClr val="000000">
                    <a:alpha val="0"/>
                  </a:srgbClr>
                </a:clrTo>
              </a:clrChange>
            </a:blip>
            <a:stretch>
              <a:fillRect/>
            </a:stretch>
          </p:blipFill>
          <p:spPr>
            <a:xfrm>
              <a:off x="3214678" y="4825982"/>
              <a:ext cx="779672" cy="388968"/>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2285984" cy="571480"/>
          </a:xfrm>
        </p:spPr>
        <p:txBody>
          <a:bodyPr/>
          <a:lstStyle/>
          <a:p>
            <a:pPr fontAlgn="auto">
              <a:spcBef>
                <a:spcPts val="0"/>
              </a:spcBef>
              <a:spcAft>
                <a:spcPts val="0"/>
              </a:spcAft>
              <a:defRPr/>
            </a:pPr>
            <a:r>
              <a:rPr lang="es-MX" sz="2800" b="1" dirty="0" smtClean="0">
                <a:solidFill>
                  <a:schemeClr val="tx1"/>
                </a:solidFill>
              </a:rPr>
              <a:t>Antecedentes</a:t>
            </a:r>
            <a:endParaRPr sz="2800" b="1" dirty="0">
              <a:solidFill>
                <a:schemeClr val="tx1"/>
              </a:solidFill>
            </a:endParaRPr>
          </a:p>
        </p:txBody>
      </p:sp>
      <p:sp>
        <p:nvSpPr>
          <p:cNvPr id="2" name="1 Marcador de texto"/>
          <p:cNvSpPr>
            <a:spLocks noGrp="1"/>
          </p:cNvSpPr>
          <p:nvPr>
            <p:ph type="body" idx="4294967295"/>
          </p:nvPr>
        </p:nvSpPr>
        <p:spPr>
          <a:xfrm>
            <a:off x="-32" y="1428736"/>
            <a:ext cx="6143668" cy="4572000"/>
          </a:xfrm>
        </p:spPr>
        <p:txBody>
          <a:bodyPr>
            <a:normAutofit fontScale="85000" lnSpcReduction="20000"/>
          </a:bodyPr>
          <a:lstStyle/>
          <a:p>
            <a:pPr algn="just" fontAlgn="auto">
              <a:spcBef>
                <a:spcPts val="0"/>
              </a:spcBef>
              <a:spcAft>
                <a:spcPts val="0"/>
              </a:spcAft>
              <a:defRPr/>
            </a:pPr>
            <a:r>
              <a:rPr dirty="0" err="1" smtClean="0">
                <a:solidFill>
                  <a:schemeClr val="accent4">
                    <a:lumMod val="40000"/>
                    <a:lumOff val="60000"/>
                  </a:schemeClr>
                </a:solidFill>
              </a:rPr>
              <a:t>Desde</a:t>
            </a:r>
            <a:r>
              <a:rPr dirty="0" smtClean="0">
                <a:solidFill>
                  <a:schemeClr val="accent4">
                    <a:lumMod val="40000"/>
                    <a:lumOff val="60000"/>
                  </a:schemeClr>
                </a:solidFill>
              </a:rPr>
              <a:t> el 2007, el </a:t>
            </a:r>
            <a:r>
              <a:rPr i="1" u="sng" dirty="0" smtClean="0">
                <a:solidFill>
                  <a:srgbClr val="FFC000"/>
                </a:solidFill>
              </a:rPr>
              <a:t>Center for the Digital Future</a:t>
            </a:r>
            <a:r>
              <a:rPr u="sng" dirty="0" smtClean="0">
                <a:solidFill>
                  <a:srgbClr val="FFC000"/>
                </a:solidFill>
              </a:rPr>
              <a:t> de la </a:t>
            </a:r>
            <a:r>
              <a:rPr i="1" u="sng" dirty="0" smtClean="0">
                <a:solidFill>
                  <a:srgbClr val="FFC000"/>
                </a:solidFill>
              </a:rPr>
              <a:t>Annenberg School for Communication</a:t>
            </a:r>
            <a:r>
              <a:rPr u="sng" dirty="0" smtClean="0">
                <a:solidFill>
                  <a:srgbClr val="FFC000"/>
                </a:solidFill>
              </a:rPr>
              <a:t> de la Universidad del Sur de California</a:t>
            </a:r>
            <a:r>
              <a:rPr dirty="0" smtClean="0">
                <a:solidFill>
                  <a:srgbClr val="FFC000"/>
                </a:solidFill>
              </a:rPr>
              <a:t> </a:t>
            </a:r>
            <a:r>
              <a:rPr dirty="0" smtClean="0">
                <a:solidFill>
                  <a:schemeClr val="accent4">
                    <a:lumMod val="40000"/>
                    <a:lumOff val="60000"/>
                  </a:schemeClr>
                </a:solidFill>
              </a:rPr>
              <a:t>(USC)</a:t>
            </a:r>
            <a:r>
              <a:rPr lang="es-MX" dirty="0" smtClean="0">
                <a:solidFill>
                  <a:schemeClr val="accent4">
                    <a:lumMod val="40000"/>
                    <a:lumOff val="60000"/>
                  </a:schemeClr>
                </a:solidFill>
              </a:rPr>
              <a:t>, que coordina los esfuerzos del </a:t>
            </a:r>
            <a:r>
              <a:rPr lang="es-MX" i="1" u="sng" dirty="0" smtClean="0">
                <a:solidFill>
                  <a:schemeClr val="accent4">
                    <a:lumMod val="40000"/>
                    <a:lumOff val="60000"/>
                  </a:schemeClr>
                </a:solidFill>
              </a:rPr>
              <a:t>World Internet Project</a:t>
            </a:r>
            <a:r>
              <a:rPr lang="es-MX" dirty="0" smtClean="0">
                <a:solidFill>
                  <a:schemeClr val="accent4">
                    <a:lumMod val="40000"/>
                    <a:lumOff val="60000"/>
                  </a:schemeClr>
                </a:solidFill>
              </a:rPr>
              <a:t>,</a:t>
            </a:r>
            <a:r>
              <a:rPr dirty="0" smtClean="0">
                <a:solidFill>
                  <a:schemeClr val="accent4">
                    <a:lumMod val="40000"/>
                    <a:lumOff val="60000"/>
                  </a:schemeClr>
                </a:solidFill>
              </a:rPr>
              <a:t> </a:t>
            </a:r>
            <a:r>
              <a:rPr dirty="0" err="1" smtClean="0">
                <a:solidFill>
                  <a:schemeClr val="accent4">
                    <a:lumMod val="40000"/>
                    <a:lumOff val="60000"/>
                  </a:schemeClr>
                </a:solidFill>
              </a:rPr>
              <a:t>trabaja</a:t>
            </a:r>
            <a:r>
              <a:rPr dirty="0" smtClean="0">
                <a:solidFill>
                  <a:schemeClr val="accent4">
                    <a:lumMod val="40000"/>
                    <a:lumOff val="60000"/>
                  </a:schemeClr>
                </a:solidFill>
              </a:rPr>
              <a:t> en </a:t>
            </a:r>
            <a:r>
              <a:rPr dirty="0" err="1" smtClean="0">
                <a:solidFill>
                  <a:schemeClr val="accent4">
                    <a:lumMod val="40000"/>
                    <a:lumOff val="60000"/>
                  </a:schemeClr>
                </a:solidFill>
              </a:rPr>
              <a:t>conjunto</a:t>
            </a:r>
            <a:r>
              <a:rPr dirty="0" smtClean="0">
                <a:solidFill>
                  <a:schemeClr val="accent4">
                    <a:lumMod val="40000"/>
                    <a:lumOff val="60000"/>
                  </a:schemeClr>
                </a:solidFill>
              </a:rPr>
              <a:t> con el </a:t>
            </a:r>
            <a:r>
              <a:rPr dirty="0" err="1" smtClean="0">
                <a:solidFill>
                  <a:schemeClr val="accent4">
                    <a:lumMod val="40000"/>
                    <a:lumOff val="60000"/>
                  </a:schemeClr>
                </a:solidFill>
              </a:rPr>
              <a:t>equipo</a:t>
            </a:r>
            <a:r>
              <a:rPr dirty="0" smtClean="0">
                <a:solidFill>
                  <a:schemeClr val="accent4">
                    <a:lumMod val="40000"/>
                    <a:lumOff val="60000"/>
                  </a:schemeClr>
                </a:solidFill>
              </a:rPr>
              <a:t> de </a:t>
            </a:r>
            <a:r>
              <a:rPr dirty="0" err="1" smtClean="0">
                <a:solidFill>
                  <a:schemeClr val="accent4">
                    <a:lumMod val="40000"/>
                    <a:lumOff val="60000"/>
                  </a:schemeClr>
                </a:solidFill>
              </a:rPr>
              <a:t>investigadores</a:t>
            </a:r>
            <a:r>
              <a:rPr dirty="0" smtClean="0">
                <a:solidFill>
                  <a:schemeClr val="accent4">
                    <a:lumMod val="40000"/>
                    <a:lumOff val="60000"/>
                  </a:schemeClr>
                </a:solidFill>
              </a:rPr>
              <a:t> del “</a:t>
            </a:r>
            <a:r>
              <a:rPr u="sng" dirty="0" err="1" smtClean="0">
                <a:solidFill>
                  <a:srgbClr val="FFC000"/>
                </a:solidFill>
              </a:rPr>
              <a:t>Proyecto</a:t>
            </a:r>
            <a:r>
              <a:rPr u="sng" dirty="0" smtClean="0">
                <a:solidFill>
                  <a:srgbClr val="FFC000"/>
                </a:solidFill>
              </a:rPr>
              <a:t> Internet” del Tecnológico de Monterrey, Campus Estado de México</a:t>
            </a:r>
            <a:r>
              <a:rPr dirty="0" smtClean="0">
                <a:solidFill>
                  <a:schemeClr val="accent4">
                    <a:lumMod val="40000"/>
                    <a:lumOff val="60000"/>
                  </a:schemeClr>
                </a:solidFill>
              </a:rPr>
              <a:t> para el </a:t>
            </a:r>
            <a:r>
              <a:rPr dirty="0" err="1" smtClean="0">
                <a:solidFill>
                  <a:schemeClr val="accent4">
                    <a:lumMod val="40000"/>
                    <a:lumOff val="60000"/>
                  </a:schemeClr>
                </a:solidFill>
              </a:rPr>
              <a:t>intercambio</a:t>
            </a:r>
            <a:r>
              <a:rPr dirty="0" smtClean="0">
                <a:solidFill>
                  <a:schemeClr val="accent4">
                    <a:lumMod val="40000"/>
                    <a:lumOff val="60000"/>
                  </a:schemeClr>
                </a:solidFill>
              </a:rPr>
              <a:t> y la </a:t>
            </a:r>
            <a:r>
              <a:rPr dirty="0" err="1" smtClean="0">
                <a:solidFill>
                  <a:schemeClr val="accent4">
                    <a:lumMod val="40000"/>
                    <a:lumOff val="60000"/>
                  </a:schemeClr>
                </a:solidFill>
              </a:rPr>
              <a:t>conducción</a:t>
            </a:r>
            <a:r>
              <a:rPr dirty="0" smtClean="0">
                <a:solidFill>
                  <a:schemeClr val="accent4">
                    <a:lumMod val="40000"/>
                    <a:lumOff val="60000"/>
                  </a:schemeClr>
                </a:solidFill>
              </a:rPr>
              <a:t> de </a:t>
            </a:r>
            <a:r>
              <a:rPr dirty="0" err="1" smtClean="0">
                <a:solidFill>
                  <a:schemeClr val="accent4">
                    <a:lumMod val="40000"/>
                    <a:lumOff val="60000"/>
                  </a:schemeClr>
                </a:solidFill>
              </a:rPr>
              <a:t>investigación</a:t>
            </a:r>
            <a:r>
              <a:rPr dirty="0" smtClean="0">
                <a:solidFill>
                  <a:schemeClr val="accent4">
                    <a:lumMod val="40000"/>
                    <a:lumOff val="60000"/>
                  </a:schemeClr>
                </a:solidFill>
              </a:rPr>
              <a:t> </a:t>
            </a:r>
            <a:r>
              <a:rPr dirty="0" err="1" smtClean="0">
                <a:solidFill>
                  <a:schemeClr val="accent4">
                    <a:lumMod val="40000"/>
                    <a:lumOff val="60000"/>
                  </a:schemeClr>
                </a:solidFill>
              </a:rPr>
              <a:t>cuantitativa</a:t>
            </a:r>
            <a:r>
              <a:rPr dirty="0" smtClean="0">
                <a:solidFill>
                  <a:schemeClr val="accent4">
                    <a:lumMod val="40000"/>
                    <a:lumOff val="60000"/>
                  </a:schemeClr>
                </a:solidFill>
              </a:rPr>
              <a:t> y </a:t>
            </a:r>
            <a:r>
              <a:rPr dirty="0" err="1" smtClean="0">
                <a:solidFill>
                  <a:schemeClr val="accent4">
                    <a:lumMod val="40000"/>
                    <a:lumOff val="60000"/>
                  </a:schemeClr>
                </a:solidFill>
              </a:rPr>
              <a:t>cualitativa</a:t>
            </a:r>
            <a:r>
              <a:rPr dirty="0" smtClean="0">
                <a:solidFill>
                  <a:schemeClr val="accent4">
                    <a:lumMod val="40000"/>
                    <a:lumOff val="60000"/>
                  </a:schemeClr>
                </a:solidFill>
              </a:rPr>
              <a:t>, en </a:t>
            </a:r>
            <a:r>
              <a:rPr dirty="0" err="1" smtClean="0">
                <a:solidFill>
                  <a:schemeClr val="accent4">
                    <a:lumMod val="40000"/>
                    <a:lumOff val="60000"/>
                  </a:schemeClr>
                </a:solidFill>
              </a:rPr>
              <a:t>materia</a:t>
            </a:r>
            <a:r>
              <a:rPr dirty="0" smtClean="0">
                <a:solidFill>
                  <a:schemeClr val="accent4">
                    <a:lumMod val="40000"/>
                    <a:lumOff val="60000"/>
                  </a:schemeClr>
                </a:solidFill>
              </a:rPr>
              <a:t> de </a:t>
            </a:r>
            <a:r>
              <a:rPr dirty="0" err="1" smtClean="0">
                <a:solidFill>
                  <a:schemeClr val="accent4">
                    <a:lumMod val="40000"/>
                    <a:lumOff val="60000"/>
                  </a:schemeClr>
                </a:solidFill>
              </a:rPr>
              <a:t>nuevas</a:t>
            </a:r>
            <a:r>
              <a:rPr dirty="0" smtClean="0">
                <a:solidFill>
                  <a:schemeClr val="accent4">
                    <a:lumMod val="40000"/>
                    <a:lumOff val="60000"/>
                  </a:schemeClr>
                </a:solidFill>
              </a:rPr>
              <a:t> </a:t>
            </a:r>
            <a:r>
              <a:rPr dirty="0" err="1" smtClean="0">
                <a:solidFill>
                  <a:schemeClr val="accent4">
                    <a:lumMod val="40000"/>
                    <a:lumOff val="60000"/>
                  </a:schemeClr>
                </a:solidFill>
              </a:rPr>
              <a:t>tecnologías</a:t>
            </a:r>
            <a:r>
              <a:rPr dirty="0" smtClean="0">
                <a:solidFill>
                  <a:schemeClr val="accent4">
                    <a:lumMod val="40000"/>
                    <a:lumOff val="60000"/>
                  </a:schemeClr>
                </a:solidFill>
              </a:rPr>
              <a:t> de </a:t>
            </a:r>
            <a:r>
              <a:rPr dirty="0" err="1" smtClean="0">
                <a:solidFill>
                  <a:schemeClr val="accent4">
                    <a:lumMod val="40000"/>
                    <a:lumOff val="60000"/>
                  </a:schemeClr>
                </a:solidFill>
              </a:rPr>
              <a:t>información</a:t>
            </a:r>
            <a:r>
              <a:rPr dirty="0" smtClean="0">
                <a:solidFill>
                  <a:schemeClr val="accent4">
                    <a:lumMod val="40000"/>
                    <a:lumOff val="60000"/>
                  </a:schemeClr>
                </a:solidFill>
              </a:rPr>
              <a:t> y </a:t>
            </a:r>
            <a:r>
              <a:rPr dirty="0" err="1" smtClean="0">
                <a:solidFill>
                  <a:schemeClr val="accent4">
                    <a:lumMod val="40000"/>
                    <a:lumOff val="60000"/>
                  </a:schemeClr>
                </a:solidFill>
              </a:rPr>
              <a:t>comunicaciones</a:t>
            </a:r>
            <a:r>
              <a:rPr dirty="0" smtClean="0">
                <a:solidFill>
                  <a:schemeClr val="accent4">
                    <a:lumMod val="40000"/>
                    <a:lumOff val="60000"/>
                  </a:schemeClr>
                </a:solidFill>
              </a:rPr>
              <a:t>  </a:t>
            </a:r>
            <a:r>
              <a:rPr dirty="0" err="1" smtClean="0">
                <a:solidFill>
                  <a:schemeClr val="accent4">
                    <a:lumMod val="40000"/>
                    <a:lumOff val="60000"/>
                  </a:schemeClr>
                </a:solidFill>
              </a:rPr>
              <a:t>asociadas</a:t>
            </a:r>
            <a:r>
              <a:rPr dirty="0" smtClean="0">
                <a:solidFill>
                  <a:schemeClr val="accent4">
                    <a:lumMod val="40000"/>
                    <a:lumOff val="60000"/>
                  </a:schemeClr>
                </a:solidFill>
              </a:rPr>
              <a:t> a internet.</a:t>
            </a:r>
          </a:p>
          <a:p>
            <a:pPr algn="just" fontAlgn="auto">
              <a:spcBef>
                <a:spcPts val="0"/>
              </a:spcBef>
              <a:spcAft>
                <a:spcPts val="0"/>
              </a:spcAft>
              <a:defRPr/>
            </a:pPr>
            <a:endParaRPr lang="es-MX" dirty="0" smtClean="0">
              <a:solidFill>
                <a:schemeClr val="accent4">
                  <a:lumMod val="40000"/>
                  <a:lumOff val="60000"/>
                </a:schemeClr>
              </a:solidFill>
            </a:endParaRPr>
          </a:p>
          <a:p>
            <a:pPr fontAlgn="auto">
              <a:spcBef>
                <a:spcPts val="0"/>
              </a:spcBef>
              <a:spcAft>
                <a:spcPts val="0"/>
              </a:spcAft>
              <a:defRPr/>
            </a:pPr>
            <a:endParaRPr dirty="0">
              <a:solidFill>
                <a:schemeClr val="accent4">
                  <a:lumMod val="40000"/>
                  <a:lumOff val="60000"/>
                </a:schemeClr>
              </a:solidFill>
            </a:endParaRPr>
          </a:p>
        </p:txBody>
      </p:sp>
      <p:grpSp>
        <p:nvGrpSpPr>
          <p:cNvPr id="12" name="11 Grupo"/>
          <p:cNvGrpSpPr/>
          <p:nvPr/>
        </p:nvGrpSpPr>
        <p:grpSpPr>
          <a:xfrm>
            <a:off x="6429388" y="1357298"/>
            <a:ext cx="2357454" cy="4357718"/>
            <a:chOff x="6215074" y="857232"/>
            <a:chExt cx="2357454" cy="4357718"/>
          </a:xfrm>
        </p:grpSpPr>
        <p:pic>
          <p:nvPicPr>
            <p:cNvPr id="17409" name="Picture 1"/>
            <p:cNvPicPr>
              <a:picLocks noChangeAspect="1" noChangeArrowheads="1"/>
            </p:cNvPicPr>
            <p:nvPr/>
          </p:nvPicPr>
          <p:blipFill>
            <a:blip r:embed="rId3" cstate="print"/>
            <a:srcRect/>
            <a:stretch>
              <a:fillRect/>
            </a:stretch>
          </p:blipFill>
          <p:spPr bwMode="auto">
            <a:xfrm>
              <a:off x="6215074" y="857232"/>
              <a:ext cx="2352675" cy="2009775"/>
            </a:xfrm>
            <a:prstGeom prst="rect">
              <a:avLst/>
            </a:prstGeom>
            <a:noFill/>
            <a:ln w="9525">
              <a:noFill/>
              <a:miter lim="800000"/>
              <a:headEnd/>
              <a:tailEnd/>
            </a:ln>
            <a:effectLst/>
          </p:spPr>
        </p:pic>
        <p:pic>
          <p:nvPicPr>
            <p:cNvPr id="17410" name="Picture 2"/>
            <p:cNvPicPr>
              <a:picLocks noChangeAspect="1" noChangeArrowheads="1"/>
            </p:cNvPicPr>
            <p:nvPr/>
          </p:nvPicPr>
          <p:blipFill>
            <a:blip r:embed="rId4" cstate="print"/>
            <a:srcRect/>
            <a:stretch>
              <a:fillRect/>
            </a:stretch>
          </p:blipFill>
          <p:spPr bwMode="auto">
            <a:xfrm>
              <a:off x="6248416" y="881048"/>
              <a:ext cx="609600" cy="476250"/>
            </a:xfrm>
            <a:prstGeom prst="rect">
              <a:avLst/>
            </a:prstGeom>
            <a:noFill/>
            <a:ln w="9525">
              <a:noFill/>
              <a:miter lim="800000"/>
              <a:headEnd/>
              <a:tailEnd/>
            </a:ln>
            <a:effectLst/>
          </p:spPr>
        </p:pic>
        <p:pic>
          <p:nvPicPr>
            <p:cNvPr id="17411" name="Picture 3"/>
            <p:cNvPicPr>
              <a:picLocks noChangeAspect="1" noChangeArrowheads="1"/>
            </p:cNvPicPr>
            <p:nvPr/>
          </p:nvPicPr>
          <p:blipFill>
            <a:blip r:embed="rId5" cstate="print">
              <a:lum/>
            </a:blip>
            <a:srcRect/>
            <a:stretch>
              <a:fillRect/>
            </a:stretch>
          </p:blipFill>
          <p:spPr bwMode="auto">
            <a:xfrm>
              <a:off x="6215074" y="3476639"/>
              <a:ext cx="2340360" cy="1738311"/>
            </a:xfrm>
            <a:prstGeom prst="rect">
              <a:avLst/>
            </a:prstGeom>
            <a:noFill/>
            <a:ln w="9525">
              <a:noFill/>
              <a:miter lim="800000"/>
              <a:headEnd/>
              <a:tailEnd/>
            </a:ln>
            <a:effectLst/>
          </p:spPr>
        </p:pic>
        <p:pic>
          <p:nvPicPr>
            <p:cNvPr id="9" name="8 Imagen" descr="tec_logo.png"/>
            <p:cNvPicPr>
              <a:picLocks noChangeAspect="1"/>
            </p:cNvPicPr>
            <p:nvPr/>
          </p:nvPicPr>
          <p:blipFill>
            <a:blip r:embed="rId6" cstate="print"/>
            <a:stretch>
              <a:fillRect/>
            </a:stretch>
          </p:blipFill>
          <p:spPr>
            <a:xfrm>
              <a:off x="6215074" y="2899787"/>
              <a:ext cx="1143008" cy="529213"/>
            </a:xfrm>
            <a:prstGeom prst="rect">
              <a:avLst/>
            </a:prstGeom>
            <a:solidFill>
              <a:schemeClr val="tx1"/>
            </a:solidFill>
          </p:spPr>
        </p:pic>
        <p:sp>
          <p:nvSpPr>
            <p:cNvPr id="11" name="10 Rectángulo"/>
            <p:cNvSpPr/>
            <p:nvPr/>
          </p:nvSpPr>
          <p:spPr>
            <a:xfrm>
              <a:off x="7358082" y="2917645"/>
              <a:ext cx="1214446" cy="50006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31231350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018" name="Picture 2"/>
          <p:cNvPicPr>
            <a:picLocks noChangeAspect="1" noChangeArrowheads="1"/>
          </p:cNvPicPr>
          <p:nvPr/>
        </p:nvPicPr>
        <p:blipFill>
          <a:blip r:embed="rId3" cstate="print"/>
          <a:srcRect/>
          <a:stretch>
            <a:fillRect/>
          </a:stretch>
        </p:blipFill>
        <p:spPr bwMode="auto">
          <a:xfrm>
            <a:off x="0" y="-7242"/>
            <a:ext cx="9144000" cy="6872486"/>
          </a:xfrm>
          <a:prstGeom prst="rect">
            <a:avLst/>
          </a:prstGeom>
          <a:noFill/>
          <a:ln w="9525">
            <a:noFill/>
            <a:miter lim="800000"/>
            <a:headEnd/>
            <a:tailEnd/>
          </a:ln>
        </p:spPr>
      </p:pic>
      <p:sp>
        <p:nvSpPr>
          <p:cNvPr id="4" name="3 CuadroTexto"/>
          <p:cNvSpPr txBox="1"/>
          <p:nvPr/>
        </p:nvSpPr>
        <p:spPr>
          <a:xfrm>
            <a:off x="3979911" y="6444044"/>
            <a:ext cx="2358787" cy="369332"/>
          </a:xfrm>
          <a:prstGeom prst="rect">
            <a:avLst/>
          </a:prstGeom>
          <a:noFill/>
        </p:spPr>
        <p:txBody>
          <a:bodyPr wrap="none" rtlCol="0">
            <a:spAutoFit/>
          </a:bodyPr>
          <a:lstStyle/>
          <a:p>
            <a:r>
              <a:rPr lang="en-US" dirty="0" smtClean="0">
                <a:solidFill>
                  <a:schemeClr val="bg1"/>
                </a:solidFill>
              </a:rPr>
              <a:t>http://digitalcenter.org</a:t>
            </a:r>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042" name="Picture 2"/>
          <p:cNvPicPr>
            <a:picLocks noChangeAspect="1" noChangeArrowheads="1"/>
          </p:cNvPicPr>
          <p:nvPr/>
        </p:nvPicPr>
        <p:blipFill>
          <a:blip r:embed="rId3" cstate="print"/>
          <a:srcRect/>
          <a:stretch>
            <a:fillRect/>
          </a:stretch>
        </p:blipFill>
        <p:spPr bwMode="auto">
          <a:xfrm>
            <a:off x="0" y="0"/>
            <a:ext cx="9153525" cy="6858000"/>
          </a:xfrm>
          <a:prstGeom prst="rect">
            <a:avLst/>
          </a:prstGeom>
          <a:noFill/>
          <a:ln w="9525">
            <a:noFill/>
            <a:miter lim="800000"/>
            <a:headEnd/>
            <a:tailEnd/>
          </a:ln>
        </p:spPr>
      </p:pic>
      <p:pic>
        <p:nvPicPr>
          <p:cNvPr id="6" name="Picture 4" descr="http://www.magazine.org/userdata/content/images/19062/1415online.jpg"/>
          <p:cNvPicPr>
            <a:picLocks noChangeAspect="1" noChangeArrowheads="1"/>
          </p:cNvPicPr>
          <p:nvPr/>
        </p:nvPicPr>
        <p:blipFill>
          <a:blip r:embed="rId4" cstate="print"/>
          <a:srcRect/>
          <a:stretch>
            <a:fillRect/>
          </a:stretch>
        </p:blipFill>
        <p:spPr bwMode="auto">
          <a:xfrm>
            <a:off x="2267744" y="1647461"/>
            <a:ext cx="4608512" cy="3528391"/>
          </a:xfrm>
          <a:prstGeom prst="rect">
            <a:avLst/>
          </a:prstGeom>
          <a:noFill/>
        </p:spPr>
      </p:pic>
      <p:sp>
        <p:nvSpPr>
          <p:cNvPr id="8" name="7 CuadroTexto"/>
          <p:cNvSpPr txBox="1"/>
          <p:nvPr/>
        </p:nvSpPr>
        <p:spPr>
          <a:xfrm>
            <a:off x="2267744" y="5157192"/>
            <a:ext cx="4608512" cy="1323439"/>
          </a:xfrm>
          <a:prstGeom prst="rect">
            <a:avLst/>
          </a:prstGeom>
          <a:solidFill>
            <a:schemeClr val="bg1"/>
          </a:solidFill>
        </p:spPr>
        <p:txBody>
          <a:bodyPr wrap="square" rtlCol="0">
            <a:spAutoFit/>
          </a:bodyPr>
          <a:lstStyle/>
          <a:p>
            <a:r>
              <a:rPr lang="en-US" sz="2000" b="1" dirty="0" smtClean="0">
                <a:effectLst>
                  <a:outerShdw blurRad="38100" dist="38100" dir="2700000" algn="tl">
                    <a:srgbClr val="000000">
                      <a:alpha val="43137"/>
                    </a:srgbClr>
                  </a:outerShdw>
                </a:effectLst>
              </a:rPr>
              <a:t>Dr. Jeffrey Cole  </a:t>
            </a:r>
            <a:r>
              <a:rPr lang="en-US" sz="2000" dirty="0" smtClean="0"/>
              <a:t>has been at the forefront of media and communication technology policy issues in both the United States and internationally for the past 25 years. </a:t>
            </a:r>
          </a:p>
        </p:txBody>
      </p:sp>
      <p:sp>
        <p:nvSpPr>
          <p:cNvPr id="9" name="8 Rectángulo"/>
          <p:cNvSpPr/>
          <p:nvPr/>
        </p:nvSpPr>
        <p:spPr>
          <a:xfrm>
            <a:off x="2286000" y="500479"/>
            <a:ext cx="4572000" cy="1200329"/>
          </a:xfrm>
          <a:prstGeom prst="rect">
            <a:avLst/>
          </a:prstGeom>
          <a:solidFill>
            <a:schemeClr val="bg1"/>
          </a:solidFill>
        </p:spPr>
        <p:txBody>
          <a:bodyPr>
            <a:spAutoFit/>
          </a:bodyPr>
          <a:lstStyle/>
          <a:p>
            <a:r>
              <a:rPr lang="en-US" dirty="0" smtClean="0"/>
              <a:t>In June 1999, Vice President Al Gore praised Cole as a "true visionary providing the public with information on </a:t>
            </a:r>
            <a:r>
              <a:rPr lang="en-US" b="1" dirty="0" smtClean="0"/>
              <a:t>how to understand the impact of media</a:t>
            </a:r>
            <a:r>
              <a:rPr lang="en-US" dirty="0" smtClean="0"/>
              <a:t>."</a:t>
            </a:r>
            <a:endParaRPr lang="en-US" dirty="0"/>
          </a:p>
        </p:txBody>
      </p:sp>
      <p:sp>
        <p:nvSpPr>
          <p:cNvPr id="10" name="9 Rectángulo"/>
          <p:cNvSpPr/>
          <p:nvPr/>
        </p:nvSpPr>
        <p:spPr>
          <a:xfrm>
            <a:off x="899592" y="503853"/>
            <a:ext cx="1368152" cy="59529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Rectángulo"/>
          <p:cNvSpPr/>
          <p:nvPr/>
        </p:nvSpPr>
        <p:spPr>
          <a:xfrm>
            <a:off x="6857595" y="495333"/>
            <a:ext cx="1368152" cy="59614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xmlns:p14="http://schemas.microsoft.com/office/powerpoint/2010/main" spd="slow">
    <p:zoom/>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9072562" cy="571480"/>
          </a:xfrm>
        </p:spPr>
        <p:txBody>
          <a:bodyPr>
            <a:normAutofit/>
          </a:bodyPr>
          <a:lstStyle/>
          <a:p>
            <a:pPr fontAlgn="auto">
              <a:spcBef>
                <a:spcPts val="0"/>
              </a:spcBef>
              <a:spcAft>
                <a:spcPts val="0"/>
              </a:spcAft>
              <a:defRPr/>
            </a:pPr>
            <a:r>
              <a:rPr lang="es-MX" sz="2800" b="1" dirty="0" smtClean="0">
                <a:solidFill>
                  <a:schemeClr val="tx1"/>
                </a:solidFill>
              </a:rPr>
              <a:t>Objetivo Principal del  World Internet Project MX</a:t>
            </a:r>
            <a:endParaRPr sz="2800" b="1" dirty="0">
              <a:solidFill>
                <a:schemeClr val="tx1"/>
              </a:solidFill>
            </a:endParaRPr>
          </a:p>
        </p:txBody>
      </p:sp>
      <p:sp>
        <p:nvSpPr>
          <p:cNvPr id="2" name="1 Marcador de texto"/>
          <p:cNvSpPr>
            <a:spLocks noGrp="1"/>
          </p:cNvSpPr>
          <p:nvPr>
            <p:ph type="body" idx="4294967295"/>
          </p:nvPr>
        </p:nvSpPr>
        <p:spPr>
          <a:xfrm>
            <a:off x="14315" y="1143016"/>
            <a:ext cx="8486775" cy="1142976"/>
          </a:xfrm>
        </p:spPr>
        <p:txBody>
          <a:bodyPr>
            <a:normAutofit/>
          </a:bodyPr>
          <a:lstStyle/>
          <a:p>
            <a:pPr fontAlgn="auto">
              <a:spcBef>
                <a:spcPts val="0"/>
              </a:spcBef>
              <a:spcAft>
                <a:spcPts val="0"/>
              </a:spcAft>
              <a:defRPr/>
            </a:pPr>
            <a:r>
              <a:rPr lang="es-MX" sz="2800" dirty="0" smtClean="0">
                <a:solidFill>
                  <a:schemeClr val="accent4">
                    <a:lumMod val="40000"/>
                    <a:lumOff val="60000"/>
                  </a:schemeClr>
                </a:solidFill>
              </a:rPr>
              <a:t>Estudio de hábitos y percepciones de los mexicanos sobre Internet y diversas tecnologías asociadas</a:t>
            </a:r>
          </a:p>
        </p:txBody>
      </p:sp>
      <p:sp>
        <p:nvSpPr>
          <p:cNvPr id="6" name="5 Rectángulo"/>
          <p:cNvSpPr/>
          <p:nvPr/>
        </p:nvSpPr>
        <p:spPr>
          <a:xfrm>
            <a:off x="4786314" y="2441572"/>
            <a:ext cx="3857620" cy="3416320"/>
          </a:xfrm>
          <a:prstGeom prst="rect">
            <a:avLst/>
          </a:prstGeom>
        </p:spPr>
        <p:txBody>
          <a:bodyPr wrap="square">
            <a:spAutoFit/>
          </a:bodyPr>
          <a:lstStyle/>
          <a:p>
            <a:pPr algn="just" fontAlgn="auto">
              <a:spcBef>
                <a:spcPts val="0"/>
              </a:spcBef>
              <a:spcAft>
                <a:spcPts val="0"/>
              </a:spcAft>
              <a:buNone/>
              <a:defRPr/>
            </a:pPr>
            <a:r>
              <a:rPr lang="es-ES" sz="2400" dirty="0" smtClean="0">
                <a:solidFill>
                  <a:srgbClr val="FFC000"/>
                </a:solidFill>
              </a:rPr>
              <a:t>Explorar la influencia de Internet en los ámbitos social, político, cultural y económico a través de mediciones periódicas de actitudes, valores y percepciones de los usuarios y </a:t>
            </a:r>
            <a:r>
              <a:rPr lang="es-ES" sz="2400" b="1" u="sng" dirty="0" smtClean="0">
                <a:solidFill>
                  <a:srgbClr val="FFC000"/>
                </a:solidFill>
              </a:rPr>
              <a:t>no usuarios</a:t>
            </a:r>
            <a:r>
              <a:rPr lang="es-ES" sz="2400" b="1" dirty="0" smtClean="0">
                <a:solidFill>
                  <a:srgbClr val="FFC000"/>
                </a:solidFill>
              </a:rPr>
              <a:t> </a:t>
            </a:r>
            <a:r>
              <a:rPr lang="es-ES" sz="2400" dirty="0" smtClean="0">
                <a:solidFill>
                  <a:srgbClr val="FFC000"/>
                </a:solidFill>
              </a:rPr>
              <a:t>mexicanos de esta tecnología.</a:t>
            </a:r>
          </a:p>
        </p:txBody>
      </p:sp>
      <p:pic>
        <p:nvPicPr>
          <p:cNvPr id="8" name="7 Imagen" descr="internet1.jpg"/>
          <p:cNvPicPr>
            <a:picLocks noChangeAspect="1"/>
          </p:cNvPicPr>
          <p:nvPr/>
        </p:nvPicPr>
        <p:blipFill>
          <a:blip r:embed="rId3" cstate="print"/>
          <a:stretch>
            <a:fillRect/>
          </a:stretch>
        </p:blipFill>
        <p:spPr>
          <a:xfrm>
            <a:off x="714348" y="2571744"/>
            <a:ext cx="3643338" cy="32861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2786050" cy="500042"/>
          </a:xfrm>
        </p:spPr>
        <p:txBody>
          <a:bodyPr>
            <a:noAutofit/>
          </a:bodyPr>
          <a:lstStyle/>
          <a:p>
            <a:pPr fontAlgn="auto">
              <a:spcBef>
                <a:spcPts val="0"/>
              </a:spcBef>
              <a:spcAft>
                <a:spcPts val="0"/>
              </a:spcAft>
              <a:defRPr/>
            </a:pPr>
            <a:r>
              <a:rPr lang="es-MX" sz="2800" b="1" dirty="0" smtClean="0">
                <a:solidFill>
                  <a:schemeClr val="tx1"/>
                </a:solidFill>
              </a:rPr>
              <a:t>Producto Principal</a:t>
            </a:r>
            <a:endParaRPr sz="2800" b="1" dirty="0">
              <a:solidFill>
                <a:schemeClr val="tx1"/>
              </a:solidFill>
            </a:endParaRPr>
          </a:p>
        </p:txBody>
      </p:sp>
      <p:sp>
        <p:nvSpPr>
          <p:cNvPr id="2" name="1 Marcador de texto"/>
          <p:cNvSpPr>
            <a:spLocks noGrp="1"/>
          </p:cNvSpPr>
          <p:nvPr>
            <p:ph type="body" idx="4294967295"/>
          </p:nvPr>
        </p:nvSpPr>
        <p:spPr>
          <a:xfrm>
            <a:off x="14315" y="1285860"/>
            <a:ext cx="8701089" cy="3857652"/>
          </a:xfrm>
        </p:spPr>
        <p:txBody>
          <a:bodyPr>
            <a:normAutofit/>
          </a:bodyPr>
          <a:lstStyle/>
          <a:p>
            <a:pPr fontAlgn="auto">
              <a:spcBef>
                <a:spcPts val="0"/>
              </a:spcBef>
              <a:spcAft>
                <a:spcPts val="0"/>
              </a:spcAft>
              <a:buFontTx/>
              <a:buNone/>
              <a:defRPr/>
            </a:pPr>
            <a:endParaRPr sz="2800" dirty="0" smtClean="0">
              <a:solidFill>
                <a:schemeClr val="accent4">
                  <a:lumMod val="40000"/>
                  <a:lumOff val="60000"/>
                </a:schemeClr>
              </a:solidFill>
            </a:endParaRPr>
          </a:p>
          <a:p>
            <a:pPr algn="just" fontAlgn="auto">
              <a:spcBef>
                <a:spcPts val="0"/>
              </a:spcBef>
              <a:spcAft>
                <a:spcPts val="0"/>
              </a:spcAft>
              <a:defRPr/>
            </a:pPr>
            <a:r>
              <a:rPr sz="2800" dirty="0" smtClean="0">
                <a:solidFill>
                  <a:schemeClr val="accent4">
                    <a:lumMod val="40000"/>
                    <a:lumOff val="60000"/>
                  </a:schemeClr>
                </a:solidFill>
              </a:rPr>
              <a:t>El “</a:t>
            </a:r>
            <a:r>
              <a:rPr lang="es-MX" sz="2800" dirty="0" smtClean="0"/>
              <a:t>Estudio de hábitos y percepciones de los mexicanos sobre Internet y diversas tecnologías asociadas</a:t>
            </a:r>
            <a:r>
              <a:rPr sz="2800" dirty="0" smtClean="0">
                <a:solidFill>
                  <a:schemeClr val="accent4">
                    <a:lumMod val="40000"/>
                    <a:lumOff val="60000"/>
                  </a:schemeClr>
                </a:solidFill>
              </a:rPr>
              <a:t>” </a:t>
            </a:r>
            <a:r>
              <a:rPr sz="2800" dirty="0" err="1" smtClean="0">
                <a:solidFill>
                  <a:schemeClr val="accent4">
                    <a:lumMod val="40000"/>
                    <a:lumOff val="60000"/>
                  </a:schemeClr>
                </a:solidFill>
              </a:rPr>
              <a:t>es</a:t>
            </a:r>
            <a:r>
              <a:rPr sz="2800" dirty="0" smtClean="0">
                <a:solidFill>
                  <a:schemeClr val="accent4">
                    <a:lumMod val="40000"/>
                    <a:lumOff val="60000"/>
                  </a:schemeClr>
                </a:solidFill>
              </a:rPr>
              <a:t> </a:t>
            </a:r>
            <a:r>
              <a:rPr sz="2800" dirty="0" err="1" smtClean="0">
                <a:solidFill>
                  <a:schemeClr val="accent4">
                    <a:lumMod val="40000"/>
                    <a:lumOff val="60000"/>
                  </a:schemeClr>
                </a:solidFill>
              </a:rPr>
              <a:t>producto</a:t>
            </a:r>
            <a:r>
              <a:rPr sz="2800" dirty="0" smtClean="0">
                <a:solidFill>
                  <a:schemeClr val="accent4">
                    <a:lumMod val="40000"/>
                    <a:lumOff val="60000"/>
                  </a:schemeClr>
                </a:solidFill>
              </a:rPr>
              <a:t> de un </a:t>
            </a:r>
            <a:r>
              <a:rPr sz="2800" dirty="0" err="1" smtClean="0">
                <a:solidFill>
                  <a:srgbClr val="FFC000"/>
                </a:solidFill>
              </a:rPr>
              <a:t>análisis</a:t>
            </a:r>
            <a:r>
              <a:rPr sz="2800" dirty="0" smtClean="0">
                <a:solidFill>
                  <a:srgbClr val="FFC000"/>
                </a:solidFill>
              </a:rPr>
              <a:t> longitudinal </a:t>
            </a:r>
            <a:r>
              <a:rPr sz="2800" dirty="0" err="1" smtClean="0">
                <a:solidFill>
                  <a:schemeClr val="accent4">
                    <a:lumMod val="40000"/>
                    <a:lumOff val="60000"/>
                  </a:schemeClr>
                </a:solidFill>
              </a:rPr>
              <a:t>que</a:t>
            </a:r>
            <a:r>
              <a:rPr sz="2800" dirty="0" smtClean="0">
                <a:solidFill>
                  <a:schemeClr val="accent4">
                    <a:lumMod val="40000"/>
                    <a:lumOff val="60000"/>
                  </a:schemeClr>
                </a:solidFill>
              </a:rPr>
              <a:t> se </a:t>
            </a:r>
            <a:r>
              <a:rPr sz="2800" dirty="0" err="1" smtClean="0">
                <a:solidFill>
                  <a:schemeClr val="accent4">
                    <a:lumMod val="40000"/>
                    <a:lumOff val="60000"/>
                  </a:schemeClr>
                </a:solidFill>
              </a:rPr>
              <a:t>realiza</a:t>
            </a:r>
            <a:r>
              <a:rPr sz="2800" dirty="0" smtClean="0">
                <a:solidFill>
                  <a:schemeClr val="accent4">
                    <a:lumMod val="40000"/>
                    <a:lumOff val="60000"/>
                  </a:schemeClr>
                </a:solidFill>
              </a:rPr>
              <a:t> </a:t>
            </a:r>
            <a:r>
              <a:rPr sz="2800" dirty="0" err="1" smtClean="0">
                <a:solidFill>
                  <a:srgbClr val="FFC000"/>
                </a:solidFill>
              </a:rPr>
              <a:t>año</a:t>
            </a:r>
            <a:r>
              <a:rPr sz="2800" dirty="0" smtClean="0">
                <a:solidFill>
                  <a:srgbClr val="FFC000"/>
                </a:solidFill>
              </a:rPr>
              <a:t> </a:t>
            </a:r>
            <a:r>
              <a:rPr sz="2800" dirty="0" err="1" smtClean="0">
                <a:solidFill>
                  <a:srgbClr val="FFC000"/>
                </a:solidFill>
              </a:rPr>
              <a:t>tras</a:t>
            </a:r>
            <a:r>
              <a:rPr sz="2800" dirty="0" smtClean="0">
                <a:solidFill>
                  <a:srgbClr val="FFC000"/>
                </a:solidFill>
              </a:rPr>
              <a:t> </a:t>
            </a:r>
            <a:r>
              <a:rPr sz="2800" dirty="0" err="1" smtClean="0">
                <a:solidFill>
                  <a:srgbClr val="FFC000"/>
                </a:solidFill>
              </a:rPr>
              <a:t>año</a:t>
            </a:r>
            <a:r>
              <a:rPr sz="2800" dirty="0" smtClean="0">
                <a:solidFill>
                  <a:schemeClr val="accent4">
                    <a:lumMod val="40000"/>
                    <a:lumOff val="60000"/>
                  </a:schemeClr>
                </a:solidFill>
              </a:rPr>
              <a:t>, en </a:t>
            </a:r>
            <a:r>
              <a:rPr sz="2800" dirty="0" err="1" smtClean="0">
                <a:solidFill>
                  <a:srgbClr val="FFC000"/>
                </a:solidFill>
              </a:rPr>
              <a:t>más</a:t>
            </a:r>
            <a:r>
              <a:rPr sz="2800" dirty="0" smtClean="0">
                <a:solidFill>
                  <a:srgbClr val="FFC000"/>
                </a:solidFill>
              </a:rPr>
              <a:t> de 32 </a:t>
            </a:r>
            <a:r>
              <a:rPr sz="2800" dirty="0" err="1" smtClean="0">
                <a:solidFill>
                  <a:srgbClr val="FFC000"/>
                </a:solidFill>
              </a:rPr>
              <a:t>países</a:t>
            </a:r>
            <a:r>
              <a:rPr sz="2800" dirty="0" smtClean="0">
                <a:solidFill>
                  <a:schemeClr val="accent4">
                    <a:lumMod val="40000"/>
                    <a:lumOff val="60000"/>
                  </a:schemeClr>
                </a:solidFill>
              </a:rPr>
              <a:t>, y con </a:t>
            </a:r>
            <a:r>
              <a:rPr sz="2800" dirty="0" err="1" smtClean="0">
                <a:solidFill>
                  <a:schemeClr val="accent4">
                    <a:lumMod val="40000"/>
                    <a:lumOff val="60000"/>
                  </a:schemeClr>
                </a:solidFill>
              </a:rPr>
              <a:t>una</a:t>
            </a:r>
            <a:r>
              <a:rPr sz="2800" dirty="0" smtClean="0">
                <a:solidFill>
                  <a:schemeClr val="accent4">
                    <a:lumMod val="40000"/>
                    <a:lumOff val="60000"/>
                  </a:schemeClr>
                </a:solidFill>
              </a:rPr>
              <a:t> </a:t>
            </a:r>
            <a:r>
              <a:rPr sz="2800" dirty="0" err="1" smtClean="0">
                <a:solidFill>
                  <a:srgbClr val="FFC000"/>
                </a:solidFill>
              </a:rPr>
              <a:t>metodología</a:t>
            </a:r>
            <a:r>
              <a:rPr sz="2800" dirty="0" smtClean="0">
                <a:solidFill>
                  <a:srgbClr val="FFC000"/>
                </a:solidFill>
              </a:rPr>
              <a:t> </a:t>
            </a:r>
            <a:r>
              <a:rPr sz="2800" dirty="0" err="1" smtClean="0">
                <a:solidFill>
                  <a:srgbClr val="FFC000"/>
                </a:solidFill>
              </a:rPr>
              <a:t>común</a:t>
            </a:r>
            <a:r>
              <a:rPr sz="2800" dirty="0" smtClean="0">
                <a:solidFill>
                  <a:schemeClr val="accent4">
                    <a:lumMod val="40000"/>
                    <a:lumOff val="60000"/>
                  </a:schemeClr>
                </a:solidFill>
              </a:rPr>
              <a:t>, para </a:t>
            </a:r>
            <a:r>
              <a:rPr sz="2800" dirty="0" err="1" smtClean="0">
                <a:solidFill>
                  <a:srgbClr val="FFC000"/>
                </a:solidFill>
              </a:rPr>
              <a:t>conocer</a:t>
            </a:r>
            <a:r>
              <a:rPr sz="2800" dirty="0" smtClean="0">
                <a:solidFill>
                  <a:srgbClr val="FFC000"/>
                </a:solidFill>
              </a:rPr>
              <a:t> los </a:t>
            </a:r>
            <a:r>
              <a:rPr sz="2800" dirty="0" err="1" smtClean="0">
                <a:solidFill>
                  <a:srgbClr val="FFC000"/>
                </a:solidFill>
              </a:rPr>
              <a:t>hábitos</a:t>
            </a:r>
            <a:r>
              <a:rPr sz="2800" dirty="0" smtClean="0">
                <a:solidFill>
                  <a:srgbClr val="FFC000"/>
                </a:solidFill>
              </a:rPr>
              <a:t> y </a:t>
            </a:r>
            <a:r>
              <a:rPr sz="2800" dirty="0" err="1" smtClean="0">
                <a:solidFill>
                  <a:srgbClr val="FFC000"/>
                </a:solidFill>
              </a:rPr>
              <a:t>tendencias</a:t>
            </a:r>
            <a:r>
              <a:rPr sz="2800" dirty="0" smtClean="0">
                <a:solidFill>
                  <a:srgbClr val="FFC000"/>
                </a:solidFill>
              </a:rPr>
              <a:t> de </a:t>
            </a:r>
            <a:r>
              <a:rPr sz="2800" dirty="0" err="1" smtClean="0">
                <a:solidFill>
                  <a:srgbClr val="FFC000"/>
                </a:solidFill>
              </a:rPr>
              <a:t>una</a:t>
            </a:r>
            <a:r>
              <a:rPr sz="2800" dirty="0" smtClean="0">
                <a:solidFill>
                  <a:srgbClr val="FFC000"/>
                </a:solidFill>
              </a:rPr>
              <a:t> </a:t>
            </a:r>
            <a:r>
              <a:rPr sz="2800" dirty="0" err="1" smtClean="0">
                <a:solidFill>
                  <a:srgbClr val="FFC000"/>
                </a:solidFill>
              </a:rPr>
              <a:t>población</a:t>
            </a:r>
            <a:r>
              <a:rPr sz="2800" dirty="0" smtClean="0">
                <a:solidFill>
                  <a:schemeClr val="accent4">
                    <a:lumMod val="40000"/>
                    <a:lumOff val="60000"/>
                  </a:schemeClr>
                </a:solidFill>
              </a:rPr>
              <a:t> con </a:t>
            </a:r>
            <a:r>
              <a:rPr sz="2800" dirty="0" err="1" smtClean="0">
                <a:solidFill>
                  <a:schemeClr val="accent4">
                    <a:lumMod val="40000"/>
                    <a:lumOff val="60000"/>
                  </a:schemeClr>
                </a:solidFill>
              </a:rPr>
              <a:t>respecto</a:t>
            </a:r>
            <a:r>
              <a:rPr sz="2800" dirty="0" smtClean="0">
                <a:solidFill>
                  <a:schemeClr val="accent4">
                    <a:lumMod val="40000"/>
                    <a:lumOff val="60000"/>
                  </a:schemeClr>
                </a:solidFill>
              </a:rPr>
              <a:t> a </a:t>
            </a:r>
            <a:r>
              <a:rPr sz="2800" dirty="0" err="1" smtClean="0">
                <a:solidFill>
                  <a:schemeClr val="accent4">
                    <a:lumMod val="40000"/>
                    <a:lumOff val="60000"/>
                  </a:schemeClr>
                </a:solidFill>
              </a:rPr>
              <a:t>las</a:t>
            </a:r>
            <a:r>
              <a:rPr sz="2800" dirty="0" smtClean="0">
                <a:solidFill>
                  <a:schemeClr val="accent4">
                    <a:lumMod val="40000"/>
                    <a:lumOff val="60000"/>
                  </a:schemeClr>
                </a:solidFill>
              </a:rPr>
              <a:t> </a:t>
            </a:r>
            <a:r>
              <a:rPr sz="2800" dirty="0" err="1" smtClean="0">
                <a:solidFill>
                  <a:schemeClr val="accent4">
                    <a:lumMod val="40000"/>
                    <a:lumOff val="60000"/>
                  </a:schemeClr>
                </a:solidFill>
              </a:rPr>
              <a:t>tecnologías</a:t>
            </a:r>
            <a:r>
              <a:rPr sz="2800" dirty="0" smtClean="0">
                <a:solidFill>
                  <a:schemeClr val="accent4">
                    <a:lumMod val="40000"/>
                    <a:lumOff val="60000"/>
                  </a:schemeClr>
                </a:solidFill>
              </a:rPr>
              <a:t> de </a:t>
            </a:r>
            <a:r>
              <a:rPr sz="2800" dirty="0" err="1" smtClean="0">
                <a:solidFill>
                  <a:schemeClr val="accent4">
                    <a:lumMod val="40000"/>
                    <a:lumOff val="60000"/>
                  </a:schemeClr>
                </a:solidFill>
              </a:rPr>
              <a:t>información</a:t>
            </a:r>
            <a:r>
              <a:rPr sz="2800" dirty="0" smtClean="0">
                <a:solidFill>
                  <a:schemeClr val="accent4">
                    <a:lumMod val="40000"/>
                    <a:lumOff val="60000"/>
                  </a:schemeClr>
                </a:solidFill>
              </a:rPr>
              <a:t> y </a:t>
            </a:r>
            <a:r>
              <a:rPr sz="2800" dirty="0" err="1" smtClean="0">
                <a:solidFill>
                  <a:schemeClr val="accent4">
                    <a:lumMod val="40000"/>
                    <a:lumOff val="60000"/>
                  </a:schemeClr>
                </a:solidFill>
              </a:rPr>
              <a:t>comunicación</a:t>
            </a:r>
            <a:r>
              <a:rPr sz="2800" dirty="0" smtClean="0">
                <a:solidFill>
                  <a:schemeClr val="accent4">
                    <a:lumMod val="40000"/>
                    <a:lumOff val="60000"/>
                  </a:schemeClr>
                </a:solidFill>
              </a:rPr>
              <a:t> </a:t>
            </a:r>
            <a:r>
              <a:rPr sz="2800" dirty="0" err="1" smtClean="0">
                <a:solidFill>
                  <a:schemeClr val="accent4">
                    <a:lumMod val="40000"/>
                    <a:lumOff val="60000"/>
                  </a:schemeClr>
                </a:solidFill>
              </a:rPr>
              <a:t>asociadas</a:t>
            </a:r>
            <a:r>
              <a:rPr sz="2800" dirty="0" smtClean="0">
                <a:solidFill>
                  <a:schemeClr val="accent4">
                    <a:lumMod val="40000"/>
                    <a:lumOff val="60000"/>
                  </a:schemeClr>
                </a:solidFill>
              </a:rPr>
              <a:t> a </a:t>
            </a:r>
            <a:r>
              <a:rPr sz="2800" dirty="0" smtClean="0">
                <a:solidFill>
                  <a:srgbClr val="FFC000"/>
                </a:solidFill>
              </a:rPr>
              <a:t>internet</a:t>
            </a:r>
            <a:r>
              <a:rPr sz="2800" dirty="0" smtClean="0">
                <a:solidFill>
                  <a:schemeClr val="accent4">
                    <a:lumMod val="40000"/>
                    <a:lumOff val="60000"/>
                  </a:schemeClr>
                </a:solidFill>
              </a:rPr>
              <a:t>.</a:t>
            </a:r>
          </a:p>
          <a:p>
            <a:pPr fontAlgn="auto">
              <a:spcBef>
                <a:spcPts val="0"/>
              </a:spcBef>
              <a:spcAft>
                <a:spcPts val="0"/>
              </a:spcAft>
              <a:defRPr/>
            </a:pPr>
            <a:endParaRPr sz="2800" dirty="0">
              <a:solidFill>
                <a:schemeClr val="accent4">
                  <a:lumMod val="40000"/>
                  <a:lumOff val="6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76" y="71438"/>
            <a:ext cx="4300510" cy="642918"/>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eaLnBrk="1" hangingPunct="1">
              <a:defRPr/>
            </a:pPr>
            <a:r>
              <a:rPr lang="es-MX" sz="2800" b="1" dirty="0" smtClean="0">
                <a:solidFill>
                  <a:schemeClr val="tx1"/>
                </a:solidFill>
                <a:effectLst/>
              </a:rPr>
              <a:t>Metodología del Estudio 2010</a:t>
            </a:r>
            <a:endParaRPr lang="es-ES" sz="2800" b="1" dirty="0">
              <a:solidFill>
                <a:schemeClr val="tx1"/>
              </a:solidFill>
              <a:effectLst/>
            </a:endParaRPr>
          </a:p>
        </p:txBody>
      </p:sp>
      <p:sp>
        <p:nvSpPr>
          <p:cNvPr id="47108" name="2 Marcador de contenido"/>
          <p:cNvSpPr>
            <a:spLocks noGrp="1"/>
          </p:cNvSpPr>
          <p:nvPr>
            <p:ph idx="1"/>
          </p:nvPr>
        </p:nvSpPr>
        <p:spPr>
          <a:xfrm>
            <a:off x="142844" y="714356"/>
            <a:ext cx="8643998" cy="6143644"/>
          </a:xfrm>
        </p:spPr>
        <p:txBody>
          <a:bodyPr>
            <a:noAutofit/>
          </a:bodyPr>
          <a:lstStyle/>
          <a:p>
            <a:pPr algn="just" eaLnBrk="1" hangingPunct="1"/>
            <a:r>
              <a:rPr lang="es-ES" sz="1600" dirty="0" smtClean="0">
                <a:solidFill>
                  <a:schemeClr val="accent4">
                    <a:lumMod val="40000"/>
                    <a:lumOff val="60000"/>
                  </a:schemeClr>
                </a:solidFill>
              </a:rPr>
              <a:t>El estudio fue realizado a nivel nacional, incluyendo los </a:t>
            </a:r>
            <a:r>
              <a:rPr lang="es-ES" sz="1600" dirty="0" smtClean="0">
                <a:solidFill>
                  <a:srgbClr val="FFC000"/>
                </a:solidFill>
              </a:rPr>
              <a:t>32 estados de la República Mexicana</a:t>
            </a:r>
            <a:r>
              <a:rPr lang="es-ES" sz="1600" dirty="0" smtClean="0">
                <a:solidFill>
                  <a:schemeClr val="accent4">
                    <a:lumMod val="40000"/>
                    <a:lumOff val="60000"/>
                  </a:schemeClr>
                </a:solidFill>
              </a:rPr>
              <a:t>, en poblaciones con </a:t>
            </a:r>
            <a:r>
              <a:rPr lang="es-ES" sz="1600" dirty="0" smtClean="0">
                <a:solidFill>
                  <a:srgbClr val="FFC000"/>
                </a:solidFill>
              </a:rPr>
              <a:t>más de 50,000 habitantes</a:t>
            </a:r>
            <a:r>
              <a:rPr lang="es-ES" sz="1600" dirty="0" smtClean="0">
                <a:solidFill>
                  <a:schemeClr val="accent4">
                    <a:lumMod val="40000"/>
                    <a:lumOff val="60000"/>
                  </a:schemeClr>
                </a:solidFill>
              </a:rPr>
              <a:t>.</a:t>
            </a:r>
          </a:p>
          <a:p>
            <a:pPr algn="just" eaLnBrk="1" hangingPunct="1"/>
            <a:r>
              <a:rPr lang="es-ES" sz="1600" dirty="0" smtClean="0">
                <a:solidFill>
                  <a:schemeClr val="accent4">
                    <a:lumMod val="40000"/>
                    <a:lumOff val="60000"/>
                  </a:schemeClr>
                </a:solidFill>
              </a:rPr>
              <a:t>El </a:t>
            </a:r>
            <a:r>
              <a:rPr lang="es-ES" sz="1600" dirty="0" smtClean="0">
                <a:solidFill>
                  <a:srgbClr val="FFC000"/>
                </a:solidFill>
              </a:rPr>
              <a:t>trabajo de campo </a:t>
            </a:r>
            <a:r>
              <a:rPr lang="es-ES" sz="1600" dirty="0" smtClean="0">
                <a:solidFill>
                  <a:schemeClr val="accent4">
                    <a:lumMod val="40000"/>
                    <a:lumOff val="60000"/>
                  </a:schemeClr>
                </a:solidFill>
              </a:rPr>
              <a:t>se desarrolló, durante los meses de </a:t>
            </a:r>
            <a:r>
              <a:rPr lang="es-ES" sz="1600" dirty="0" smtClean="0">
                <a:solidFill>
                  <a:srgbClr val="FFC000"/>
                </a:solidFill>
              </a:rPr>
              <a:t>diciembre de 2009, enero y febrero de 2010</a:t>
            </a:r>
            <a:r>
              <a:rPr lang="es-ES" sz="1600" dirty="0" smtClean="0">
                <a:solidFill>
                  <a:schemeClr val="accent4">
                    <a:lumMod val="40000"/>
                    <a:lumOff val="60000"/>
                  </a:schemeClr>
                </a:solidFill>
              </a:rPr>
              <a:t>. La fase de </a:t>
            </a:r>
            <a:r>
              <a:rPr lang="es-ES" sz="1600" dirty="0" smtClean="0">
                <a:solidFill>
                  <a:srgbClr val="FFC000"/>
                </a:solidFill>
              </a:rPr>
              <a:t>procesamiento</a:t>
            </a:r>
            <a:r>
              <a:rPr lang="es-ES" sz="1600" dirty="0" smtClean="0">
                <a:solidFill>
                  <a:schemeClr val="accent4">
                    <a:lumMod val="40000"/>
                    <a:lumOff val="60000"/>
                  </a:schemeClr>
                </a:solidFill>
              </a:rPr>
              <a:t> durante el mes de </a:t>
            </a:r>
            <a:r>
              <a:rPr lang="es-ES" sz="1600" dirty="0" smtClean="0">
                <a:solidFill>
                  <a:srgbClr val="FFC000"/>
                </a:solidFill>
              </a:rPr>
              <a:t>marzo de 2010</a:t>
            </a:r>
            <a:r>
              <a:rPr lang="es-ES" sz="1600" dirty="0" smtClean="0">
                <a:solidFill>
                  <a:schemeClr val="accent4">
                    <a:lumMod val="40000"/>
                    <a:lumOff val="60000"/>
                  </a:schemeClr>
                </a:solidFill>
              </a:rPr>
              <a:t>.</a:t>
            </a:r>
          </a:p>
          <a:p>
            <a:pPr algn="just" eaLnBrk="1" hangingPunct="1"/>
            <a:r>
              <a:rPr lang="es-ES" sz="1600" dirty="0" smtClean="0">
                <a:solidFill>
                  <a:schemeClr val="accent4">
                    <a:lumMod val="40000"/>
                    <a:lumOff val="60000"/>
                  </a:schemeClr>
                </a:solidFill>
              </a:rPr>
              <a:t>Se siguieron los </a:t>
            </a:r>
            <a:r>
              <a:rPr lang="es-ES" sz="1600" dirty="0" smtClean="0">
                <a:solidFill>
                  <a:srgbClr val="FFC000"/>
                </a:solidFill>
              </a:rPr>
              <a:t>lineamientos</a:t>
            </a:r>
            <a:r>
              <a:rPr lang="es-ES" sz="1600" dirty="0" smtClean="0">
                <a:solidFill>
                  <a:schemeClr val="accent4">
                    <a:lumMod val="40000"/>
                    <a:lumOff val="60000"/>
                  </a:schemeClr>
                </a:solidFill>
              </a:rPr>
              <a:t> en cuanto a diseño de cuestionario </a:t>
            </a:r>
            <a:r>
              <a:rPr lang="es-ES" sz="1600" dirty="0" smtClean="0">
                <a:solidFill>
                  <a:srgbClr val="FFC000"/>
                </a:solidFill>
              </a:rPr>
              <a:t>y metodología</a:t>
            </a:r>
            <a:r>
              <a:rPr lang="es-ES" sz="1600" dirty="0" smtClean="0">
                <a:solidFill>
                  <a:schemeClr val="accent4">
                    <a:lumMod val="40000"/>
                    <a:lumOff val="60000"/>
                  </a:schemeClr>
                </a:solidFill>
              </a:rPr>
              <a:t> de los países participantes en el </a:t>
            </a:r>
            <a:r>
              <a:rPr lang="es-ES" sz="1600" dirty="0" smtClean="0">
                <a:solidFill>
                  <a:srgbClr val="FFC000"/>
                </a:solidFill>
              </a:rPr>
              <a:t>WIP</a:t>
            </a:r>
            <a:r>
              <a:rPr lang="es-ES" sz="1600" dirty="0" smtClean="0">
                <a:solidFill>
                  <a:schemeClr val="accent4">
                    <a:lumMod val="40000"/>
                    <a:lumOff val="60000"/>
                  </a:schemeClr>
                </a:solidFill>
              </a:rPr>
              <a:t>, insertando algunas preguntas y la clasificación de nivel socioeconómico.</a:t>
            </a:r>
          </a:p>
          <a:p>
            <a:pPr algn="just" eaLnBrk="1" hangingPunct="1"/>
            <a:r>
              <a:rPr lang="es-ES" sz="1600" dirty="0" smtClean="0">
                <a:solidFill>
                  <a:schemeClr val="accent4">
                    <a:lumMod val="40000"/>
                    <a:lumOff val="60000"/>
                  </a:schemeClr>
                </a:solidFill>
              </a:rPr>
              <a:t>El </a:t>
            </a:r>
            <a:r>
              <a:rPr lang="es-ES" sz="1600" dirty="0" smtClean="0">
                <a:solidFill>
                  <a:srgbClr val="FFC000"/>
                </a:solidFill>
              </a:rPr>
              <a:t>nivel socioeconómico </a:t>
            </a:r>
            <a:r>
              <a:rPr lang="es-ES" sz="1600" dirty="0" smtClean="0">
                <a:solidFill>
                  <a:schemeClr val="accent4">
                    <a:lumMod val="40000"/>
                    <a:lumOff val="60000"/>
                  </a:schemeClr>
                </a:solidFill>
              </a:rPr>
              <a:t>se determinó mediante la aplicación del </a:t>
            </a:r>
            <a:r>
              <a:rPr lang="es-ES" sz="1600" dirty="0" smtClean="0">
                <a:solidFill>
                  <a:srgbClr val="FFC000"/>
                </a:solidFill>
              </a:rPr>
              <a:t>filtro AMAI</a:t>
            </a:r>
            <a:r>
              <a:rPr lang="es-ES" sz="1600" dirty="0" smtClean="0">
                <a:solidFill>
                  <a:schemeClr val="accent4">
                    <a:lumMod val="40000"/>
                    <a:lumOff val="60000"/>
                  </a:schemeClr>
                </a:solidFill>
              </a:rPr>
              <a:t> (Asociación Mexicana de Agencias de Investigación), llevando un control de la muestra por niveles de acuerdo con las proporciones en el universo.</a:t>
            </a:r>
          </a:p>
          <a:p>
            <a:pPr algn="just" eaLnBrk="1" hangingPunct="1"/>
            <a:r>
              <a:rPr lang="es-ES" sz="1600" dirty="0" smtClean="0">
                <a:solidFill>
                  <a:schemeClr val="accent4">
                    <a:lumMod val="40000"/>
                    <a:lumOff val="60000"/>
                  </a:schemeClr>
                </a:solidFill>
              </a:rPr>
              <a:t>El público objetivo fueron </a:t>
            </a:r>
            <a:r>
              <a:rPr lang="es-ES" sz="1600" dirty="0" smtClean="0">
                <a:solidFill>
                  <a:srgbClr val="FFC000"/>
                </a:solidFill>
              </a:rPr>
              <a:t>hombres y mujeres </a:t>
            </a:r>
            <a:r>
              <a:rPr lang="es-ES" sz="1600" dirty="0" smtClean="0">
                <a:solidFill>
                  <a:schemeClr val="accent4">
                    <a:lumMod val="40000"/>
                    <a:lumOff val="60000"/>
                  </a:schemeClr>
                </a:solidFill>
              </a:rPr>
              <a:t>desde los </a:t>
            </a:r>
            <a:r>
              <a:rPr lang="es-ES" sz="1600" dirty="0" smtClean="0">
                <a:solidFill>
                  <a:srgbClr val="FFC000"/>
                </a:solidFill>
              </a:rPr>
              <a:t>12 años y hasta los 70</a:t>
            </a:r>
            <a:r>
              <a:rPr lang="es-ES" sz="1600" dirty="0" smtClean="0">
                <a:solidFill>
                  <a:schemeClr val="accent4">
                    <a:lumMod val="40000"/>
                    <a:lumOff val="60000"/>
                  </a:schemeClr>
                </a:solidFill>
              </a:rPr>
              <a:t>.</a:t>
            </a:r>
          </a:p>
          <a:p>
            <a:pPr algn="just"/>
            <a:r>
              <a:rPr sz="1600" dirty="0" smtClean="0">
                <a:solidFill>
                  <a:schemeClr val="accent4">
                    <a:lumMod val="40000"/>
                    <a:lumOff val="60000"/>
                  </a:schemeClr>
                </a:solidFill>
              </a:rPr>
              <a:t>Se </a:t>
            </a:r>
            <a:r>
              <a:rPr sz="1600" dirty="0" err="1" smtClean="0">
                <a:solidFill>
                  <a:schemeClr val="accent4">
                    <a:lumMod val="40000"/>
                    <a:lumOff val="60000"/>
                  </a:schemeClr>
                </a:solidFill>
              </a:rPr>
              <a:t>realizaron</a:t>
            </a:r>
            <a:r>
              <a:rPr sz="1600" dirty="0" smtClean="0">
                <a:solidFill>
                  <a:schemeClr val="accent4">
                    <a:lumMod val="40000"/>
                    <a:lumOff val="60000"/>
                  </a:schemeClr>
                </a:solidFill>
              </a:rPr>
              <a:t> un total de </a:t>
            </a:r>
            <a:r>
              <a:rPr sz="1600" dirty="0" smtClean="0">
                <a:solidFill>
                  <a:srgbClr val="FFC000"/>
                </a:solidFill>
              </a:rPr>
              <a:t>2,000 </a:t>
            </a:r>
            <a:r>
              <a:rPr sz="1600" dirty="0" err="1" smtClean="0">
                <a:solidFill>
                  <a:srgbClr val="FFC000"/>
                </a:solidFill>
              </a:rPr>
              <a:t>entrevistas</a:t>
            </a:r>
            <a:r>
              <a:rPr sz="1600" dirty="0" smtClean="0">
                <a:solidFill>
                  <a:srgbClr val="FFC000"/>
                </a:solidFill>
              </a:rPr>
              <a:t> </a:t>
            </a:r>
            <a:r>
              <a:rPr sz="1600" dirty="0" smtClean="0">
                <a:solidFill>
                  <a:schemeClr val="accent4">
                    <a:lumMod val="40000"/>
                    <a:lumOff val="60000"/>
                  </a:schemeClr>
                </a:solidFill>
              </a:rPr>
              <a:t>entre </a:t>
            </a:r>
            <a:r>
              <a:rPr sz="1600" dirty="0" err="1" smtClean="0">
                <a:solidFill>
                  <a:schemeClr val="accent4">
                    <a:lumMod val="40000"/>
                    <a:lumOff val="60000"/>
                  </a:schemeClr>
                </a:solidFill>
              </a:rPr>
              <a:t>usuarios</a:t>
            </a:r>
            <a:r>
              <a:rPr sz="1600" dirty="0" smtClean="0">
                <a:solidFill>
                  <a:schemeClr val="accent4">
                    <a:lumMod val="40000"/>
                    <a:lumOff val="60000"/>
                  </a:schemeClr>
                </a:solidFill>
              </a:rPr>
              <a:t> y no </a:t>
            </a:r>
            <a:r>
              <a:rPr sz="1600" dirty="0" err="1" smtClean="0">
                <a:solidFill>
                  <a:schemeClr val="accent4">
                    <a:lumMod val="40000"/>
                    <a:lumOff val="60000"/>
                  </a:schemeClr>
                </a:solidFill>
              </a:rPr>
              <a:t>usuarios</a:t>
            </a:r>
            <a:r>
              <a:rPr sz="1600" dirty="0" smtClean="0">
                <a:solidFill>
                  <a:schemeClr val="accent4">
                    <a:lumMod val="40000"/>
                    <a:lumOff val="60000"/>
                  </a:schemeClr>
                </a:solidFill>
              </a:rPr>
              <a:t>, para lo </a:t>
            </a:r>
            <a:r>
              <a:rPr sz="1600" dirty="0" err="1" smtClean="0">
                <a:solidFill>
                  <a:schemeClr val="accent4">
                    <a:lumMod val="40000"/>
                    <a:lumOff val="60000"/>
                  </a:schemeClr>
                </a:solidFill>
              </a:rPr>
              <a:t>cual</a:t>
            </a:r>
            <a:r>
              <a:rPr sz="1600" dirty="0" smtClean="0">
                <a:solidFill>
                  <a:schemeClr val="accent4">
                    <a:lumMod val="40000"/>
                    <a:lumOff val="60000"/>
                  </a:schemeClr>
                </a:solidFill>
              </a:rPr>
              <a:t> se </a:t>
            </a:r>
            <a:r>
              <a:rPr sz="1600" dirty="0" err="1" smtClean="0">
                <a:solidFill>
                  <a:schemeClr val="accent4">
                    <a:lumMod val="40000"/>
                    <a:lumOff val="60000"/>
                  </a:schemeClr>
                </a:solidFill>
              </a:rPr>
              <a:t>efectuaron</a:t>
            </a:r>
            <a:r>
              <a:rPr sz="1600" dirty="0" smtClean="0">
                <a:solidFill>
                  <a:schemeClr val="accent4">
                    <a:lumMod val="40000"/>
                    <a:lumOff val="60000"/>
                  </a:schemeClr>
                </a:solidFill>
              </a:rPr>
              <a:t> </a:t>
            </a:r>
            <a:r>
              <a:rPr sz="1600" dirty="0" smtClean="0">
                <a:solidFill>
                  <a:srgbClr val="FFC000"/>
                </a:solidFill>
              </a:rPr>
              <a:t>35,000 </a:t>
            </a:r>
            <a:r>
              <a:rPr sz="1600" dirty="0" err="1" smtClean="0">
                <a:solidFill>
                  <a:srgbClr val="FFC000"/>
                </a:solidFill>
              </a:rPr>
              <a:t>llamadas</a:t>
            </a:r>
            <a:r>
              <a:rPr sz="1600" dirty="0" smtClean="0">
                <a:solidFill>
                  <a:srgbClr val="FFC000"/>
                </a:solidFill>
              </a:rPr>
              <a:t> </a:t>
            </a:r>
            <a:r>
              <a:rPr sz="1600" dirty="0" smtClean="0">
                <a:solidFill>
                  <a:schemeClr val="accent4">
                    <a:lumMod val="40000"/>
                    <a:lumOff val="60000"/>
                  </a:schemeClr>
                </a:solidFill>
              </a:rPr>
              <a:t>y </a:t>
            </a:r>
            <a:r>
              <a:rPr sz="1600" dirty="0" err="1" smtClean="0">
                <a:solidFill>
                  <a:schemeClr val="accent4">
                    <a:lumMod val="40000"/>
                    <a:lumOff val="60000"/>
                  </a:schemeClr>
                </a:solidFill>
              </a:rPr>
              <a:t>más</a:t>
            </a:r>
            <a:r>
              <a:rPr sz="1600" dirty="0" smtClean="0">
                <a:solidFill>
                  <a:schemeClr val="accent4">
                    <a:lumMod val="40000"/>
                    <a:lumOff val="60000"/>
                  </a:schemeClr>
                </a:solidFill>
              </a:rPr>
              <a:t> de </a:t>
            </a:r>
            <a:r>
              <a:rPr sz="1600" dirty="0" smtClean="0">
                <a:solidFill>
                  <a:srgbClr val="FFC000"/>
                </a:solidFill>
              </a:rPr>
              <a:t>80,000 </a:t>
            </a:r>
            <a:r>
              <a:rPr sz="1600" dirty="0" err="1" smtClean="0">
                <a:solidFill>
                  <a:srgbClr val="FFC000"/>
                </a:solidFill>
              </a:rPr>
              <a:t>minutos</a:t>
            </a:r>
            <a:r>
              <a:rPr sz="1600" dirty="0" smtClean="0">
                <a:solidFill>
                  <a:srgbClr val="FFC000"/>
                </a:solidFill>
              </a:rPr>
              <a:t> de </a:t>
            </a:r>
            <a:r>
              <a:rPr sz="1600" dirty="0" err="1" smtClean="0">
                <a:solidFill>
                  <a:srgbClr val="FFC000"/>
                </a:solidFill>
              </a:rPr>
              <a:t>tiempo</a:t>
            </a:r>
            <a:r>
              <a:rPr sz="1600" dirty="0" smtClean="0">
                <a:solidFill>
                  <a:srgbClr val="FFC000"/>
                </a:solidFill>
              </a:rPr>
              <a:t> </a:t>
            </a:r>
            <a:r>
              <a:rPr sz="1600" dirty="0" err="1" smtClean="0">
                <a:solidFill>
                  <a:srgbClr val="FFC000"/>
                </a:solidFill>
              </a:rPr>
              <a:t>aire</a:t>
            </a:r>
            <a:r>
              <a:rPr sz="1600" dirty="0" smtClean="0"/>
              <a:t>.</a:t>
            </a:r>
          </a:p>
          <a:p>
            <a:pPr algn="just"/>
            <a:r>
              <a:rPr sz="1600" dirty="0" smtClean="0">
                <a:solidFill>
                  <a:schemeClr val="accent4">
                    <a:lumMod val="40000"/>
                    <a:lumOff val="60000"/>
                  </a:schemeClr>
                </a:solidFill>
              </a:rPr>
              <a:t>El </a:t>
            </a:r>
            <a:r>
              <a:rPr sz="1600" dirty="0" smtClean="0">
                <a:solidFill>
                  <a:srgbClr val="FFC000"/>
                </a:solidFill>
              </a:rPr>
              <a:t>error </a:t>
            </a:r>
            <a:r>
              <a:rPr sz="1600" dirty="0" err="1" smtClean="0">
                <a:solidFill>
                  <a:srgbClr val="FFC000"/>
                </a:solidFill>
              </a:rPr>
              <a:t>estándar</a:t>
            </a:r>
            <a:r>
              <a:rPr sz="1600" dirty="0" smtClean="0"/>
              <a:t> </a:t>
            </a:r>
            <a:r>
              <a:rPr sz="1600" dirty="0" smtClean="0">
                <a:solidFill>
                  <a:schemeClr val="accent4">
                    <a:lumMod val="40000"/>
                    <a:lumOff val="60000"/>
                  </a:schemeClr>
                </a:solidFill>
              </a:rPr>
              <a:t>del total </a:t>
            </a:r>
            <a:r>
              <a:rPr sz="1600" dirty="0" smtClean="0">
                <a:solidFill>
                  <a:srgbClr val="FFC000"/>
                </a:solidFill>
              </a:rPr>
              <a:t>de la </a:t>
            </a:r>
            <a:r>
              <a:rPr sz="1600" dirty="0" err="1" smtClean="0">
                <a:solidFill>
                  <a:srgbClr val="FFC000"/>
                </a:solidFill>
              </a:rPr>
              <a:t>muestra</a:t>
            </a:r>
            <a:r>
              <a:rPr sz="1600" dirty="0" smtClean="0">
                <a:solidFill>
                  <a:srgbClr val="FFC000"/>
                </a:solidFill>
              </a:rPr>
              <a:t>, </a:t>
            </a:r>
            <a:r>
              <a:rPr sz="1600" dirty="0" err="1" smtClean="0">
                <a:solidFill>
                  <a:schemeClr val="accent4">
                    <a:lumMod val="40000"/>
                    <a:lumOff val="60000"/>
                  </a:schemeClr>
                </a:solidFill>
              </a:rPr>
              <a:t>considerando</a:t>
            </a:r>
            <a:r>
              <a:rPr sz="1600" dirty="0" smtClean="0">
                <a:solidFill>
                  <a:schemeClr val="accent4">
                    <a:lumMod val="40000"/>
                    <a:lumOff val="60000"/>
                  </a:schemeClr>
                </a:solidFill>
              </a:rPr>
              <a:t> al </a:t>
            </a:r>
            <a:r>
              <a:rPr sz="1600" dirty="0" err="1" smtClean="0">
                <a:solidFill>
                  <a:schemeClr val="accent4">
                    <a:lumMod val="40000"/>
                    <a:lumOff val="60000"/>
                  </a:schemeClr>
                </a:solidFill>
              </a:rPr>
              <a:t>universo</a:t>
            </a:r>
            <a:r>
              <a:rPr sz="1600" dirty="0" smtClean="0">
                <a:solidFill>
                  <a:schemeClr val="accent4">
                    <a:lumMod val="40000"/>
                    <a:lumOff val="60000"/>
                  </a:schemeClr>
                </a:solidFill>
              </a:rPr>
              <a:t> a </a:t>
            </a:r>
            <a:r>
              <a:rPr sz="1600" dirty="0" err="1" smtClean="0">
                <a:solidFill>
                  <a:schemeClr val="accent4">
                    <a:lumMod val="40000"/>
                    <a:lumOff val="60000"/>
                  </a:schemeClr>
                </a:solidFill>
              </a:rPr>
              <a:t>estudiar</a:t>
            </a:r>
            <a:r>
              <a:rPr sz="1600" dirty="0" smtClean="0">
                <a:solidFill>
                  <a:schemeClr val="accent4">
                    <a:lumMod val="40000"/>
                    <a:lumOff val="60000"/>
                  </a:schemeClr>
                </a:solidFill>
              </a:rPr>
              <a:t> </a:t>
            </a:r>
            <a:r>
              <a:rPr sz="1600" dirty="0" err="1" smtClean="0">
                <a:solidFill>
                  <a:schemeClr val="accent4">
                    <a:lumMod val="40000"/>
                    <a:lumOff val="60000"/>
                  </a:schemeClr>
                </a:solidFill>
              </a:rPr>
              <a:t>como</a:t>
            </a:r>
            <a:r>
              <a:rPr sz="1600" dirty="0" smtClean="0">
                <a:solidFill>
                  <a:schemeClr val="accent4">
                    <a:lumMod val="40000"/>
                    <a:lumOff val="60000"/>
                  </a:schemeClr>
                </a:solidFill>
              </a:rPr>
              <a:t> </a:t>
            </a:r>
            <a:r>
              <a:rPr sz="1600" dirty="0" err="1" smtClean="0">
                <a:solidFill>
                  <a:schemeClr val="accent4">
                    <a:lumMod val="40000"/>
                    <a:lumOff val="60000"/>
                  </a:schemeClr>
                </a:solidFill>
              </a:rPr>
              <a:t>infinito</a:t>
            </a:r>
            <a:r>
              <a:rPr sz="1600" dirty="0" smtClean="0">
                <a:solidFill>
                  <a:schemeClr val="accent4">
                    <a:lumMod val="40000"/>
                    <a:lumOff val="60000"/>
                  </a:schemeClr>
                </a:solidFill>
              </a:rPr>
              <a:t>, con un </a:t>
            </a:r>
            <a:r>
              <a:rPr sz="1600" dirty="0" err="1" smtClean="0">
                <a:solidFill>
                  <a:srgbClr val="FFC000"/>
                </a:solidFill>
              </a:rPr>
              <a:t>intervalo</a:t>
            </a:r>
            <a:r>
              <a:rPr sz="1600" dirty="0" smtClean="0">
                <a:solidFill>
                  <a:srgbClr val="FFC000"/>
                </a:solidFill>
              </a:rPr>
              <a:t> de </a:t>
            </a:r>
            <a:r>
              <a:rPr sz="1600" dirty="0" err="1" smtClean="0">
                <a:solidFill>
                  <a:srgbClr val="FFC000"/>
                </a:solidFill>
              </a:rPr>
              <a:t>confianza</a:t>
            </a:r>
            <a:r>
              <a:rPr sz="1600" dirty="0" smtClean="0">
                <a:solidFill>
                  <a:srgbClr val="FFC000"/>
                </a:solidFill>
              </a:rPr>
              <a:t> de 95%</a:t>
            </a:r>
            <a:r>
              <a:rPr sz="1600" dirty="0" smtClean="0"/>
              <a:t> </a:t>
            </a:r>
            <a:r>
              <a:rPr sz="1600" dirty="0" smtClean="0">
                <a:solidFill>
                  <a:schemeClr val="accent4">
                    <a:lumMod val="40000"/>
                    <a:lumOff val="60000"/>
                  </a:schemeClr>
                </a:solidFill>
              </a:rPr>
              <a:t>y </a:t>
            </a:r>
            <a:r>
              <a:rPr sz="1600" dirty="0" err="1" smtClean="0">
                <a:solidFill>
                  <a:schemeClr val="accent4">
                    <a:lumMod val="40000"/>
                    <a:lumOff val="60000"/>
                  </a:schemeClr>
                </a:solidFill>
              </a:rPr>
              <a:t>dando</a:t>
            </a:r>
            <a:r>
              <a:rPr sz="1600" dirty="0" smtClean="0">
                <a:solidFill>
                  <a:schemeClr val="accent4">
                    <a:lumMod val="40000"/>
                    <a:lumOff val="60000"/>
                  </a:schemeClr>
                </a:solidFill>
              </a:rPr>
              <a:t> a </a:t>
            </a:r>
            <a:r>
              <a:rPr sz="1600" dirty="0" err="1" smtClean="0">
                <a:solidFill>
                  <a:schemeClr val="accent4">
                    <a:lumMod val="40000"/>
                    <a:lumOff val="60000"/>
                  </a:schemeClr>
                </a:solidFill>
              </a:rPr>
              <a:t>las</a:t>
            </a:r>
            <a:r>
              <a:rPr sz="1600" dirty="0" smtClean="0">
                <a:solidFill>
                  <a:schemeClr val="accent4">
                    <a:lumMod val="40000"/>
                    <a:lumOff val="60000"/>
                  </a:schemeClr>
                </a:solidFill>
              </a:rPr>
              <a:t> </a:t>
            </a:r>
            <a:r>
              <a:rPr sz="1600" dirty="0" err="1" smtClean="0">
                <a:solidFill>
                  <a:schemeClr val="accent4">
                    <a:lumMod val="40000"/>
                    <a:lumOff val="60000"/>
                  </a:schemeClr>
                </a:solidFill>
              </a:rPr>
              <a:t>probabilidades</a:t>
            </a:r>
            <a:r>
              <a:rPr sz="1600" dirty="0" smtClean="0">
                <a:solidFill>
                  <a:schemeClr val="accent4">
                    <a:lumMod val="40000"/>
                    <a:lumOff val="60000"/>
                  </a:schemeClr>
                </a:solidFill>
              </a:rPr>
              <a:t> de </a:t>
            </a:r>
            <a:r>
              <a:rPr sz="1600" dirty="0" err="1" smtClean="0">
                <a:solidFill>
                  <a:schemeClr val="accent4">
                    <a:lumMod val="40000"/>
                    <a:lumOff val="60000"/>
                  </a:schemeClr>
                </a:solidFill>
              </a:rPr>
              <a:t>que</a:t>
            </a:r>
            <a:r>
              <a:rPr sz="1600" dirty="0" smtClean="0">
                <a:solidFill>
                  <a:schemeClr val="accent4">
                    <a:lumMod val="40000"/>
                    <a:lumOff val="60000"/>
                  </a:schemeClr>
                </a:solidFill>
              </a:rPr>
              <a:t> </a:t>
            </a:r>
            <a:r>
              <a:rPr sz="1600" dirty="0" err="1" smtClean="0">
                <a:solidFill>
                  <a:schemeClr val="accent4">
                    <a:lumMod val="40000"/>
                    <a:lumOff val="60000"/>
                  </a:schemeClr>
                </a:solidFill>
              </a:rPr>
              <a:t>ocurra</a:t>
            </a:r>
            <a:r>
              <a:rPr sz="1600" dirty="0" smtClean="0">
                <a:solidFill>
                  <a:schemeClr val="accent4">
                    <a:lumMod val="40000"/>
                    <a:lumOff val="60000"/>
                  </a:schemeClr>
                </a:solidFill>
              </a:rPr>
              <a:t> o no el </a:t>
            </a:r>
            <a:r>
              <a:rPr sz="1600" dirty="0" err="1" smtClean="0">
                <a:solidFill>
                  <a:schemeClr val="accent4">
                    <a:lumMod val="40000"/>
                    <a:lumOff val="60000"/>
                  </a:schemeClr>
                </a:solidFill>
              </a:rPr>
              <a:t>evento</a:t>
            </a:r>
            <a:r>
              <a:rPr sz="1600" dirty="0" smtClean="0">
                <a:solidFill>
                  <a:schemeClr val="accent4">
                    <a:lumMod val="40000"/>
                    <a:lumOff val="60000"/>
                  </a:schemeClr>
                </a:solidFill>
              </a:rPr>
              <a:t> en </a:t>
            </a:r>
            <a:r>
              <a:rPr sz="1600" dirty="0" err="1" smtClean="0">
                <a:solidFill>
                  <a:schemeClr val="accent4">
                    <a:lumMod val="40000"/>
                    <a:lumOff val="60000"/>
                  </a:schemeClr>
                </a:solidFill>
              </a:rPr>
              <a:t>sus</a:t>
            </a:r>
            <a:r>
              <a:rPr sz="1600" dirty="0" smtClean="0">
                <a:solidFill>
                  <a:schemeClr val="accent4">
                    <a:lumMod val="40000"/>
                    <a:lumOff val="60000"/>
                  </a:schemeClr>
                </a:solidFill>
              </a:rPr>
              <a:t> </a:t>
            </a:r>
            <a:r>
              <a:rPr sz="1600" dirty="0" err="1" smtClean="0">
                <a:solidFill>
                  <a:schemeClr val="accent4">
                    <a:lumMod val="40000"/>
                    <a:lumOff val="60000"/>
                  </a:schemeClr>
                </a:solidFill>
              </a:rPr>
              <a:t>máximos</a:t>
            </a:r>
            <a:r>
              <a:rPr sz="1600" dirty="0" smtClean="0">
                <a:solidFill>
                  <a:schemeClr val="accent4">
                    <a:lumMod val="40000"/>
                    <a:lumOff val="60000"/>
                  </a:schemeClr>
                </a:solidFill>
              </a:rPr>
              <a:t> </a:t>
            </a:r>
            <a:r>
              <a:rPr sz="1600" dirty="0" err="1" smtClean="0">
                <a:solidFill>
                  <a:schemeClr val="accent4">
                    <a:lumMod val="40000"/>
                    <a:lumOff val="60000"/>
                  </a:schemeClr>
                </a:solidFill>
              </a:rPr>
              <a:t>valores</a:t>
            </a:r>
            <a:r>
              <a:rPr sz="1600" dirty="0" smtClean="0">
                <a:solidFill>
                  <a:schemeClr val="accent4">
                    <a:lumMod val="40000"/>
                    <a:lumOff val="60000"/>
                  </a:schemeClr>
                </a:solidFill>
              </a:rPr>
              <a:t> (50% y 50%), </a:t>
            </a:r>
            <a:r>
              <a:rPr sz="1600" dirty="0" err="1" smtClean="0">
                <a:solidFill>
                  <a:srgbClr val="FFC000"/>
                </a:solidFill>
              </a:rPr>
              <a:t>es</a:t>
            </a:r>
            <a:r>
              <a:rPr sz="1600" dirty="0" smtClean="0">
                <a:solidFill>
                  <a:srgbClr val="FFC000"/>
                </a:solidFill>
              </a:rPr>
              <a:t> de </a:t>
            </a:r>
            <a:r>
              <a:rPr sz="1600" u="sng" dirty="0" smtClean="0">
                <a:solidFill>
                  <a:srgbClr val="FFC000"/>
                </a:solidFill>
              </a:rPr>
              <a:t>+ </a:t>
            </a:r>
            <a:r>
              <a:rPr sz="1600" dirty="0" smtClean="0">
                <a:solidFill>
                  <a:srgbClr val="FFC000"/>
                </a:solidFill>
              </a:rPr>
              <a:t>2.21%  </a:t>
            </a:r>
          </a:p>
          <a:p>
            <a:pPr algn="just"/>
            <a:r>
              <a:rPr sz="1600" dirty="0" smtClean="0">
                <a:solidFill>
                  <a:srgbClr val="FFC000"/>
                </a:solidFill>
              </a:rPr>
              <a:t>La </a:t>
            </a:r>
            <a:r>
              <a:rPr sz="1600" dirty="0" err="1" smtClean="0">
                <a:solidFill>
                  <a:srgbClr val="FFC000"/>
                </a:solidFill>
              </a:rPr>
              <a:t>población</a:t>
            </a:r>
            <a:r>
              <a:rPr sz="1600" dirty="0" smtClean="0">
                <a:solidFill>
                  <a:srgbClr val="FFC000"/>
                </a:solidFill>
              </a:rPr>
              <a:t> </a:t>
            </a:r>
            <a:r>
              <a:rPr sz="1600" dirty="0" err="1" smtClean="0">
                <a:solidFill>
                  <a:srgbClr val="FFC000"/>
                </a:solidFill>
              </a:rPr>
              <a:t>sobre</a:t>
            </a:r>
            <a:r>
              <a:rPr sz="1600" dirty="0" smtClean="0">
                <a:solidFill>
                  <a:srgbClr val="FFC000"/>
                </a:solidFill>
              </a:rPr>
              <a:t> la </a:t>
            </a:r>
            <a:r>
              <a:rPr sz="1600" dirty="0" err="1" smtClean="0">
                <a:solidFill>
                  <a:srgbClr val="FFC000"/>
                </a:solidFill>
              </a:rPr>
              <a:t>cual</a:t>
            </a:r>
            <a:r>
              <a:rPr sz="1600" dirty="0" smtClean="0">
                <a:solidFill>
                  <a:srgbClr val="FFC000"/>
                </a:solidFill>
              </a:rPr>
              <a:t> </a:t>
            </a:r>
            <a:r>
              <a:rPr sz="1600" dirty="0" err="1" smtClean="0">
                <a:solidFill>
                  <a:srgbClr val="FFC000"/>
                </a:solidFill>
              </a:rPr>
              <a:t>realizamos</a:t>
            </a:r>
            <a:r>
              <a:rPr sz="1600" dirty="0" smtClean="0">
                <a:solidFill>
                  <a:srgbClr val="FFC000"/>
                </a:solidFill>
              </a:rPr>
              <a:t> la </a:t>
            </a:r>
            <a:r>
              <a:rPr sz="1600" dirty="0" err="1" smtClean="0">
                <a:solidFill>
                  <a:srgbClr val="FFC000"/>
                </a:solidFill>
              </a:rPr>
              <a:t>proyección</a:t>
            </a:r>
            <a:r>
              <a:rPr sz="1600" dirty="0" smtClean="0">
                <a:solidFill>
                  <a:srgbClr val="FFC000"/>
                </a:solidFill>
              </a:rPr>
              <a:t> del </a:t>
            </a:r>
            <a:r>
              <a:rPr sz="1600" dirty="0" err="1" smtClean="0">
                <a:solidFill>
                  <a:srgbClr val="FFC000"/>
                </a:solidFill>
              </a:rPr>
              <a:t>estudio</a:t>
            </a:r>
            <a:r>
              <a:rPr sz="1600" dirty="0" smtClean="0">
                <a:solidFill>
                  <a:srgbClr val="FFC000"/>
                </a:solidFill>
              </a:rPr>
              <a:t>, </a:t>
            </a:r>
            <a:r>
              <a:rPr sz="1600" dirty="0" err="1" smtClean="0">
                <a:solidFill>
                  <a:srgbClr val="FFC000"/>
                </a:solidFill>
              </a:rPr>
              <a:t>incluye</a:t>
            </a:r>
            <a:r>
              <a:rPr sz="1600" dirty="0" smtClean="0"/>
              <a:t> </a:t>
            </a:r>
            <a:r>
              <a:rPr sz="1600" dirty="0" smtClean="0">
                <a:solidFill>
                  <a:schemeClr val="accent4">
                    <a:lumMod val="40000"/>
                    <a:lumOff val="60000"/>
                  </a:schemeClr>
                </a:solidFill>
              </a:rPr>
              <a:t> </a:t>
            </a:r>
            <a:r>
              <a:rPr sz="1600" dirty="0" err="1" smtClean="0">
                <a:solidFill>
                  <a:schemeClr val="accent4">
                    <a:lumMod val="40000"/>
                    <a:lumOff val="60000"/>
                  </a:schemeClr>
                </a:solidFill>
              </a:rPr>
              <a:t>ciudades</a:t>
            </a:r>
            <a:r>
              <a:rPr sz="1600" dirty="0" smtClean="0">
                <a:solidFill>
                  <a:schemeClr val="accent4">
                    <a:lumMod val="40000"/>
                    <a:lumOff val="60000"/>
                  </a:schemeClr>
                </a:solidFill>
              </a:rPr>
              <a:t> </a:t>
            </a:r>
            <a:r>
              <a:rPr sz="1600" dirty="0" smtClean="0">
                <a:solidFill>
                  <a:srgbClr val="FFC000"/>
                </a:solidFill>
              </a:rPr>
              <a:t>con </a:t>
            </a:r>
            <a:r>
              <a:rPr sz="1600" dirty="0" err="1" smtClean="0">
                <a:solidFill>
                  <a:srgbClr val="FFC000"/>
                </a:solidFill>
              </a:rPr>
              <a:t>más</a:t>
            </a:r>
            <a:r>
              <a:rPr sz="1600" dirty="0" smtClean="0">
                <a:solidFill>
                  <a:srgbClr val="FFC000"/>
                </a:solidFill>
              </a:rPr>
              <a:t> de 50,000 </a:t>
            </a:r>
            <a:r>
              <a:rPr sz="1600" dirty="0" err="1" smtClean="0">
                <a:solidFill>
                  <a:srgbClr val="FFC000"/>
                </a:solidFill>
              </a:rPr>
              <a:t>habitantes</a:t>
            </a:r>
            <a:r>
              <a:rPr sz="1600" dirty="0" smtClean="0">
                <a:solidFill>
                  <a:srgbClr val="FFC000"/>
                </a:solidFill>
              </a:rPr>
              <a:t> </a:t>
            </a:r>
            <a:r>
              <a:rPr sz="1600" dirty="0" smtClean="0">
                <a:solidFill>
                  <a:schemeClr val="accent4">
                    <a:lumMod val="40000"/>
                    <a:lumOff val="60000"/>
                  </a:schemeClr>
                </a:solidFill>
              </a:rPr>
              <a:t>y con personas en </a:t>
            </a:r>
            <a:r>
              <a:rPr sz="1600" dirty="0" err="1" smtClean="0">
                <a:solidFill>
                  <a:srgbClr val="FFC000"/>
                </a:solidFill>
              </a:rPr>
              <a:t>edades</a:t>
            </a:r>
            <a:r>
              <a:rPr sz="1600" dirty="0" smtClean="0">
                <a:solidFill>
                  <a:srgbClr val="FFC000"/>
                </a:solidFill>
              </a:rPr>
              <a:t> de entre 6 y 70 </a:t>
            </a:r>
            <a:r>
              <a:rPr sz="1600" dirty="0" err="1" smtClean="0">
                <a:solidFill>
                  <a:srgbClr val="FFC000"/>
                </a:solidFill>
              </a:rPr>
              <a:t>años</a:t>
            </a:r>
            <a:r>
              <a:rPr sz="1600" dirty="0" smtClean="0">
                <a:solidFill>
                  <a:srgbClr val="FFC000"/>
                </a:solidFill>
              </a:rPr>
              <a:t>  de los </a:t>
            </a:r>
            <a:r>
              <a:rPr sz="1600" dirty="0" err="1" smtClean="0">
                <a:solidFill>
                  <a:srgbClr val="FFC000"/>
                </a:solidFill>
              </a:rPr>
              <a:t>diferentes</a:t>
            </a:r>
            <a:r>
              <a:rPr sz="1600" dirty="0" smtClean="0">
                <a:solidFill>
                  <a:srgbClr val="FFC000"/>
                </a:solidFill>
              </a:rPr>
              <a:t> </a:t>
            </a:r>
            <a:r>
              <a:rPr sz="1600" dirty="0" err="1" smtClean="0">
                <a:solidFill>
                  <a:srgbClr val="FFC000"/>
                </a:solidFill>
              </a:rPr>
              <a:t>niveles</a:t>
            </a:r>
            <a:r>
              <a:rPr sz="1600" dirty="0" smtClean="0">
                <a:solidFill>
                  <a:srgbClr val="FFC000"/>
                </a:solidFill>
              </a:rPr>
              <a:t> socio-</a:t>
            </a:r>
            <a:r>
              <a:rPr sz="1600" dirty="0" err="1" smtClean="0">
                <a:solidFill>
                  <a:srgbClr val="FFC000"/>
                </a:solidFill>
              </a:rPr>
              <a:t>económicos</a:t>
            </a:r>
            <a:r>
              <a:rPr sz="1600" dirty="0" smtClean="0">
                <a:solidFill>
                  <a:srgbClr val="FFC000"/>
                </a:solidFill>
              </a:rPr>
              <a:t> del </a:t>
            </a:r>
            <a:r>
              <a:rPr sz="1600" dirty="0" err="1" smtClean="0">
                <a:solidFill>
                  <a:srgbClr val="FFC000"/>
                </a:solidFill>
              </a:rPr>
              <a:t>país</a:t>
            </a:r>
            <a:r>
              <a:rPr sz="1600" dirty="0" smtClean="0">
                <a:solidFill>
                  <a:srgbClr val="FFC000"/>
                </a:solidFill>
              </a:rPr>
              <a:t>, </a:t>
            </a:r>
            <a:r>
              <a:rPr sz="1600" dirty="0" err="1" smtClean="0">
                <a:solidFill>
                  <a:srgbClr val="FFC000"/>
                </a:solidFill>
              </a:rPr>
              <a:t>que</a:t>
            </a:r>
            <a:r>
              <a:rPr sz="1600" dirty="0" smtClean="0">
                <a:solidFill>
                  <a:srgbClr val="FFC000"/>
                </a:solidFill>
              </a:rPr>
              <a:t> </a:t>
            </a:r>
            <a:r>
              <a:rPr sz="1600" dirty="0" err="1" smtClean="0">
                <a:solidFill>
                  <a:srgbClr val="FFC000"/>
                </a:solidFill>
              </a:rPr>
              <a:t>representa</a:t>
            </a:r>
            <a:r>
              <a:rPr sz="1600" dirty="0" smtClean="0">
                <a:solidFill>
                  <a:srgbClr val="FFC000"/>
                </a:solidFill>
              </a:rPr>
              <a:t> para 2009,con base en </a:t>
            </a:r>
            <a:r>
              <a:rPr sz="1600" dirty="0" err="1" smtClean="0">
                <a:solidFill>
                  <a:srgbClr val="FFC000"/>
                </a:solidFill>
              </a:rPr>
              <a:t>datos</a:t>
            </a:r>
            <a:r>
              <a:rPr sz="1600" dirty="0" smtClean="0">
                <a:solidFill>
                  <a:srgbClr val="FFC000"/>
                </a:solidFill>
              </a:rPr>
              <a:t> del INEGI, 91'500,000 </a:t>
            </a:r>
            <a:r>
              <a:rPr sz="1600" dirty="0" err="1" smtClean="0">
                <a:solidFill>
                  <a:srgbClr val="FFC000"/>
                </a:solidFill>
              </a:rPr>
              <a:t>habitantes</a:t>
            </a:r>
            <a:r>
              <a:rPr sz="1600" dirty="0" smtClean="0">
                <a:solidFill>
                  <a:srgbClr val="FFC000"/>
                </a:solidFill>
              </a:rPr>
              <a:t>.</a:t>
            </a:r>
            <a:endParaRPr lang="es-ES" sz="1600" dirty="0" smtClean="0">
              <a:solidFill>
                <a:schemeClr val="accent4">
                  <a:lumMod val="40000"/>
                  <a:lumOff val="60000"/>
                </a:schemeClr>
              </a:solidFill>
            </a:endParaRPr>
          </a:p>
          <a:p>
            <a:pPr algn="just" eaLnBrk="1" hangingPunct="1"/>
            <a:endParaRPr lang="es-ES" sz="1600" dirty="0" smtClean="0">
              <a:solidFill>
                <a:schemeClr val="accent4">
                  <a:lumMod val="40000"/>
                  <a:lumOff val="60000"/>
                </a:schemeClr>
              </a:solidFill>
            </a:endParaRPr>
          </a:p>
        </p:txBody>
      </p:sp>
      <p:sp>
        <p:nvSpPr>
          <p:cNvPr id="4" name="5 Marcador de número de diapositiva"/>
          <p:cNvSpPr>
            <a:spLocks noGrp="1"/>
          </p:cNvSpPr>
          <p:nvPr>
            <p:ph type="sldNum" sz="quarter" idx="12"/>
          </p:nvPr>
        </p:nvSpPr>
        <p:spPr/>
        <p:txBody>
          <a:bodyPr/>
          <a:lstStyle/>
          <a:p>
            <a:pPr>
              <a:defRPr/>
            </a:pPr>
            <a:fld id="{3D453BFE-76C3-4A9A-875F-3FAFCFBCF5BB}" type="slidenum">
              <a:rPr lang="es-ES"/>
              <a:pPr>
                <a:defRPr/>
              </a:pPr>
              <a:t>7</a:t>
            </a:fld>
            <a:endParaRPr lang="es-ES"/>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5"/>
          <p:cNvGrpSpPr>
            <a:grpSpLocks/>
          </p:cNvGrpSpPr>
          <p:nvPr/>
        </p:nvGrpSpPr>
        <p:grpSpPr bwMode="auto">
          <a:xfrm>
            <a:off x="71406" y="4686331"/>
            <a:ext cx="3571900" cy="1957379"/>
            <a:chOff x="22" y="2648"/>
            <a:chExt cx="2228" cy="1555"/>
          </a:xfrm>
        </p:grpSpPr>
        <p:sp>
          <p:nvSpPr>
            <p:cNvPr id="51233" name="Rectangle 36"/>
            <p:cNvSpPr>
              <a:spLocks noChangeArrowheads="1"/>
            </p:cNvSpPr>
            <p:nvPr/>
          </p:nvSpPr>
          <p:spPr bwMode="auto">
            <a:xfrm>
              <a:off x="113" y="2886"/>
              <a:ext cx="182" cy="181"/>
            </a:xfrm>
            <a:prstGeom prst="rect">
              <a:avLst/>
            </a:prstGeom>
            <a:solidFill>
              <a:srgbClr val="CC99FF">
                <a:alpha val="76077"/>
              </a:srgbClr>
            </a:solidFill>
            <a:ln w="12700" cap="rnd" algn="ctr">
              <a:solidFill>
                <a:schemeClr val="bg1"/>
              </a:solidFill>
              <a:miter lim="800000"/>
              <a:headEnd type="none" w="sm" len="sm"/>
              <a:tailEnd type="none" w="sm" len="sm"/>
            </a:ln>
          </p:spPr>
          <p:txBody>
            <a:bodyPr/>
            <a:lstStyle/>
            <a:p>
              <a:endParaRPr lang="es-MX"/>
            </a:p>
          </p:txBody>
        </p:sp>
        <p:sp>
          <p:nvSpPr>
            <p:cNvPr id="51234" name="Rectangle 37"/>
            <p:cNvSpPr>
              <a:spLocks noChangeArrowheads="1"/>
            </p:cNvSpPr>
            <p:nvPr/>
          </p:nvSpPr>
          <p:spPr bwMode="auto">
            <a:xfrm>
              <a:off x="113" y="3113"/>
              <a:ext cx="182" cy="181"/>
            </a:xfrm>
            <a:prstGeom prst="rect">
              <a:avLst/>
            </a:prstGeom>
            <a:solidFill>
              <a:srgbClr val="FFCC00">
                <a:alpha val="98038"/>
              </a:srgbClr>
            </a:solidFill>
            <a:ln w="12700" cap="rnd" algn="ctr">
              <a:solidFill>
                <a:schemeClr val="bg1"/>
              </a:solidFill>
              <a:miter lim="800000"/>
              <a:headEnd type="none" w="sm" len="sm"/>
              <a:tailEnd type="none" w="sm" len="sm"/>
            </a:ln>
          </p:spPr>
          <p:txBody>
            <a:bodyPr/>
            <a:lstStyle/>
            <a:p>
              <a:endParaRPr lang="es-MX"/>
            </a:p>
          </p:txBody>
        </p:sp>
        <p:sp>
          <p:nvSpPr>
            <p:cNvPr id="51235" name="Rectangle 38"/>
            <p:cNvSpPr>
              <a:spLocks noChangeArrowheads="1"/>
            </p:cNvSpPr>
            <p:nvPr/>
          </p:nvSpPr>
          <p:spPr bwMode="auto">
            <a:xfrm>
              <a:off x="113" y="3340"/>
              <a:ext cx="182" cy="181"/>
            </a:xfrm>
            <a:prstGeom prst="rect">
              <a:avLst/>
            </a:prstGeom>
            <a:solidFill>
              <a:srgbClr val="0000FF">
                <a:alpha val="89803"/>
              </a:srgbClr>
            </a:solidFill>
            <a:ln w="12700" cap="rnd" algn="ctr">
              <a:solidFill>
                <a:schemeClr val="bg1"/>
              </a:solidFill>
              <a:miter lim="800000"/>
              <a:headEnd type="none" w="sm" len="sm"/>
              <a:tailEnd type="none" w="sm" len="sm"/>
            </a:ln>
          </p:spPr>
          <p:txBody>
            <a:bodyPr/>
            <a:lstStyle/>
            <a:p>
              <a:endParaRPr lang="es-MX"/>
            </a:p>
          </p:txBody>
        </p:sp>
        <p:sp>
          <p:nvSpPr>
            <p:cNvPr id="51236" name="Rectangle 39"/>
            <p:cNvSpPr>
              <a:spLocks noChangeArrowheads="1"/>
            </p:cNvSpPr>
            <p:nvPr/>
          </p:nvSpPr>
          <p:spPr bwMode="auto">
            <a:xfrm>
              <a:off x="113" y="3567"/>
              <a:ext cx="182" cy="181"/>
            </a:xfrm>
            <a:prstGeom prst="rect">
              <a:avLst/>
            </a:prstGeom>
            <a:solidFill>
              <a:srgbClr val="00CC00">
                <a:alpha val="83136"/>
              </a:srgbClr>
            </a:solidFill>
            <a:ln w="12700" cap="rnd" algn="ctr">
              <a:solidFill>
                <a:schemeClr val="bg1"/>
              </a:solidFill>
              <a:miter lim="800000"/>
              <a:headEnd type="none" w="sm" len="sm"/>
              <a:tailEnd type="none" w="sm" len="sm"/>
            </a:ln>
          </p:spPr>
          <p:txBody>
            <a:bodyPr/>
            <a:lstStyle/>
            <a:p>
              <a:endParaRPr lang="es-MX"/>
            </a:p>
          </p:txBody>
        </p:sp>
        <p:sp>
          <p:nvSpPr>
            <p:cNvPr id="51237" name="Rectangle 40"/>
            <p:cNvSpPr>
              <a:spLocks noChangeArrowheads="1"/>
            </p:cNvSpPr>
            <p:nvPr/>
          </p:nvSpPr>
          <p:spPr bwMode="auto">
            <a:xfrm>
              <a:off x="113" y="3793"/>
              <a:ext cx="182" cy="181"/>
            </a:xfrm>
            <a:prstGeom prst="rect">
              <a:avLst/>
            </a:prstGeom>
            <a:solidFill>
              <a:srgbClr val="FF0000"/>
            </a:solidFill>
            <a:ln w="12700" cap="rnd" algn="ctr">
              <a:solidFill>
                <a:schemeClr val="bg1"/>
              </a:solidFill>
              <a:miter lim="800000"/>
              <a:headEnd type="none" w="sm" len="sm"/>
              <a:tailEnd type="none" w="sm" len="sm"/>
            </a:ln>
          </p:spPr>
          <p:txBody>
            <a:bodyPr/>
            <a:lstStyle/>
            <a:p>
              <a:endParaRPr lang="es-MX"/>
            </a:p>
          </p:txBody>
        </p:sp>
        <p:sp>
          <p:nvSpPr>
            <p:cNvPr id="51238" name="Rectangle 41"/>
            <p:cNvSpPr>
              <a:spLocks noChangeArrowheads="1"/>
            </p:cNvSpPr>
            <p:nvPr/>
          </p:nvSpPr>
          <p:spPr bwMode="auto">
            <a:xfrm>
              <a:off x="113" y="4020"/>
              <a:ext cx="182" cy="181"/>
            </a:xfrm>
            <a:prstGeom prst="rect">
              <a:avLst/>
            </a:prstGeom>
            <a:solidFill>
              <a:srgbClr val="00FFFF">
                <a:alpha val="89803"/>
              </a:srgbClr>
            </a:solidFill>
            <a:ln w="12700" cap="rnd" algn="ctr">
              <a:solidFill>
                <a:schemeClr val="bg1"/>
              </a:solidFill>
              <a:miter lim="800000"/>
              <a:headEnd type="none" w="sm" len="sm"/>
              <a:tailEnd type="none" w="sm" len="sm"/>
            </a:ln>
          </p:spPr>
          <p:txBody>
            <a:bodyPr/>
            <a:lstStyle/>
            <a:p>
              <a:endParaRPr lang="es-MX"/>
            </a:p>
          </p:txBody>
        </p:sp>
        <p:sp>
          <p:nvSpPr>
            <p:cNvPr id="51239" name="Text Box 42"/>
            <p:cNvSpPr txBox="1">
              <a:spLocks noChangeArrowheads="1"/>
            </p:cNvSpPr>
            <p:nvPr/>
          </p:nvSpPr>
          <p:spPr bwMode="auto">
            <a:xfrm>
              <a:off x="340" y="2882"/>
              <a:ext cx="1595" cy="194"/>
            </a:xfrm>
            <a:prstGeom prst="rect">
              <a:avLst/>
            </a:prstGeom>
            <a:noFill/>
            <a:ln w="9525">
              <a:noFill/>
              <a:miter lim="800000"/>
              <a:headEnd/>
              <a:tailEnd/>
            </a:ln>
          </p:spPr>
          <p:txBody>
            <a:bodyPr>
              <a:spAutoFit/>
            </a:bodyPr>
            <a:lstStyle/>
            <a:p>
              <a:pPr>
                <a:spcBef>
                  <a:spcPct val="50000"/>
                </a:spcBef>
              </a:pPr>
              <a:r>
                <a:rPr lang="es-MX" sz="1400"/>
                <a:t>ÁREA 1 NOROESTE </a:t>
              </a:r>
              <a:endParaRPr lang="es-ES" sz="1400"/>
            </a:p>
          </p:txBody>
        </p:sp>
        <p:sp>
          <p:nvSpPr>
            <p:cNvPr id="51240" name="Text Box 43"/>
            <p:cNvSpPr txBox="1">
              <a:spLocks noChangeArrowheads="1"/>
            </p:cNvSpPr>
            <p:nvPr/>
          </p:nvSpPr>
          <p:spPr bwMode="auto">
            <a:xfrm>
              <a:off x="340" y="3102"/>
              <a:ext cx="1415" cy="194"/>
            </a:xfrm>
            <a:prstGeom prst="rect">
              <a:avLst/>
            </a:prstGeom>
            <a:noFill/>
            <a:ln w="9525">
              <a:noFill/>
              <a:miter lim="800000"/>
              <a:headEnd/>
              <a:tailEnd/>
            </a:ln>
          </p:spPr>
          <p:txBody>
            <a:bodyPr>
              <a:spAutoFit/>
            </a:bodyPr>
            <a:lstStyle/>
            <a:p>
              <a:pPr>
                <a:spcBef>
                  <a:spcPct val="50000"/>
                </a:spcBef>
              </a:pPr>
              <a:r>
                <a:rPr lang="es-MX" sz="1400"/>
                <a:t>ÁREA 2  NORTE</a:t>
              </a:r>
              <a:endParaRPr lang="es-ES" sz="1400"/>
            </a:p>
          </p:txBody>
        </p:sp>
        <p:sp>
          <p:nvSpPr>
            <p:cNvPr id="51241" name="Text Box 44"/>
            <p:cNvSpPr txBox="1">
              <a:spLocks noChangeArrowheads="1"/>
            </p:cNvSpPr>
            <p:nvPr/>
          </p:nvSpPr>
          <p:spPr bwMode="auto">
            <a:xfrm>
              <a:off x="340" y="3339"/>
              <a:ext cx="952" cy="192"/>
            </a:xfrm>
            <a:prstGeom prst="rect">
              <a:avLst/>
            </a:prstGeom>
            <a:noFill/>
            <a:ln w="9525">
              <a:noFill/>
              <a:miter lim="800000"/>
              <a:headEnd/>
              <a:tailEnd/>
            </a:ln>
          </p:spPr>
          <p:txBody>
            <a:bodyPr>
              <a:spAutoFit/>
            </a:bodyPr>
            <a:lstStyle/>
            <a:p>
              <a:pPr>
                <a:spcBef>
                  <a:spcPct val="50000"/>
                </a:spcBef>
              </a:pPr>
              <a:r>
                <a:rPr lang="es-MX" sz="1400"/>
                <a:t>ÁREA 3 BAJÍO</a:t>
              </a:r>
              <a:endParaRPr lang="es-ES" sz="1400"/>
            </a:p>
          </p:txBody>
        </p:sp>
        <p:sp>
          <p:nvSpPr>
            <p:cNvPr id="51242" name="Text Box 45"/>
            <p:cNvSpPr txBox="1">
              <a:spLocks noChangeArrowheads="1"/>
            </p:cNvSpPr>
            <p:nvPr/>
          </p:nvSpPr>
          <p:spPr bwMode="auto">
            <a:xfrm>
              <a:off x="340" y="3566"/>
              <a:ext cx="1685" cy="194"/>
            </a:xfrm>
            <a:prstGeom prst="rect">
              <a:avLst/>
            </a:prstGeom>
            <a:noFill/>
            <a:ln w="9525">
              <a:noFill/>
              <a:miter lim="800000"/>
              <a:headEnd/>
              <a:tailEnd/>
            </a:ln>
          </p:spPr>
          <p:txBody>
            <a:bodyPr>
              <a:spAutoFit/>
            </a:bodyPr>
            <a:lstStyle/>
            <a:p>
              <a:pPr>
                <a:spcBef>
                  <a:spcPct val="50000"/>
                </a:spcBef>
              </a:pPr>
              <a:r>
                <a:rPr lang="es-MX" sz="1400"/>
                <a:t>ÁREA 4  CENTRO</a:t>
              </a:r>
              <a:endParaRPr lang="es-ES" sz="1400"/>
            </a:p>
          </p:txBody>
        </p:sp>
        <p:sp>
          <p:nvSpPr>
            <p:cNvPr id="51243" name="Text Box 46"/>
            <p:cNvSpPr txBox="1">
              <a:spLocks noChangeArrowheads="1"/>
            </p:cNvSpPr>
            <p:nvPr/>
          </p:nvSpPr>
          <p:spPr bwMode="auto">
            <a:xfrm>
              <a:off x="340" y="3793"/>
              <a:ext cx="1910" cy="194"/>
            </a:xfrm>
            <a:prstGeom prst="rect">
              <a:avLst/>
            </a:prstGeom>
            <a:noFill/>
            <a:ln w="9525">
              <a:noFill/>
              <a:miter lim="800000"/>
              <a:headEnd/>
              <a:tailEnd/>
            </a:ln>
          </p:spPr>
          <p:txBody>
            <a:bodyPr>
              <a:spAutoFit/>
            </a:bodyPr>
            <a:lstStyle/>
            <a:p>
              <a:pPr>
                <a:spcBef>
                  <a:spcPct val="50000"/>
                </a:spcBef>
              </a:pPr>
              <a:r>
                <a:rPr lang="es-MX" sz="1400"/>
                <a:t>ÁREA 5  DISTRITO FEDERAL</a:t>
              </a:r>
              <a:endParaRPr lang="es-ES" sz="1400"/>
            </a:p>
          </p:txBody>
        </p:sp>
        <p:sp>
          <p:nvSpPr>
            <p:cNvPr id="51244" name="Text Box 47"/>
            <p:cNvSpPr txBox="1">
              <a:spLocks noChangeArrowheads="1"/>
            </p:cNvSpPr>
            <p:nvPr/>
          </p:nvSpPr>
          <p:spPr bwMode="auto">
            <a:xfrm>
              <a:off x="340" y="4009"/>
              <a:ext cx="1730" cy="194"/>
            </a:xfrm>
            <a:prstGeom prst="rect">
              <a:avLst/>
            </a:prstGeom>
            <a:noFill/>
            <a:ln w="9525">
              <a:noFill/>
              <a:miter lim="800000"/>
              <a:headEnd/>
              <a:tailEnd/>
            </a:ln>
          </p:spPr>
          <p:txBody>
            <a:bodyPr>
              <a:spAutoFit/>
            </a:bodyPr>
            <a:lstStyle/>
            <a:p>
              <a:pPr>
                <a:spcBef>
                  <a:spcPct val="50000"/>
                </a:spcBef>
              </a:pPr>
              <a:r>
                <a:rPr lang="es-MX" sz="1400"/>
                <a:t>ÁREA 6 SURESTE</a:t>
              </a:r>
              <a:endParaRPr lang="es-ES" sz="1400"/>
            </a:p>
          </p:txBody>
        </p:sp>
        <p:sp>
          <p:nvSpPr>
            <p:cNvPr id="51245" name="Text Box 48"/>
            <p:cNvSpPr txBox="1">
              <a:spLocks noChangeArrowheads="1"/>
            </p:cNvSpPr>
            <p:nvPr/>
          </p:nvSpPr>
          <p:spPr bwMode="auto">
            <a:xfrm>
              <a:off x="22" y="2648"/>
              <a:ext cx="1270" cy="192"/>
            </a:xfrm>
            <a:prstGeom prst="rect">
              <a:avLst/>
            </a:prstGeom>
            <a:noFill/>
            <a:ln w="9525">
              <a:noFill/>
              <a:miter lim="800000"/>
              <a:headEnd/>
              <a:tailEnd/>
            </a:ln>
          </p:spPr>
          <p:txBody>
            <a:bodyPr>
              <a:spAutoFit/>
            </a:bodyPr>
            <a:lstStyle/>
            <a:p>
              <a:pPr algn="ctr">
                <a:spcBef>
                  <a:spcPct val="50000"/>
                </a:spcBef>
              </a:pPr>
              <a:r>
                <a:rPr lang="es-MX" sz="1400" b="1"/>
                <a:t>ÁREAS NIELSEN</a:t>
              </a:r>
              <a:endParaRPr lang="es-ES" sz="1400" b="1"/>
            </a:p>
          </p:txBody>
        </p:sp>
      </p:grpSp>
      <p:sp>
        <p:nvSpPr>
          <p:cNvPr id="51" name="1 Título"/>
          <p:cNvSpPr txBox="1">
            <a:spLocks/>
          </p:cNvSpPr>
          <p:nvPr/>
        </p:nvSpPr>
        <p:spPr>
          <a:xfrm>
            <a:off x="71406" y="71438"/>
            <a:ext cx="6876858" cy="500042"/>
          </a:xfrm>
          <a:prstGeom prst="rect">
            <a:avLst/>
          </a:prstGeom>
          <a:effectLst/>
        </p:spPr>
        <p:txBody>
          <a:bodyPr anchor="b">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484188" indent="-484188">
              <a:defRPr/>
            </a:pPr>
            <a:r>
              <a:rPr lang="es-ES" sz="2800" b="1" dirty="0" smtClean="0"/>
              <a:t>Penetración de Internet en México (2010)</a:t>
            </a:r>
            <a:endParaRPr lang="es-ES" sz="2800" b="1" dirty="0"/>
          </a:p>
        </p:txBody>
      </p:sp>
      <p:grpSp>
        <p:nvGrpSpPr>
          <p:cNvPr id="70" name="71 Grupo"/>
          <p:cNvGrpSpPr>
            <a:grpSpLocks/>
          </p:cNvGrpSpPr>
          <p:nvPr/>
        </p:nvGrpSpPr>
        <p:grpSpPr bwMode="auto">
          <a:xfrm>
            <a:off x="571472" y="1262080"/>
            <a:ext cx="8001056" cy="4667250"/>
            <a:chOff x="1000100" y="1025525"/>
            <a:chExt cx="10095442" cy="5427663"/>
          </a:xfrm>
        </p:grpSpPr>
        <p:sp>
          <p:nvSpPr>
            <p:cNvPr id="73" name="Freeform 9"/>
            <p:cNvSpPr>
              <a:spLocks/>
            </p:cNvSpPr>
            <p:nvPr/>
          </p:nvSpPr>
          <p:spPr bwMode="auto">
            <a:xfrm>
              <a:off x="5106988" y="2646363"/>
              <a:ext cx="696912" cy="1625600"/>
            </a:xfrm>
            <a:custGeom>
              <a:avLst/>
              <a:gdLst>
                <a:gd name="T0" fmla="*/ 2147483647 w 211"/>
                <a:gd name="T1" fmla="*/ 2147483647 h 476"/>
                <a:gd name="T2" fmla="*/ 2147483647 w 211"/>
                <a:gd name="T3" fmla="*/ 2147483647 h 476"/>
                <a:gd name="T4" fmla="*/ 2147483647 w 211"/>
                <a:gd name="T5" fmla="*/ 2147483647 h 476"/>
                <a:gd name="T6" fmla="*/ 2147483647 w 211"/>
                <a:gd name="T7" fmla="*/ 2147483647 h 476"/>
                <a:gd name="T8" fmla="*/ 2147483647 w 211"/>
                <a:gd name="T9" fmla="*/ 2147483647 h 476"/>
                <a:gd name="T10" fmla="*/ 2147483647 w 211"/>
                <a:gd name="T11" fmla="*/ 2147483647 h 476"/>
                <a:gd name="T12" fmla="*/ 2147483647 w 211"/>
                <a:gd name="T13" fmla="*/ 2147483647 h 476"/>
                <a:gd name="T14" fmla="*/ 2147483647 w 211"/>
                <a:gd name="T15" fmla="*/ 2147483647 h 476"/>
                <a:gd name="T16" fmla="*/ 2147483647 w 211"/>
                <a:gd name="T17" fmla="*/ 2147483647 h 476"/>
                <a:gd name="T18" fmla="*/ 2147483647 w 211"/>
                <a:gd name="T19" fmla="*/ 2147483647 h 476"/>
                <a:gd name="T20" fmla="*/ 2147483647 w 211"/>
                <a:gd name="T21" fmla="*/ 2147483647 h 476"/>
                <a:gd name="T22" fmla="*/ 2147483647 w 211"/>
                <a:gd name="T23" fmla="*/ 2147483647 h 476"/>
                <a:gd name="T24" fmla="*/ 2147483647 w 211"/>
                <a:gd name="T25" fmla="*/ 2147483647 h 476"/>
                <a:gd name="T26" fmla="*/ 2147483647 w 211"/>
                <a:gd name="T27" fmla="*/ 2147483647 h 476"/>
                <a:gd name="T28" fmla="*/ 2147483647 w 211"/>
                <a:gd name="T29" fmla="*/ 2147483647 h 476"/>
                <a:gd name="T30" fmla="*/ 2147483647 w 211"/>
                <a:gd name="T31" fmla="*/ 2147483647 h 476"/>
                <a:gd name="T32" fmla="*/ 2147483647 w 211"/>
                <a:gd name="T33" fmla="*/ 2147483647 h 476"/>
                <a:gd name="T34" fmla="*/ 2147483647 w 211"/>
                <a:gd name="T35" fmla="*/ 2147483647 h 476"/>
                <a:gd name="T36" fmla="*/ 2147483647 w 211"/>
                <a:gd name="T37" fmla="*/ 2147483647 h 476"/>
                <a:gd name="T38" fmla="*/ 2147483647 w 211"/>
                <a:gd name="T39" fmla="*/ 2147483647 h 476"/>
                <a:gd name="T40" fmla="*/ 2147483647 w 211"/>
                <a:gd name="T41" fmla="*/ 2147483647 h 476"/>
                <a:gd name="T42" fmla="*/ 2147483647 w 211"/>
                <a:gd name="T43" fmla="*/ 2147483647 h 476"/>
                <a:gd name="T44" fmla="*/ 2147483647 w 211"/>
                <a:gd name="T45" fmla="*/ 2147483647 h 476"/>
                <a:gd name="T46" fmla="*/ 2147483647 w 211"/>
                <a:gd name="T47" fmla="*/ 2147483647 h 476"/>
                <a:gd name="T48" fmla="*/ 2147483647 w 211"/>
                <a:gd name="T49" fmla="*/ 2147483647 h 476"/>
                <a:gd name="T50" fmla="*/ 2147483647 w 211"/>
                <a:gd name="T51" fmla="*/ 2147483647 h 476"/>
                <a:gd name="T52" fmla="*/ 2147483647 w 211"/>
                <a:gd name="T53" fmla="*/ 2147483647 h 476"/>
                <a:gd name="T54" fmla="*/ 0 w 211"/>
                <a:gd name="T55" fmla="*/ 2147483647 h 476"/>
                <a:gd name="T56" fmla="*/ 0 w 211"/>
                <a:gd name="T57" fmla="*/ 2147483647 h 476"/>
                <a:gd name="T58" fmla="*/ 2147483647 w 211"/>
                <a:gd name="T59" fmla="*/ 2147483647 h 476"/>
                <a:gd name="T60" fmla="*/ 2147483647 w 211"/>
                <a:gd name="T61" fmla="*/ 2147483647 h 476"/>
                <a:gd name="T62" fmla="*/ 2147483647 w 211"/>
                <a:gd name="T63" fmla="*/ 2147483647 h 476"/>
                <a:gd name="T64" fmla="*/ 2147483647 w 211"/>
                <a:gd name="T65" fmla="*/ 2147483647 h 476"/>
                <a:gd name="T66" fmla="*/ 2147483647 w 211"/>
                <a:gd name="T67" fmla="*/ 2147483647 h 476"/>
                <a:gd name="T68" fmla="*/ 2147483647 w 211"/>
                <a:gd name="T69" fmla="*/ 2147483647 h 476"/>
                <a:gd name="T70" fmla="*/ 2147483647 w 211"/>
                <a:gd name="T71" fmla="*/ 2147483647 h 476"/>
                <a:gd name="T72" fmla="*/ 2147483647 w 211"/>
                <a:gd name="T73" fmla="*/ 2147483647 h 476"/>
                <a:gd name="T74" fmla="*/ 2147483647 w 211"/>
                <a:gd name="T75" fmla="*/ 2147483647 h 476"/>
                <a:gd name="T76" fmla="*/ 2147483647 w 211"/>
                <a:gd name="T77" fmla="*/ 2147483647 h 476"/>
                <a:gd name="T78" fmla="*/ 2147483647 w 211"/>
                <a:gd name="T79" fmla="*/ 2147483647 h 476"/>
                <a:gd name="T80" fmla="*/ 2147483647 w 211"/>
                <a:gd name="T81" fmla="*/ 2147483647 h 476"/>
                <a:gd name="T82" fmla="*/ 2147483647 w 211"/>
                <a:gd name="T83" fmla="*/ 2147483647 h 476"/>
                <a:gd name="T84" fmla="*/ 2147483647 w 211"/>
                <a:gd name="T85" fmla="*/ 2147483647 h 476"/>
                <a:gd name="T86" fmla="*/ 2147483647 w 211"/>
                <a:gd name="T87" fmla="*/ 2147483647 h 476"/>
                <a:gd name="T88" fmla="*/ 2147483647 w 211"/>
                <a:gd name="T89" fmla="*/ 2147483647 h 476"/>
                <a:gd name="T90" fmla="*/ 2147483647 w 211"/>
                <a:gd name="T91" fmla="*/ 2147483647 h 476"/>
                <a:gd name="T92" fmla="*/ 2147483647 w 211"/>
                <a:gd name="T93" fmla="*/ 2147483647 h 476"/>
                <a:gd name="T94" fmla="*/ 2147483647 w 211"/>
                <a:gd name="T95" fmla="*/ 2147483647 h 476"/>
                <a:gd name="T96" fmla="*/ 2147483647 w 211"/>
                <a:gd name="T97" fmla="*/ 2147483647 h 476"/>
                <a:gd name="T98" fmla="*/ 2147483647 w 211"/>
                <a:gd name="T99" fmla="*/ 2147483647 h 476"/>
                <a:gd name="T100" fmla="*/ 2147483647 w 211"/>
                <a:gd name="T101" fmla="*/ 2147483647 h 476"/>
                <a:gd name="T102" fmla="*/ 2147483647 w 211"/>
                <a:gd name="T103" fmla="*/ 2147483647 h 476"/>
                <a:gd name="T104" fmla="*/ 2147483647 w 211"/>
                <a:gd name="T105" fmla="*/ 2147483647 h 476"/>
                <a:gd name="T106" fmla="*/ 2147483647 w 211"/>
                <a:gd name="T107" fmla="*/ 2147483647 h 476"/>
                <a:gd name="T108" fmla="*/ 2147483647 w 211"/>
                <a:gd name="T109" fmla="*/ 2147483647 h 476"/>
                <a:gd name="T110" fmla="*/ 2147483647 w 211"/>
                <a:gd name="T111" fmla="*/ 2147483647 h 476"/>
                <a:gd name="T112" fmla="*/ 2147483647 w 211"/>
                <a:gd name="T113" fmla="*/ 2147483647 h 476"/>
                <a:gd name="T114" fmla="*/ 2147483647 w 211"/>
                <a:gd name="T115" fmla="*/ 2147483647 h 476"/>
                <a:gd name="T116" fmla="*/ 2147483647 w 211"/>
                <a:gd name="T117" fmla="*/ 2147483647 h 476"/>
                <a:gd name="T118" fmla="*/ 2147483647 w 211"/>
                <a:gd name="T119" fmla="*/ 2147483647 h 47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1"/>
                <a:gd name="T181" fmla="*/ 0 h 476"/>
                <a:gd name="T182" fmla="*/ 211 w 211"/>
                <a:gd name="T183" fmla="*/ 476 h 47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1" h="476">
                  <a:moveTo>
                    <a:pt x="210" y="146"/>
                  </a:moveTo>
                  <a:lnTo>
                    <a:pt x="208" y="163"/>
                  </a:lnTo>
                  <a:lnTo>
                    <a:pt x="207" y="167"/>
                  </a:lnTo>
                  <a:lnTo>
                    <a:pt x="207" y="172"/>
                  </a:lnTo>
                  <a:lnTo>
                    <a:pt x="204" y="189"/>
                  </a:lnTo>
                  <a:lnTo>
                    <a:pt x="201" y="195"/>
                  </a:lnTo>
                  <a:lnTo>
                    <a:pt x="195" y="207"/>
                  </a:lnTo>
                  <a:lnTo>
                    <a:pt x="187" y="225"/>
                  </a:lnTo>
                  <a:lnTo>
                    <a:pt x="183" y="240"/>
                  </a:lnTo>
                  <a:lnTo>
                    <a:pt x="182" y="240"/>
                  </a:lnTo>
                  <a:lnTo>
                    <a:pt x="178" y="243"/>
                  </a:lnTo>
                  <a:lnTo>
                    <a:pt x="177" y="243"/>
                  </a:lnTo>
                  <a:lnTo>
                    <a:pt x="173" y="253"/>
                  </a:lnTo>
                  <a:lnTo>
                    <a:pt x="173" y="255"/>
                  </a:lnTo>
                  <a:lnTo>
                    <a:pt x="173" y="262"/>
                  </a:lnTo>
                  <a:lnTo>
                    <a:pt x="172" y="271"/>
                  </a:lnTo>
                  <a:lnTo>
                    <a:pt x="170" y="271"/>
                  </a:lnTo>
                  <a:lnTo>
                    <a:pt x="165" y="276"/>
                  </a:lnTo>
                  <a:lnTo>
                    <a:pt x="168" y="283"/>
                  </a:lnTo>
                  <a:lnTo>
                    <a:pt x="172" y="286"/>
                  </a:lnTo>
                  <a:lnTo>
                    <a:pt x="173" y="293"/>
                  </a:lnTo>
                  <a:lnTo>
                    <a:pt x="168" y="319"/>
                  </a:lnTo>
                  <a:lnTo>
                    <a:pt x="169" y="321"/>
                  </a:lnTo>
                  <a:lnTo>
                    <a:pt x="170" y="326"/>
                  </a:lnTo>
                  <a:lnTo>
                    <a:pt x="170" y="328"/>
                  </a:lnTo>
                  <a:lnTo>
                    <a:pt x="171" y="353"/>
                  </a:lnTo>
                  <a:lnTo>
                    <a:pt x="170" y="355"/>
                  </a:lnTo>
                  <a:lnTo>
                    <a:pt x="176" y="391"/>
                  </a:lnTo>
                  <a:lnTo>
                    <a:pt x="177" y="394"/>
                  </a:lnTo>
                  <a:lnTo>
                    <a:pt x="177" y="395"/>
                  </a:lnTo>
                  <a:lnTo>
                    <a:pt x="178" y="397"/>
                  </a:lnTo>
                  <a:lnTo>
                    <a:pt x="178" y="399"/>
                  </a:lnTo>
                  <a:lnTo>
                    <a:pt x="178" y="402"/>
                  </a:lnTo>
                  <a:lnTo>
                    <a:pt x="179" y="404"/>
                  </a:lnTo>
                  <a:lnTo>
                    <a:pt x="178" y="405"/>
                  </a:lnTo>
                  <a:lnTo>
                    <a:pt x="179" y="407"/>
                  </a:lnTo>
                  <a:lnTo>
                    <a:pt x="180" y="417"/>
                  </a:lnTo>
                  <a:lnTo>
                    <a:pt x="179" y="417"/>
                  </a:lnTo>
                  <a:lnTo>
                    <a:pt x="178" y="417"/>
                  </a:lnTo>
                  <a:lnTo>
                    <a:pt x="177" y="420"/>
                  </a:lnTo>
                  <a:lnTo>
                    <a:pt x="176" y="425"/>
                  </a:lnTo>
                  <a:lnTo>
                    <a:pt x="177" y="427"/>
                  </a:lnTo>
                  <a:lnTo>
                    <a:pt x="177" y="429"/>
                  </a:lnTo>
                  <a:lnTo>
                    <a:pt x="176" y="431"/>
                  </a:lnTo>
                  <a:lnTo>
                    <a:pt x="174" y="431"/>
                  </a:lnTo>
                  <a:lnTo>
                    <a:pt x="173" y="432"/>
                  </a:lnTo>
                  <a:lnTo>
                    <a:pt x="172" y="432"/>
                  </a:lnTo>
                  <a:lnTo>
                    <a:pt x="170" y="434"/>
                  </a:lnTo>
                  <a:lnTo>
                    <a:pt x="169" y="439"/>
                  </a:lnTo>
                  <a:lnTo>
                    <a:pt x="170" y="439"/>
                  </a:lnTo>
                  <a:lnTo>
                    <a:pt x="169" y="442"/>
                  </a:lnTo>
                  <a:lnTo>
                    <a:pt x="167" y="448"/>
                  </a:lnTo>
                  <a:lnTo>
                    <a:pt x="170" y="453"/>
                  </a:lnTo>
                  <a:lnTo>
                    <a:pt x="172" y="453"/>
                  </a:lnTo>
                  <a:lnTo>
                    <a:pt x="172" y="452"/>
                  </a:lnTo>
                  <a:lnTo>
                    <a:pt x="174" y="452"/>
                  </a:lnTo>
                  <a:lnTo>
                    <a:pt x="174" y="457"/>
                  </a:lnTo>
                  <a:lnTo>
                    <a:pt x="175" y="461"/>
                  </a:lnTo>
                  <a:lnTo>
                    <a:pt x="176" y="467"/>
                  </a:lnTo>
                  <a:lnTo>
                    <a:pt x="176" y="470"/>
                  </a:lnTo>
                  <a:lnTo>
                    <a:pt x="178" y="472"/>
                  </a:lnTo>
                  <a:lnTo>
                    <a:pt x="178" y="475"/>
                  </a:lnTo>
                  <a:lnTo>
                    <a:pt x="175" y="475"/>
                  </a:lnTo>
                  <a:lnTo>
                    <a:pt x="171" y="472"/>
                  </a:lnTo>
                  <a:lnTo>
                    <a:pt x="164" y="467"/>
                  </a:lnTo>
                  <a:lnTo>
                    <a:pt x="162" y="463"/>
                  </a:lnTo>
                  <a:lnTo>
                    <a:pt x="160" y="462"/>
                  </a:lnTo>
                  <a:lnTo>
                    <a:pt x="158" y="458"/>
                  </a:lnTo>
                  <a:lnTo>
                    <a:pt x="157" y="457"/>
                  </a:lnTo>
                  <a:lnTo>
                    <a:pt x="154" y="457"/>
                  </a:lnTo>
                  <a:lnTo>
                    <a:pt x="153" y="455"/>
                  </a:lnTo>
                  <a:lnTo>
                    <a:pt x="151" y="455"/>
                  </a:lnTo>
                  <a:lnTo>
                    <a:pt x="149" y="458"/>
                  </a:lnTo>
                  <a:lnTo>
                    <a:pt x="147" y="461"/>
                  </a:lnTo>
                  <a:lnTo>
                    <a:pt x="144" y="460"/>
                  </a:lnTo>
                  <a:lnTo>
                    <a:pt x="143" y="460"/>
                  </a:lnTo>
                  <a:lnTo>
                    <a:pt x="138" y="460"/>
                  </a:lnTo>
                  <a:lnTo>
                    <a:pt x="137" y="461"/>
                  </a:lnTo>
                  <a:lnTo>
                    <a:pt x="137" y="460"/>
                  </a:lnTo>
                  <a:lnTo>
                    <a:pt x="134" y="460"/>
                  </a:lnTo>
                  <a:lnTo>
                    <a:pt x="130" y="460"/>
                  </a:lnTo>
                  <a:lnTo>
                    <a:pt x="129" y="460"/>
                  </a:lnTo>
                  <a:lnTo>
                    <a:pt x="102" y="462"/>
                  </a:lnTo>
                  <a:lnTo>
                    <a:pt x="103" y="461"/>
                  </a:lnTo>
                  <a:lnTo>
                    <a:pt x="92" y="463"/>
                  </a:lnTo>
                  <a:lnTo>
                    <a:pt x="83" y="460"/>
                  </a:lnTo>
                  <a:lnTo>
                    <a:pt x="78" y="461"/>
                  </a:lnTo>
                  <a:lnTo>
                    <a:pt x="72" y="460"/>
                  </a:lnTo>
                  <a:lnTo>
                    <a:pt x="68" y="460"/>
                  </a:lnTo>
                  <a:lnTo>
                    <a:pt x="64" y="457"/>
                  </a:lnTo>
                  <a:lnTo>
                    <a:pt x="61" y="454"/>
                  </a:lnTo>
                  <a:lnTo>
                    <a:pt x="60" y="447"/>
                  </a:lnTo>
                  <a:lnTo>
                    <a:pt x="58" y="439"/>
                  </a:lnTo>
                  <a:lnTo>
                    <a:pt x="48" y="434"/>
                  </a:lnTo>
                  <a:lnTo>
                    <a:pt x="44" y="433"/>
                  </a:lnTo>
                  <a:lnTo>
                    <a:pt x="45" y="434"/>
                  </a:lnTo>
                  <a:lnTo>
                    <a:pt x="46" y="439"/>
                  </a:lnTo>
                  <a:lnTo>
                    <a:pt x="45" y="442"/>
                  </a:lnTo>
                  <a:lnTo>
                    <a:pt x="20" y="431"/>
                  </a:lnTo>
                  <a:lnTo>
                    <a:pt x="10" y="427"/>
                  </a:lnTo>
                  <a:lnTo>
                    <a:pt x="9" y="426"/>
                  </a:lnTo>
                  <a:lnTo>
                    <a:pt x="7" y="423"/>
                  </a:lnTo>
                  <a:lnTo>
                    <a:pt x="10" y="414"/>
                  </a:lnTo>
                  <a:lnTo>
                    <a:pt x="13" y="412"/>
                  </a:lnTo>
                  <a:lnTo>
                    <a:pt x="14" y="412"/>
                  </a:lnTo>
                  <a:lnTo>
                    <a:pt x="15" y="403"/>
                  </a:lnTo>
                  <a:lnTo>
                    <a:pt x="10" y="397"/>
                  </a:lnTo>
                  <a:lnTo>
                    <a:pt x="10" y="394"/>
                  </a:lnTo>
                  <a:lnTo>
                    <a:pt x="8" y="393"/>
                  </a:lnTo>
                  <a:lnTo>
                    <a:pt x="2" y="394"/>
                  </a:lnTo>
                  <a:lnTo>
                    <a:pt x="1" y="393"/>
                  </a:lnTo>
                  <a:lnTo>
                    <a:pt x="0" y="391"/>
                  </a:lnTo>
                  <a:lnTo>
                    <a:pt x="0" y="388"/>
                  </a:lnTo>
                  <a:lnTo>
                    <a:pt x="4" y="384"/>
                  </a:lnTo>
                  <a:lnTo>
                    <a:pt x="2" y="379"/>
                  </a:lnTo>
                  <a:lnTo>
                    <a:pt x="0" y="377"/>
                  </a:lnTo>
                  <a:lnTo>
                    <a:pt x="2" y="374"/>
                  </a:lnTo>
                  <a:lnTo>
                    <a:pt x="5" y="372"/>
                  </a:lnTo>
                  <a:lnTo>
                    <a:pt x="11" y="376"/>
                  </a:lnTo>
                  <a:lnTo>
                    <a:pt x="12" y="374"/>
                  </a:lnTo>
                  <a:lnTo>
                    <a:pt x="14" y="373"/>
                  </a:lnTo>
                  <a:lnTo>
                    <a:pt x="14" y="353"/>
                  </a:lnTo>
                  <a:lnTo>
                    <a:pt x="18" y="344"/>
                  </a:lnTo>
                  <a:lnTo>
                    <a:pt x="19" y="342"/>
                  </a:lnTo>
                  <a:lnTo>
                    <a:pt x="21" y="341"/>
                  </a:lnTo>
                  <a:lnTo>
                    <a:pt x="22" y="341"/>
                  </a:lnTo>
                  <a:lnTo>
                    <a:pt x="25" y="341"/>
                  </a:lnTo>
                  <a:lnTo>
                    <a:pt x="26" y="341"/>
                  </a:lnTo>
                  <a:lnTo>
                    <a:pt x="28" y="341"/>
                  </a:lnTo>
                  <a:lnTo>
                    <a:pt x="33" y="342"/>
                  </a:lnTo>
                  <a:lnTo>
                    <a:pt x="36" y="342"/>
                  </a:lnTo>
                  <a:lnTo>
                    <a:pt x="39" y="338"/>
                  </a:lnTo>
                  <a:lnTo>
                    <a:pt x="46" y="336"/>
                  </a:lnTo>
                  <a:lnTo>
                    <a:pt x="47" y="327"/>
                  </a:lnTo>
                  <a:lnTo>
                    <a:pt x="48" y="326"/>
                  </a:lnTo>
                  <a:lnTo>
                    <a:pt x="48" y="325"/>
                  </a:lnTo>
                  <a:lnTo>
                    <a:pt x="47" y="324"/>
                  </a:lnTo>
                  <a:lnTo>
                    <a:pt x="45" y="321"/>
                  </a:lnTo>
                  <a:lnTo>
                    <a:pt x="40" y="317"/>
                  </a:lnTo>
                  <a:lnTo>
                    <a:pt x="39" y="316"/>
                  </a:lnTo>
                  <a:lnTo>
                    <a:pt x="37" y="316"/>
                  </a:lnTo>
                  <a:lnTo>
                    <a:pt x="36" y="309"/>
                  </a:lnTo>
                  <a:lnTo>
                    <a:pt x="36" y="300"/>
                  </a:lnTo>
                  <a:lnTo>
                    <a:pt x="39" y="293"/>
                  </a:lnTo>
                  <a:lnTo>
                    <a:pt x="40" y="288"/>
                  </a:lnTo>
                  <a:lnTo>
                    <a:pt x="38" y="283"/>
                  </a:lnTo>
                  <a:lnTo>
                    <a:pt x="37" y="276"/>
                  </a:lnTo>
                  <a:lnTo>
                    <a:pt x="31" y="275"/>
                  </a:lnTo>
                  <a:lnTo>
                    <a:pt x="29" y="274"/>
                  </a:lnTo>
                  <a:lnTo>
                    <a:pt x="31" y="270"/>
                  </a:lnTo>
                  <a:lnTo>
                    <a:pt x="37" y="266"/>
                  </a:lnTo>
                  <a:lnTo>
                    <a:pt x="39" y="266"/>
                  </a:lnTo>
                  <a:lnTo>
                    <a:pt x="40" y="267"/>
                  </a:lnTo>
                  <a:lnTo>
                    <a:pt x="43" y="266"/>
                  </a:lnTo>
                  <a:lnTo>
                    <a:pt x="45" y="264"/>
                  </a:lnTo>
                  <a:lnTo>
                    <a:pt x="45" y="262"/>
                  </a:lnTo>
                  <a:lnTo>
                    <a:pt x="46" y="259"/>
                  </a:lnTo>
                  <a:lnTo>
                    <a:pt x="50" y="258"/>
                  </a:lnTo>
                  <a:lnTo>
                    <a:pt x="54" y="255"/>
                  </a:lnTo>
                  <a:lnTo>
                    <a:pt x="57" y="252"/>
                  </a:lnTo>
                  <a:lnTo>
                    <a:pt x="62" y="251"/>
                  </a:lnTo>
                  <a:lnTo>
                    <a:pt x="67" y="251"/>
                  </a:lnTo>
                  <a:lnTo>
                    <a:pt x="67" y="250"/>
                  </a:lnTo>
                  <a:lnTo>
                    <a:pt x="67" y="249"/>
                  </a:lnTo>
                  <a:lnTo>
                    <a:pt x="67" y="244"/>
                  </a:lnTo>
                  <a:lnTo>
                    <a:pt x="67" y="242"/>
                  </a:lnTo>
                  <a:lnTo>
                    <a:pt x="67" y="239"/>
                  </a:lnTo>
                  <a:lnTo>
                    <a:pt x="67" y="234"/>
                  </a:lnTo>
                  <a:lnTo>
                    <a:pt x="71" y="232"/>
                  </a:lnTo>
                  <a:lnTo>
                    <a:pt x="71" y="228"/>
                  </a:lnTo>
                  <a:lnTo>
                    <a:pt x="73" y="228"/>
                  </a:lnTo>
                  <a:lnTo>
                    <a:pt x="77" y="228"/>
                  </a:lnTo>
                  <a:lnTo>
                    <a:pt x="79" y="230"/>
                  </a:lnTo>
                  <a:lnTo>
                    <a:pt x="83" y="227"/>
                  </a:lnTo>
                  <a:lnTo>
                    <a:pt x="85" y="227"/>
                  </a:lnTo>
                  <a:lnTo>
                    <a:pt x="104" y="210"/>
                  </a:lnTo>
                  <a:lnTo>
                    <a:pt x="119" y="196"/>
                  </a:lnTo>
                  <a:lnTo>
                    <a:pt x="119" y="190"/>
                  </a:lnTo>
                  <a:lnTo>
                    <a:pt x="109" y="190"/>
                  </a:lnTo>
                  <a:lnTo>
                    <a:pt x="109" y="183"/>
                  </a:lnTo>
                  <a:lnTo>
                    <a:pt x="107" y="178"/>
                  </a:lnTo>
                  <a:lnTo>
                    <a:pt x="107" y="151"/>
                  </a:lnTo>
                  <a:lnTo>
                    <a:pt x="107" y="145"/>
                  </a:lnTo>
                  <a:lnTo>
                    <a:pt x="102" y="143"/>
                  </a:lnTo>
                  <a:lnTo>
                    <a:pt x="96" y="143"/>
                  </a:lnTo>
                  <a:lnTo>
                    <a:pt x="93" y="143"/>
                  </a:lnTo>
                  <a:lnTo>
                    <a:pt x="90" y="145"/>
                  </a:lnTo>
                  <a:lnTo>
                    <a:pt x="89" y="146"/>
                  </a:lnTo>
                  <a:lnTo>
                    <a:pt x="86" y="148"/>
                  </a:lnTo>
                  <a:lnTo>
                    <a:pt x="85" y="147"/>
                  </a:lnTo>
                  <a:lnTo>
                    <a:pt x="80" y="140"/>
                  </a:lnTo>
                  <a:lnTo>
                    <a:pt x="75" y="140"/>
                  </a:lnTo>
                  <a:lnTo>
                    <a:pt x="68" y="141"/>
                  </a:lnTo>
                  <a:lnTo>
                    <a:pt x="66" y="130"/>
                  </a:lnTo>
                  <a:lnTo>
                    <a:pt x="64" y="129"/>
                  </a:lnTo>
                  <a:lnTo>
                    <a:pt x="59" y="122"/>
                  </a:lnTo>
                  <a:lnTo>
                    <a:pt x="58" y="121"/>
                  </a:lnTo>
                  <a:lnTo>
                    <a:pt x="55" y="119"/>
                  </a:lnTo>
                  <a:lnTo>
                    <a:pt x="52" y="119"/>
                  </a:lnTo>
                  <a:lnTo>
                    <a:pt x="50" y="112"/>
                  </a:lnTo>
                  <a:lnTo>
                    <a:pt x="51" y="103"/>
                  </a:lnTo>
                  <a:lnTo>
                    <a:pt x="48" y="100"/>
                  </a:lnTo>
                  <a:lnTo>
                    <a:pt x="50" y="93"/>
                  </a:lnTo>
                  <a:lnTo>
                    <a:pt x="39" y="89"/>
                  </a:lnTo>
                  <a:lnTo>
                    <a:pt x="34" y="89"/>
                  </a:lnTo>
                  <a:lnTo>
                    <a:pt x="32" y="88"/>
                  </a:lnTo>
                  <a:lnTo>
                    <a:pt x="33" y="78"/>
                  </a:lnTo>
                  <a:lnTo>
                    <a:pt x="37" y="74"/>
                  </a:lnTo>
                  <a:lnTo>
                    <a:pt x="37" y="73"/>
                  </a:lnTo>
                  <a:lnTo>
                    <a:pt x="35" y="72"/>
                  </a:lnTo>
                  <a:lnTo>
                    <a:pt x="33" y="69"/>
                  </a:lnTo>
                  <a:lnTo>
                    <a:pt x="27" y="67"/>
                  </a:lnTo>
                  <a:lnTo>
                    <a:pt x="28" y="62"/>
                  </a:lnTo>
                  <a:lnTo>
                    <a:pt x="31" y="59"/>
                  </a:lnTo>
                  <a:lnTo>
                    <a:pt x="32" y="52"/>
                  </a:lnTo>
                  <a:lnTo>
                    <a:pt x="31" y="52"/>
                  </a:lnTo>
                  <a:lnTo>
                    <a:pt x="31" y="51"/>
                  </a:lnTo>
                  <a:lnTo>
                    <a:pt x="30" y="49"/>
                  </a:lnTo>
                  <a:lnTo>
                    <a:pt x="26" y="38"/>
                  </a:lnTo>
                  <a:lnTo>
                    <a:pt x="24" y="24"/>
                  </a:lnTo>
                  <a:lnTo>
                    <a:pt x="18" y="20"/>
                  </a:lnTo>
                  <a:lnTo>
                    <a:pt x="15" y="13"/>
                  </a:lnTo>
                  <a:lnTo>
                    <a:pt x="26" y="0"/>
                  </a:lnTo>
                  <a:lnTo>
                    <a:pt x="27" y="2"/>
                  </a:lnTo>
                  <a:lnTo>
                    <a:pt x="36" y="7"/>
                  </a:lnTo>
                  <a:lnTo>
                    <a:pt x="45" y="20"/>
                  </a:lnTo>
                  <a:lnTo>
                    <a:pt x="47" y="39"/>
                  </a:lnTo>
                  <a:lnTo>
                    <a:pt x="51" y="62"/>
                  </a:lnTo>
                  <a:lnTo>
                    <a:pt x="60" y="76"/>
                  </a:lnTo>
                  <a:lnTo>
                    <a:pt x="67" y="99"/>
                  </a:lnTo>
                  <a:lnTo>
                    <a:pt x="79" y="114"/>
                  </a:lnTo>
                  <a:lnTo>
                    <a:pt x="97" y="120"/>
                  </a:lnTo>
                  <a:lnTo>
                    <a:pt x="97" y="122"/>
                  </a:lnTo>
                  <a:lnTo>
                    <a:pt x="102" y="127"/>
                  </a:lnTo>
                  <a:lnTo>
                    <a:pt x="109" y="126"/>
                  </a:lnTo>
                  <a:lnTo>
                    <a:pt x="127" y="137"/>
                  </a:lnTo>
                  <a:lnTo>
                    <a:pt x="130" y="137"/>
                  </a:lnTo>
                  <a:lnTo>
                    <a:pt x="132" y="142"/>
                  </a:lnTo>
                  <a:lnTo>
                    <a:pt x="160" y="141"/>
                  </a:lnTo>
                  <a:lnTo>
                    <a:pt x="177" y="147"/>
                  </a:lnTo>
                  <a:lnTo>
                    <a:pt x="185" y="156"/>
                  </a:lnTo>
                  <a:lnTo>
                    <a:pt x="195" y="157"/>
                  </a:lnTo>
                  <a:lnTo>
                    <a:pt x="210" y="146"/>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grpSp>
          <p:nvGrpSpPr>
            <p:cNvPr id="74" name="70 Grupo"/>
            <p:cNvGrpSpPr>
              <a:grpSpLocks/>
            </p:cNvGrpSpPr>
            <p:nvPr/>
          </p:nvGrpSpPr>
          <p:grpSpPr bwMode="auto">
            <a:xfrm>
              <a:off x="1000100" y="1025525"/>
              <a:ext cx="10095442" cy="5427663"/>
              <a:chOff x="1000100" y="1025525"/>
              <a:chExt cx="10095442" cy="5427663"/>
            </a:xfrm>
          </p:grpSpPr>
          <p:sp>
            <p:nvSpPr>
              <p:cNvPr id="75" name="Freeform 2"/>
              <p:cNvSpPr>
                <a:spLocks/>
              </p:cNvSpPr>
              <p:nvPr/>
            </p:nvSpPr>
            <p:spPr bwMode="auto">
              <a:xfrm>
                <a:off x="5497513" y="4203700"/>
                <a:ext cx="1196975" cy="1519238"/>
              </a:xfrm>
              <a:custGeom>
                <a:avLst/>
                <a:gdLst>
                  <a:gd name="T0" fmla="*/ 2147483647 w 367"/>
                  <a:gd name="T1" fmla="*/ 2147483647 h 447"/>
                  <a:gd name="T2" fmla="*/ 2147483647 w 367"/>
                  <a:gd name="T3" fmla="*/ 2147483647 h 447"/>
                  <a:gd name="T4" fmla="*/ 2147483647 w 367"/>
                  <a:gd name="T5" fmla="*/ 2147483647 h 447"/>
                  <a:gd name="T6" fmla="*/ 2147483647 w 367"/>
                  <a:gd name="T7" fmla="*/ 2147483647 h 447"/>
                  <a:gd name="T8" fmla="*/ 2147483647 w 367"/>
                  <a:gd name="T9" fmla="*/ 2147483647 h 447"/>
                  <a:gd name="T10" fmla="*/ 2147483647 w 367"/>
                  <a:gd name="T11" fmla="*/ 2147483647 h 447"/>
                  <a:gd name="T12" fmla="*/ 2147483647 w 367"/>
                  <a:gd name="T13" fmla="*/ 2147483647 h 447"/>
                  <a:gd name="T14" fmla="*/ 2147483647 w 367"/>
                  <a:gd name="T15" fmla="*/ 2147483647 h 447"/>
                  <a:gd name="T16" fmla="*/ 2147483647 w 367"/>
                  <a:gd name="T17" fmla="*/ 2147483647 h 447"/>
                  <a:gd name="T18" fmla="*/ 2147483647 w 367"/>
                  <a:gd name="T19" fmla="*/ 2147483647 h 447"/>
                  <a:gd name="T20" fmla="*/ 2147483647 w 367"/>
                  <a:gd name="T21" fmla="*/ 2147483647 h 447"/>
                  <a:gd name="T22" fmla="*/ 2147483647 w 367"/>
                  <a:gd name="T23" fmla="*/ 2147483647 h 447"/>
                  <a:gd name="T24" fmla="*/ 2147483647 w 367"/>
                  <a:gd name="T25" fmla="*/ 2147483647 h 447"/>
                  <a:gd name="T26" fmla="*/ 2147483647 w 367"/>
                  <a:gd name="T27" fmla="*/ 2147483647 h 447"/>
                  <a:gd name="T28" fmla="*/ 2147483647 w 367"/>
                  <a:gd name="T29" fmla="*/ 2147483647 h 447"/>
                  <a:gd name="T30" fmla="*/ 2147483647 w 367"/>
                  <a:gd name="T31" fmla="*/ 2147483647 h 447"/>
                  <a:gd name="T32" fmla="*/ 2147483647 w 367"/>
                  <a:gd name="T33" fmla="*/ 2147483647 h 447"/>
                  <a:gd name="T34" fmla="*/ 2147483647 w 367"/>
                  <a:gd name="T35" fmla="*/ 2147483647 h 447"/>
                  <a:gd name="T36" fmla="*/ 2147483647 w 367"/>
                  <a:gd name="T37" fmla="*/ 2147483647 h 447"/>
                  <a:gd name="T38" fmla="*/ 2147483647 w 367"/>
                  <a:gd name="T39" fmla="*/ 2147483647 h 447"/>
                  <a:gd name="T40" fmla="*/ 2147483647 w 367"/>
                  <a:gd name="T41" fmla="*/ 2147483647 h 447"/>
                  <a:gd name="T42" fmla="*/ 2147483647 w 367"/>
                  <a:gd name="T43" fmla="*/ 2147483647 h 447"/>
                  <a:gd name="T44" fmla="*/ 2147483647 w 367"/>
                  <a:gd name="T45" fmla="*/ 2147483647 h 447"/>
                  <a:gd name="T46" fmla="*/ 2147483647 w 367"/>
                  <a:gd name="T47" fmla="*/ 2147483647 h 447"/>
                  <a:gd name="T48" fmla="*/ 2147483647 w 367"/>
                  <a:gd name="T49" fmla="*/ 2147483647 h 447"/>
                  <a:gd name="T50" fmla="*/ 2147483647 w 367"/>
                  <a:gd name="T51" fmla="*/ 2147483647 h 447"/>
                  <a:gd name="T52" fmla="*/ 2147483647 w 367"/>
                  <a:gd name="T53" fmla="*/ 2147483647 h 447"/>
                  <a:gd name="T54" fmla="*/ 2147483647 w 367"/>
                  <a:gd name="T55" fmla="*/ 2147483647 h 447"/>
                  <a:gd name="T56" fmla="*/ 2147483647 w 367"/>
                  <a:gd name="T57" fmla="*/ 2147483647 h 447"/>
                  <a:gd name="T58" fmla="*/ 2147483647 w 367"/>
                  <a:gd name="T59" fmla="*/ 2147483647 h 447"/>
                  <a:gd name="T60" fmla="*/ 2147483647 w 367"/>
                  <a:gd name="T61" fmla="*/ 2147483647 h 447"/>
                  <a:gd name="T62" fmla="*/ 2147483647 w 367"/>
                  <a:gd name="T63" fmla="*/ 2147483647 h 447"/>
                  <a:gd name="T64" fmla="*/ 2147483647 w 367"/>
                  <a:gd name="T65" fmla="*/ 2147483647 h 447"/>
                  <a:gd name="T66" fmla="*/ 2147483647 w 367"/>
                  <a:gd name="T67" fmla="*/ 2147483647 h 447"/>
                  <a:gd name="T68" fmla="*/ 2147483647 w 367"/>
                  <a:gd name="T69" fmla="*/ 2147483647 h 447"/>
                  <a:gd name="T70" fmla="*/ 2147483647 w 367"/>
                  <a:gd name="T71" fmla="*/ 2147483647 h 447"/>
                  <a:gd name="T72" fmla="*/ 2147483647 w 367"/>
                  <a:gd name="T73" fmla="*/ 2147483647 h 447"/>
                  <a:gd name="T74" fmla="*/ 2147483647 w 367"/>
                  <a:gd name="T75" fmla="*/ 2147483647 h 447"/>
                  <a:gd name="T76" fmla="*/ 2147483647 w 367"/>
                  <a:gd name="T77" fmla="*/ 2147483647 h 447"/>
                  <a:gd name="T78" fmla="*/ 2147483647 w 367"/>
                  <a:gd name="T79" fmla="*/ 2147483647 h 447"/>
                  <a:gd name="T80" fmla="*/ 2147483647 w 367"/>
                  <a:gd name="T81" fmla="*/ 2147483647 h 447"/>
                  <a:gd name="T82" fmla="*/ 2147483647 w 367"/>
                  <a:gd name="T83" fmla="*/ 2147483647 h 447"/>
                  <a:gd name="T84" fmla="*/ 2147483647 w 367"/>
                  <a:gd name="T85" fmla="*/ 2147483647 h 447"/>
                  <a:gd name="T86" fmla="*/ 2147483647 w 367"/>
                  <a:gd name="T87" fmla="*/ 2147483647 h 447"/>
                  <a:gd name="T88" fmla="*/ 2147483647 w 367"/>
                  <a:gd name="T89" fmla="*/ 2147483647 h 447"/>
                  <a:gd name="T90" fmla="*/ 2147483647 w 367"/>
                  <a:gd name="T91" fmla="*/ 2147483647 h 447"/>
                  <a:gd name="T92" fmla="*/ 2147483647 w 367"/>
                  <a:gd name="T93" fmla="*/ 2147483647 h 447"/>
                  <a:gd name="T94" fmla="*/ 2147483647 w 367"/>
                  <a:gd name="T95" fmla="*/ 2147483647 h 447"/>
                  <a:gd name="T96" fmla="*/ 2147483647 w 367"/>
                  <a:gd name="T97" fmla="*/ 2147483647 h 447"/>
                  <a:gd name="T98" fmla="*/ 2147483647 w 367"/>
                  <a:gd name="T99" fmla="*/ 2147483647 h 447"/>
                  <a:gd name="T100" fmla="*/ 2147483647 w 367"/>
                  <a:gd name="T101" fmla="*/ 2147483647 h 447"/>
                  <a:gd name="T102" fmla="*/ 2147483647 w 367"/>
                  <a:gd name="T103" fmla="*/ 2147483647 h 447"/>
                  <a:gd name="T104" fmla="*/ 2147483647 w 367"/>
                  <a:gd name="T105" fmla="*/ 2147483647 h 447"/>
                  <a:gd name="T106" fmla="*/ 2147483647 w 367"/>
                  <a:gd name="T107" fmla="*/ 2147483647 h 447"/>
                  <a:gd name="T108" fmla="*/ 2147483647 w 367"/>
                  <a:gd name="T109" fmla="*/ 0 h 447"/>
                  <a:gd name="T110" fmla="*/ 2147483647 w 367"/>
                  <a:gd name="T111" fmla="*/ 2147483647 h 447"/>
                  <a:gd name="T112" fmla="*/ 2147483647 w 367"/>
                  <a:gd name="T113" fmla="*/ 2147483647 h 44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67"/>
                  <a:gd name="T172" fmla="*/ 0 h 447"/>
                  <a:gd name="T173" fmla="*/ 367 w 367"/>
                  <a:gd name="T174" fmla="*/ 447 h 44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67" h="447">
                    <a:moveTo>
                      <a:pt x="0" y="39"/>
                    </a:moveTo>
                    <a:lnTo>
                      <a:pt x="11" y="42"/>
                    </a:lnTo>
                    <a:lnTo>
                      <a:pt x="13" y="44"/>
                    </a:lnTo>
                    <a:lnTo>
                      <a:pt x="12" y="46"/>
                    </a:lnTo>
                    <a:lnTo>
                      <a:pt x="12" y="51"/>
                    </a:lnTo>
                    <a:lnTo>
                      <a:pt x="13" y="52"/>
                    </a:lnTo>
                    <a:lnTo>
                      <a:pt x="14" y="54"/>
                    </a:lnTo>
                    <a:lnTo>
                      <a:pt x="14" y="58"/>
                    </a:lnTo>
                    <a:lnTo>
                      <a:pt x="14" y="60"/>
                    </a:lnTo>
                    <a:lnTo>
                      <a:pt x="11" y="62"/>
                    </a:lnTo>
                    <a:lnTo>
                      <a:pt x="7" y="66"/>
                    </a:lnTo>
                    <a:lnTo>
                      <a:pt x="5" y="73"/>
                    </a:lnTo>
                    <a:lnTo>
                      <a:pt x="7" y="74"/>
                    </a:lnTo>
                    <a:lnTo>
                      <a:pt x="7" y="76"/>
                    </a:lnTo>
                    <a:lnTo>
                      <a:pt x="7" y="78"/>
                    </a:lnTo>
                    <a:lnTo>
                      <a:pt x="11" y="81"/>
                    </a:lnTo>
                    <a:lnTo>
                      <a:pt x="11" y="83"/>
                    </a:lnTo>
                    <a:lnTo>
                      <a:pt x="11" y="85"/>
                    </a:lnTo>
                    <a:lnTo>
                      <a:pt x="9" y="86"/>
                    </a:lnTo>
                    <a:lnTo>
                      <a:pt x="11" y="86"/>
                    </a:lnTo>
                    <a:lnTo>
                      <a:pt x="12" y="89"/>
                    </a:lnTo>
                    <a:lnTo>
                      <a:pt x="14" y="91"/>
                    </a:lnTo>
                    <a:lnTo>
                      <a:pt x="11" y="96"/>
                    </a:lnTo>
                    <a:lnTo>
                      <a:pt x="11" y="98"/>
                    </a:lnTo>
                    <a:lnTo>
                      <a:pt x="12" y="99"/>
                    </a:lnTo>
                    <a:lnTo>
                      <a:pt x="19" y="109"/>
                    </a:lnTo>
                    <a:lnTo>
                      <a:pt x="24" y="106"/>
                    </a:lnTo>
                    <a:lnTo>
                      <a:pt x="25" y="106"/>
                    </a:lnTo>
                    <a:lnTo>
                      <a:pt x="26" y="106"/>
                    </a:lnTo>
                    <a:lnTo>
                      <a:pt x="28" y="106"/>
                    </a:lnTo>
                    <a:lnTo>
                      <a:pt x="27" y="110"/>
                    </a:lnTo>
                    <a:lnTo>
                      <a:pt x="27" y="111"/>
                    </a:lnTo>
                    <a:lnTo>
                      <a:pt x="30" y="112"/>
                    </a:lnTo>
                    <a:lnTo>
                      <a:pt x="32" y="112"/>
                    </a:lnTo>
                    <a:lnTo>
                      <a:pt x="33" y="114"/>
                    </a:lnTo>
                    <a:lnTo>
                      <a:pt x="36" y="115"/>
                    </a:lnTo>
                    <a:lnTo>
                      <a:pt x="35" y="119"/>
                    </a:lnTo>
                    <a:lnTo>
                      <a:pt x="33" y="124"/>
                    </a:lnTo>
                    <a:lnTo>
                      <a:pt x="30" y="127"/>
                    </a:lnTo>
                    <a:lnTo>
                      <a:pt x="30" y="131"/>
                    </a:lnTo>
                    <a:lnTo>
                      <a:pt x="30" y="139"/>
                    </a:lnTo>
                    <a:lnTo>
                      <a:pt x="27" y="139"/>
                    </a:lnTo>
                    <a:lnTo>
                      <a:pt x="26" y="138"/>
                    </a:lnTo>
                    <a:lnTo>
                      <a:pt x="24" y="136"/>
                    </a:lnTo>
                    <a:lnTo>
                      <a:pt x="21" y="136"/>
                    </a:lnTo>
                    <a:lnTo>
                      <a:pt x="21" y="135"/>
                    </a:lnTo>
                    <a:lnTo>
                      <a:pt x="19" y="135"/>
                    </a:lnTo>
                    <a:lnTo>
                      <a:pt x="18" y="136"/>
                    </a:lnTo>
                    <a:lnTo>
                      <a:pt x="17" y="136"/>
                    </a:lnTo>
                    <a:lnTo>
                      <a:pt x="14" y="144"/>
                    </a:lnTo>
                    <a:lnTo>
                      <a:pt x="12" y="145"/>
                    </a:lnTo>
                    <a:lnTo>
                      <a:pt x="9" y="144"/>
                    </a:lnTo>
                    <a:lnTo>
                      <a:pt x="6" y="146"/>
                    </a:lnTo>
                    <a:lnTo>
                      <a:pt x="5" y="147"/>
                    </a:lnTo>
                    <a:lnTo>
                      <a:pt x="5" y="149"/>
                    </a:lnTo>
                    <a:lnTo>
                      <a:pt x="6" y="150"/>
                    </a:lnTo>
                    <a:lnTo>
                      <a:pt x="8" y="150"/>
                    </a:lnTo>
                    <a:lnTo>
                      <a:pt x="11" y="149"/>
                    </a:lnTo>
                    <a:lnTo>
                      <a:pt x="14" y="147"/>
                    </a:lnTo>
                    <a:lnTo>
                      <a:pt x="14" y="149"/>
                    </a:lnTo>
                    <a:lnTo>
                      <a:pt x="12" y="153"/>
                    </a:lnTo>
                    <a:lnTo>
                      <a:pt x="9" y="157"/>
                    </a:lnTo>
                    <a:lnTo>
                      <a:pt x="9" y="159"/>
                    </a:lnTo>
                    <a:lnTo>
                      <a:pt x="7" y="161"/>
                    </a:lnTo>
                    <a:lnTo>
                      <a:pt x="9" y="180"/>
                    </a:lnTo>
                    <a:lnTo>
                      <a:pt x="11" y="181"/>
                    </a:lnTo>
                    <a:lnTo>
                      <a:pt x="12" y="180"/>
                    </a:lnTo>
                    <a:lnTo>
                      <a:pt x="14" y="180"/>
                    </a:lnTo>
                    <a:lnTo>
                      <a:pt x="14" y="179"/>
                    </a:lnTo>
                    <a:lnTo>
                      <a:pt x="19" y="176"/>
                    </a:lnTo>
                    <a:lnTo>
                      <a:pt x="23" y="174"/>
                    </a:lnTo>
                    <a:lnTo>
                      <a:pt x="28" y="166"/>
                    </a:lnTo>
                    <a:lnTo>
                      <a:pt x="37" y="159"/>
                    </a:lnTo>
                    <a:lnTo>
                      <a:pt x="39" y="156"/>
                    </a:lnTo>
                    <a:lnTo>
                      <a:pt x="41" y="154"/>
                    </a:lnTo>
                    <a:lnTo>
                      <a:pt x="43" y="154"/>
                    </a:lnTo>
                    <a:lnTo>
                      <a:pt x="44" y="153"/>
                    </a:lnTo>
                    <a:lnTo>
                      <a:pt x="47" y="157"/>
                    </a:lnTo>
                    <a:lnTo>
                      <a:pt x="50" y="161"/>
                    </a:lnTo>
                    <a:lnTo>
                      <a:pt x="51" y="160"/>
                    </a:lnTo>
                    <a:lnTo>
                      <a:pt x="53" y="154"/>
                    </a:lnTo>
                    <a:lnTo>
                      <a:pt x="51" y="151"/>
                    </a:lnTo>
                    <a:lnTo>
                      <a:pt x="51" y="149"/>
                    </a:lnTo>
                    <a:lnTo>
                      <a:pt x="52" y="149"/>
                    </a:lnTo>
                    <a:lnTo>
                      <a:pt x="57" y="149"/>
                    </a:lnTo>
                    <a:lnTo>
                      <a:pt x="58" y="146"/>
                    </a:lnTo>
                    <a:lnTo>
                      <a:pt x="58" y="142"/>
                    </a:lnTo>
                    <a:lnTo>
                      <a:pt x="58" y="143"/>
                    </a:lnTo>
                    <a:lnTo>
                      <a:pt x="60" y="142"/>
                    </a:lnTo>
                    <a:lnTo>
                      <a:pt x="64" y="142"/>
                    </a:lnTo>
                    <a:lnTo>
                      <a:pt x="66" y="141"/>
                    </a:lnTo>
                    <a:lnTo>
                      <a:pt x="67" y="141"/>
                    </a:lnTo>
                    <a:lnTo>
                      <a:pt x="70" y="146"/>
                    </a:lnTo>
                    <a:lnTo>
                      <a:pt x="67" y="154"/>
                    </a:lnTo>
                    <a:lnTo>
                      <a:pt x="69" y="156"/>
                    </a:lnTo>
                    <a:lnTo>
                      <a:pt x="70" y="158"/>
                    </a:lnTo>
                    <a:lnTo>
                      <a:pt x="72" y="161"/>
                    </a:lnTo>
                    <a:lnTo>
                      <a:pt x="74" y="161"/>
                    </a:lnTo>
                    <a:lnTo>
                      <a:pt x="75" y="161"/>
                    </a:lnTo>
                    <a:lnTo>
                      <a:pt x="77" y="162"/>
                    </a:lnTo>
                    <a:lnTo>
                      <a:pt x="81" y="166"/>
                    </a:lnTo>
                    <a:lnTo>
                      <a:pt x="81" y="171"/>
                    </a:lnTo>
                    <a:lnTo>
                      <a:pt x="79" y="171"/>
                    </a:lnTo>
                    <a:lnTo>
                      <a:pt x="76" y="174"/>
                    </a:lnTo>
                    <a:lnTo>
                      <a:pt x="73" y="176"/>
                    </a:lnTo>
                    <a:lnTo>
                      <a:pt x="72" y="175"/>
                    </a:lnTo>
                    <a:lnTo>
                      <a:pt x="72" y="174"/>
                    </a:lnTo>
                    <a:lnTo>
                      <a:pt x="70" y="174"/>
                    </a:lnTo>
                    <a:lnTo>
                      <a:pt x="69" y="174"/>
                    </a:lnTo>
                    <a:lnTo>
                      <a:pt x="66" y="176"/>
                    </a:lnTo>
                    <a:lnTo>
                      <a:pt x="64" y="197"/>
                    </a:lnTo>
                    <a:lnTo>
                      <a:pt x="68" y="200"/>
                    </a:lnTo>
                    <a:lnTo>
                      <a:pt x="69" y="202"/>
                    </a:lnTo>
                    <a:lnTo>
                      <a:pt x="70" y="203"/>
                    </a:lnTo>
                    <a:lnTo>
                      <a:pt x="74" y="202"/>
                    </a:lnTo>
                    <a:lnTo>
                      <a:pt x="74" y="204"/>
                    </a:lnTo>
                    <a:lnTo>
                      <a:pt x="75" y="209"/>
                    </a:lnTo>
                    <a:lnTo>
                      <a:pt x="76" y="209"/>
                    </a:lnTo>
                    <a:lnTo>
                      <a:pt x="78" y="207"/>
                    </a:lnTo>
                    <a:lnTo>
                      <a:pt x="79" y="206"/>
                    </a:lnTo>
                    <a:lnTo>
                      <a:pt x="81" y="204"/>
                    </a:lnTo>
                    <a:lnTo>
                      <a:pt x="83" y="203"/>
                    </a:lnTo>
                    <a:lnTo>
                      <a:pt x="85" y="200"/>
                    </a:lnTo>
                    <a:lnTo>
                      <a:pt x="85" y="197"/>
                    </a:lnTo>
                    <a:lnTo>
                      <a:pt x="87" y="196"/>
                    </a:lnTo>
                    <a:lnTo>
                      <a:pt x="88" y="196"/>
                    </a:lnTo>
                    <a:lnTo>
                      <a:pt x="89" y="196"/>
                    </a:lnTo>
                    <a:lnTo>
                      <a:pt x="91" y="196"/>
                    </a:lnTo>
                    <a:lnTo>
                      <a:pt x="93" y="197"/>
                    </a:lnTo>
                    <a:lnTo>
                      <a:pt x="94" y="199"/>
                    </a:lnTo>
                    <a:lnTo>
                      <a:pt x="96" y="200"/>
                    </a:lnTo>
                    <a:lnTo>
                      <a:pt x="106" y="206"/>
                    </a:lnTo>
                    <a:lnTo>
                      <a:pt x="107" y="206"/>
                    </a:lnTo>
                    <a:lnTo>
                      <a:pt x="109" y="206"/>
                    </a:lnTo>
                    <a:lnTo>
                      <a:pt x="108" y="210"/>
                    </a:lnTo>
                    <a:lnTo>
                      <a:pt x="107" y="210"/>
                    </a:lnTo>
                    <a:lnTo>
                      <a:pt x="106" y="211"/>
                    </a:lnTo>
                    <a:lnTo>
                      <a:pt x="105" y="213"/>
                    </a:lnTo>
                    <a:lnTo>
                      <a:pt x="104" y="214"/>
                    </a:lnTo>
                    <a:lnTo>
                      <a:pt x="101" y="217"/>
                    </a:lnTo>
                    <a:lnTo>
                      <a:pt x="100" y="219"/>
                    </a:lnTo>
                    <a:lnTo>
                      <a:pt x="99" y="219"/>
                    </a:lnTo>
                    <a:lnTo>
                      <a:pt x="97" y="221"/>
                    </a:lnTo>
                    <a:lnTo>
                      <a:pt x="97" y="222"/>
                    </a:lnTo>
                    <a:lnTo>
                      <a:pt x="95" y="228"/>
                    </a:lnTo>
                    <a:lnTo>
                      <a:pt x="93" y="236"/>
                    </a:lnTo>
                    <a:lnTo>
                      <a:pt x="92" y="239"/>
                    </a:lnTo>
                    <a:lnTo>
                      <a:pt x="89" y="244"/>
                    </a:lnTo>
                    <a:lnTo>
                      <a:pt x="89" y="247"/>
                    </a:lnTo>
                    <a:lnTo>
                      <a:pt x="88" y="248"/>
                    </a:lnTo>
                    <a:lnTo>
                      <a:pt x="87" y="248"/>
                    </a:lnTo>
                    <a:lnTo>
                      <a:pt x="85" y="251"/>
                    </a:lnTo>
                    <a:lnTo>
                      <a:pt x="85" y="254"/>
                    </a:lnTo>
                    <a:lnTo>
                      <a:pt x="85" y="255"/>
                    </a:lnTo>
                    <a:lnTo>
                      <a:pt x="86" y="256"/>
                    </a:lnTo>
                    <a:lnTo>
                      <a:pt x="88" y="258"/>
                    </a:lnTo>
                    <a:lnTo>
                      <a:pt x="88" y="259"/>
                    </a:lnTo>
                    <a:lnTo>
                      <a:pt x="87" y="263"/>
                    </a:lnTo>
                    <a:lnTo>
                      <a:pt x="86" y="263"/>
                    </a:lnTo>
                    <a:lnTo>
                      <a:pt x="87" y="265"/>
                    </a:lnTo>
                    <a:lnTo>
                      <a:pt x="87" y="266"/>
                    </a:lnTo>
                    <a:lnTo>
                      <a:pt x="92" y="268"/>
                    </a:lnTo>
                    <a:lnTo>
                      <a:pt x="93" y="268"/>
                    </a:lnTo>
                    <a:lnTo>
                      <a:pt x="93" y="269"/>
                    </a:lnTo>
                    <a:lnTo>
                      <a:pt x="96" y="271"/>
                    </a:lnTo>
                    <a:lnTo>
                      <a:pt x="98" y="271"/>
                    </a:lnTo>
                    <a:lnTo>
                      <a:pt x="100" y="271"/>
                    </a:lnTo>
                    <a:lnTo>
                      <a:pt x="102" y="273"/>
                    </a:lnTo>
                    <a:lnTo>
                      <a:pt x="106" y="273"/>
                    </a:lnTo>
                    <a:lnTo>
                      <a:pt x="110" y="273"/>
                    </a:lnTo>
                    <a:lnTo>
                      <a:pt x="112" y="274"/>
                    </a:lnTo>
                    <a:lnTo>
                      <a:pt x="113" y="276"/>
                    </a:lnTo>
                    <a:lnTo>
                      <a:pt x="114" y="276"/>
                    </a:lnTo>
                    <a:lnTo>
                      <a:pt x="112" y="279"/>
                    </a:lnTo>
                    <a:lnTo>
                      <a:pt x="111" y="281"/>
                    </a:lnTo>
                    <a:lnTo>
                      <a:pt x="108" y="283"/>
                    </a:lnTo>
                    <a:lnTo>
                      <a:pt x="101" y="285"/>
                    </a:lnTo>
                    <a:lnTo>
                      <a:pt x="100" y="285"/>
                    </a:lnTo>
                    <a:lnTo>
                      <a:pt x="98" y="286"/>
                    </a:lnTo>
                    <a:lnTo>
                      <a:pt x="95" y="286"/>
                    </a:lnTo>
                    <a:lnTo>
                      <a:pt x="94" y="286"/>
                    </a:lnTo>
                    <a:lnTo>
                      <a:pt x="93" y="286"/>
                    </a:lnTo>
                    <a:lnTo>
                      <a:pt x="93" y="288"/>
                    </a:lnTo>
                    <a:lnTo>
                      <a:pt x="91" y="304"/>
                    </a:lnTo>
                    <a:lnTo>
                      <a:pt x="91" y="307"/>
                    </a:lnTo>
                    <a:lnTo>
                      <a:pt x="89" y="307"/>
                    </a:lnTo>
                    <a:lnTo>
                      <a:pt x="87" y="309"/>
                    </a:lnTo>
                    <a:lnTo>
                      <a:pt x="85" y="312"/>
                    </a:lnTo>
                    <a:lnTo>
                      <a:pt x="84" y="313"/>
                    </a:lnTo>
                    <a:lnTo>
                      <a:pt x="83" y="316"/>
                    </a:lnTo>
                    <a:lnTo>
                      <a:pt x="83" y="321"/>
                    </a:lnTo>
                    <a:lnTo>
                      <a:pt x="85" y="324"/>
                    </a:lnTo>
                    <a:lnTo>
                      <a:pt x="87" y="325"/>
                    </a:lnTo>
                    <a:lnTo>
                      <a:pt x="91" y="325"/>
                    </a:lnTo>
                    <a:lnTo>
                      <a:pt x="91" y="326"/>
                    </a:lnTo>
                    <a:lnTo>
                      <a:pt x="93" y="326"/>
                    </a:lnTo>
                    <a:lnTo>
                      <a:pt x="97" y="327"/>
                    </a:lnTo>
                    <a:lnTo>
                      <a:pt x="98" y="328"/>
                    </a:lnTo>
                    <a:lnTo>
                      <a:pt x="98" y="331"/>
                    </a:lnTo>
                    <a:lnTo>
                      <a:pt x="98" y="333"/>
                    </a:lnTo>
                    <a:lnTo>
                      <a:pt x="98" y="336"/>
                    </a:lnTo>
                    <a:lnTo>
                      <a:pt x="99" y="338"/>
                    </a:lnTo>
                    <a:lnTo>
                      <a:pt x="101" y="343"/>
                    </a:lnTo>
                    <a:lnTo>
                      <a:pt x="106" y="343"/>
                    </a:lnTo>
                    <a:lnTo>
                      <a:pt x="106" y="342"/>
                    </a:lnTo>
                    <a:lnTo>
                      <a:pt x="107" y="342"/>
                    </a:lnTo>
                    <a:lnTo>
                      <a:pt x="108" y="341"/>
                    </a:lnTo>
                    <a:lnTo>
                      <a:pt x="110" y="342"/>
                    </a:lnTo>
                    <a:lnTo>
                      <a:pt x="111" y="342"/>
                    </a:lnTo>
                    <a:lnTo>
                      <a:pt x="114" y="341"/>
                    </a:lnTo>
                    <a:lnTo>
                      <a:pt x="117" y="339"/>
                    </a:lnTo>
                    <a:lnTo>
                      <a:pt x="119" y="339"/>
                    </a:lnTo>
                    <a:lnTo>
                      <a:pt x="120" y="341"/>
                    </a:lnTo>
                    <a:lnTo>
                      <a:pt x="123" y="346"/>
                    </a:lnTo>
                    <a:lnTo>
                      <a:pt x="125" y="348"/>
                    </a:lnTo>
                    <a:lnTo>
                      <a:pt x="126" y="347"/>
                    </a:lnTo>
                    <a:lnTo>
                      <a:pt x="127" y="346"/>
                    </a:lnTo>
                    <a:lnTo>
                      <a:pt x="129" y="343"/>
                    </a:lnTo>
                    <a:lnTo>
                      <a:pt x="131" y="341"/>
                    </a:lnTo>
                    <a:lnTo>
                      <a:pt x="132" y="341"/>
                    </a:lnTo>
                    <a:lnTo>
                      <a:pt x="133" y="341"/>
                    </a:lnTo>
                    <a:lnTo>
                      <a:pt x="133" y="338"/>
                    </a:lnTo>
                    <a:lnTo>
                      <a:pt x="138" y="331"/>
                    </a:lnTo>
                    <a:lnTo>
                      <a:pt x="138" y="328"/>
                    </a:lnTo>
                    <a:lnTo>
                      <a:pt x="137" y="325"/>
                    </a:lnTo>
                    <a:lnTo>
                      <a:pt x="137" y="320"/>
                    </a:lnTo>
                    <a:lnTo>
                      <a:pt x="139" y="320"/>
                    </a:lnTo>
                    <a:lnTo>
                      <a:pt x="140" y="321"/>
                    </a:lnTo>
                    <a:lnTo>
                      <a:pt x="144" y="323"/>
                    </a:lnTo>
                    <a:lnTo>
                      <a:pt x="146" y="324"/>
                    </a:lnTo>
                    <a:lnTo>
                      <a:pt x="150" y="326"/>
                    </a:lnTo>
                    <a:lnTo>
                      <a:pt x="152" y="328"/>
                    </a:lnTo>
                    <a:lnTo>
                      <a:pt x="156" y="330"/>
                    </a:lnTo>
                    <a:lnTo>
                      <a:pt x="158" y="330"/>
                    </a:lnTo>
                    <a:lnTo>
                      <a:pt x="162" y="332"/>
                    </a:lnTo>
                    <a:lnTo>
                      <a:pt x="163" y="333"/>
                    </a:lnTo>
                    <a:lnTo>
                      <a:pt x="165" y="338"/>
                    </a:lnTo>
                    <a:lnTo>
                      <a:pt x="165" y="340"/>
                    </a:lnTo>
                    <a:lnTo>
                      <a:pt x="166" y="343"/>
                    </a:lnTo>
                    <a:lnTo>
                      <a:pt x="166" y="348"/>
                    </a:lnTo>
                    <a:lnTo>
                      <a:pt x="167" y="348"/>
                    </a:lnTo>
                    <a:lnTo>
                      <a:pt x="169" y="350"/>
                    </a:lnTo>
                    <a:lnTo>
                      <a:pt x="173" y="353"/>
                    </a:lnTo>
                    <a:lnTo>
                      <a:pt x="173" y="356"/>
                    </a:lnTo>
                    <a:lnTo>
                      <a:pt x="173" y="357"/>
                    </a:lnTo>
                    <a:lnTo>
                      <a:pt x="173" y="358"/>
                    </a:lnTo>
                    <a:lnTo>
                      <a:pt x="174" y="358"/>
                    </a:lnTo>
                    <a:lnTo>
                      <a:pt x="176" y="362"/>
                    </a:lnTo>
                    <a:lnTo>
                      <a:pt x="179" y="363"/>
                    </a:lnTo>
                    <a:lnTo>
                      <a:pt x="183" y="361"/>
                    </a:lnTo>
                    <a:lnTo>
                      <a:pt x="186" y="363"/>
                    </a:lnTo>
                    <a:lnTo>
                      <a:pt x="192" y="361"/>
                    </a:lnTo>
                    <a:lnTo>
                      <a:pt x="195" y="362"/>
                    </a:lnTo>
                    <a:lnTo>
                      <a:pt x="199" y="366"/>
                    </a:lnTo>
                    <a:lnTo>
                      <a:pt x="202" y="372"/>
                    </a:lnTo>
                    <a:lnTo>
                      <a:pt x="203" y="377"/>
                    </a:lnTo>
                    <a:lnTo>
                      <a:pt x="203" y="384"/>
                    </a:lnTo>
                    <a:lnTo>
                      <a:pt x="200" y="388"/>
                    </a:lnTo>
                    <a:lnTo>
                      <a:pt x="196" y="393"/>
                    </a:lnTo>
                    <a:lnTo>
                      <a:pt x="196" y="395"/>
                    </a:lnTo>
                    <a:lnTo>
                      <a:pt x="199" y="409"/>
                    </a:lnTo>
                    <a:lnTo>
                      <a:pt x="202" y="415"/>
                    </a:lnTo>
                    <a:lnTo>
                      <a:pt x="205" y="416"/>
                    </a:lnTo>
                    <a:lnTo>
                      <a:pt x="209" y="416"/>
                    </a:lnTo>
                    <a:lnTo>
                      <a:pt x="213" y="418"/>
                    </a:lnTo>
                    <a:lnTo>
                      <a:pt x="219" y="416"/>
                    </a:lnTo>
                    <a:lnTo>
                      <a:pt x="225" y="411"/>
                    </a:lnTo>
                    <a:lnTo>
                      <a:pt x="227" y="408"/>
                    </a:lnTo>
                    <a:lnTo>
                      <a:pt x="234" y="407"/>
                    </a:lnTo>
                    <a:lnTo>
                      <a:pt x="244" y="401"/>
                    </a:lnTo>
                    <a:lnTo>
                      <a:pt x="244" y="397"/>
                    </a:lnTo>
                    <a:lnTo>
                      <a:pt x="245" y="400"/>
                    </a:lnTo>
                    <a:lnTo>
                      <a:pt x="248" y="399"/>
                    </a:lnTo>
                    <a:lnTo>
                      <a:pt x="250" y="402"/>
                    </a:lnTo>
                    <a:lnTo>
                      <a:pt x="253" y="403"/>
                    </a:lnTo>
                    <a:lnTo>
                      <a:pt x="253" y="408"/>
                    </a:lnTo>
                    <a:lnTo>
                      <a:pt x="251" y="408"/>
                    </a:lnTo>
                    <a:lnTo>
                      <a:pt x="249" y="409"/>
                    </a:lnTo>
                    <a:lnTo>
                      <a:pt x="249" y="408"/>
                    </a:lnTo>
                    <a:lnTo>
                      <a:pt x="248" y="410"/>
                    </a:lnTo>
                    <a:lnTo>
                      <a:pt x="247" y="410"/>
                    </a:lnTo>
                    <a:lnTo>
                      <a:pt x="246" y="411"/>
                    </a:lnTo>
                    <a:lnTo>
                      <a:pt x="248" y="412"/>
                    </a:lnTo>
                    <a:lnTo>
                      <a:pt x="248" y="414"/>
                    </a:lnTo>
                    <a:lnTo>
                      <a:pt x="250" y="416"/>
                    </a:lnTo>
                    <a:lnTo>
                      <a:pt x="253" y="423"/>
                    </a:lnTo>
                    <a:lnTo>
                      <a:pt x="259" y="429"/>
                    </a:lnTo>
                    <a:lnTo>
                      <a:pt x="269" y="434"/>
                    </a:lnTo>
                    <a:lnTo>
                      <a:pt x="270" y="435"/>
                    </a:lnTo>
                    <a:lnTo>
                      <a:pt x="272" y="434"/>
                    </a:lnTo>
                    <a:lnTo>
                      <a:pt x="272" y="444"/>
                    </a:lnTo>
                    <a:lnTo>
                      <a:pt x="280" y="445"/>
                    </a:lnTo>
                    <a:lnTo>
                      <a:pt x="285" y="445"/>
                    </a:lnTo>
                    <a:lnTo>
                      <a:pt x="290" y="443"/>
                    </a:lnTo>
                    <a:lnTo>
                      <a:pt x="297" y="445"/>
                    </a:lnTo>
                    <a:lnTo>
                      <a:pt x="300" y="444"/>
                    </a:lnTo>
                    <a:lnTo>
                      <a:pt x="313" y="445"/>
                    </a:lnTo>
                    <a:lnTo>
                      <a:pt x="334" y="446"/>
                    </a:lnTo>
                    <a:lnTo>
                      <a:pt x="346" y="446"/>
                    </a:lnTo>
                    <a:lnTo>
                      <a:pt x="351" y="446"/>
                    </a:lnTo>
                    <a:lnTo>
                      <a:pt x="354" y="443"/>
                    </a:lnTo>
                    <a:lnTo>
                      <a:pt x="359" y="438"/>
                    </a:lnTo>
                    <a:lnTo>
                      <a:pt x="362" y="438"/>
                    </a:lnTo>
                    <a:lnTo>
                      <a:pt x="362" y="437"/>
                    </a:lnTo>
                    <a:lnTo>
                      <a:pt x="364" y="434"/>
                    </a:lnTo>
                    <a:lnTo>
                      <a:pt x="366" y="433"/>
                    </a:lnTo>
                    <a:lnTo>
                      <a:pt x="366" y="430"/>
                    </a:lnTo>
                    <a:lnTo>
                      <a:pt x="364" y="426"/>
                    </a:lnTo>
                    <a:lnTo>
                      <a:pt x="362" y="411"/>
                    </a:lnTo>
                    <a:lnTo>
                      <a:pt x="360" y="410"/>
                    </a:lnTo>
                    <a:lnTo>
                      <a:pt x="358" y="409"/>
                    </a:lnTo>
                    <a:lnTo>
                      <a:pt x="357" y="404"/>
                    </a:lnTo>
                    <a:lnTo>
                      <a:pt x="356" y="403"/>
                    </a:lnTo>
                    <a:lnTo>
                      <a:pt x="355" y="401"/>
                    </a:lnTo>
                    <a:lnTo>
                      <a:pt x="352" y="399"/>
                    </a:lnTo>
                    <a:lnTo>
                      <a:pt x="351" y="397"/>
                    </a:lnTo>
                    <a:lnTo>
                      <a:pt x="349" y="398"/>
                    </a:lnTo>
                    <a:lnTo>
                      <a:pt x="346" y="396"/>
                    </a:lnTo>
                    <a:lnTo>
                      <a:pt x="343" y="392"/>
                    </a:lnTo>
                    <a:lnTo>
                      <a:pt x="341" y="391"/>
                    </a:lnTo>
                    <a:lnTo>
                      <a:pt x="337" y="384"/>
                    </a:lnTo>
                    <a:lnTo>
                      <a:pt x="337" y="383"/>
                    </a:lnTo>
                    <a:lnTo>
                      <a:pt x="335" y="386"/>
                    </a:lnTo>
                    <a:lnTo>
                      <a:pt x="335" y="384"/>
                    </a:lnTo>
                    <a:lnTo>
                      <a:pt x="333" y="384"/>
                    </a:lnTo>
                    <a:lnTo>
                      <a:pt x="332" y="383"/>
                    </a:lnTo>
                    <a:lnTo>
                      <a:pt x="331" y="373"/>
                    </a:lnTo>
                    <a:lnTo>
                      <a:pt x="333" y="371"/>
                    </a:lnTo>
                    <a:lnTo>
                      <a:pt x="332" y="370"/>
                    </a:lnTo>
                    <a:lnTo>
                      <a:pt x="331" y="368"/>
                    </a:lnTo>
                    <a:lnTo>
                      <a:pt x="331" y="365"/>
                    </a:lnTo>
                    <a:lnTo>
                      <a:pt x="330" y="362"/>
                    </a:lnTo>
                    <a:lnTo>
                      <a:pt x="330" y="361"/>
                    </a:lnTo>
                    <a:lnTo>
                      <a:pt x="330" y="350"/>
                    </a:lnTo>
                    <a:lnTo>
                      <a:pt x="328" y="353"/>
                    </a:lnTo>
                    <a:lnTo>
                      <a:pt x="324" y="354"/>
                    </a:lnTo>
                    <a:lnTo>
                      <a:pt x="318" y="355"/>
                    </a:lnTo>
                    <a:lnTo>
                      <a:pt x="313" y="356"/>
                    </a:lnTo>
                    <a:lnTo>
                      <a:pt x="311" y="356"/>
                    </a:lnTo>
                    <a:lnTo>
                      <a:pt x="306" y="356"/>
                    </a:lnTo>
                    <a:lnTo>
                      <a:pt x="305" y="356"/>
                    </a:lnTo>
                    <a:lnTo>
                      <a:pt x="305" y="357"/>
                    </a:lnTo>
                    <a:lnTo>
                      <a:pt x="305" y="359"/>
                    </a:lnTo>
                    <a:lnTo>
                      <a:pt x="303" y="358"/>
                    </a:lnTo>
                    <a:lnTo>
                      <a:pt x="304" y="357"/>
                    </a:lnTo>
                    <a:lnTo>
                      <a:pt x="303" y="356"/>
                    </a:lnTo>
                    <a:lnTo>
                      <a:pt x="298" y="356"/>
                    </a:lnTo>
                    <a:lnTo>
                      <a:pt x="295" y="355"/>
                    </a:lnTo>
                    <a:lnTo>
                      <a:pt x="292" y="351"/>
                    </a:lnTo>
                    <a:lnTo>
                      <a:pt x="285" y="344"/>
                    </a:lnTo>
                    <a:lnTo>
                      <a:pt x="284" y="343"/>
                    </a:lnTo>
                    <a:lnTo>
                      <a:pt x="282" y="341"/>
                    </a:lnTo>
                    <a:lnTo>
                      <a:pt x="279" y="338"/>
                    </a:lnTo>
                    <a:lnTo>
                      <a:pt x="275" y="331"/>
                    </a:lnTo>
                    <a:lnTo>
                      <a:pt x="272" y="328"/>
                    </a:lnTo>
                    <a:lnTo>
                      <a:pt x="269" y="326"/>
                    </a:lnTo>
                    <a:lnTo>
                      <a:pt x="265" y="326"/>
                    </a:lnTo>
                    <a:lnTo>
                      <a:pt x="260" y="323"/>
                    </a:lnTo>
                    <a:lnTo>
                      <a:pt x="258" y="321"/>
                    </a:lnTo>
                    <a:lnTo>
                      <a:pt x="257" y="318"/>
                    </a:lnTo>
                    <a:lnTo>
                      <a:pt x="256" y="317"/>
                    </a:lnTo>
                    <a:lnTo>
                      <a:pt x="256" y="316"/>
                    </a:lnTo>
                    <a:lnTo>
                      <a:pt x="255" y="316"/>
                    </a:lnTo>
                    <a:lnTo>
                      <a:pt x="253" y="316"/>
                    </a:lnTo>
                    <a:lnTo>
                      <a:pt x="249" y="311"/>
                    </a:lnTo>
                    <a:lnTo>
                      <a:pt x="247" y="311"/>
                    </a:lnTo>
                    <a:lnTo>
                      <a:pt x="245" y="312"/>
                    </a:lnTo>
                    <a:lnTo>
                      <a:pt x="242" y="312"/>
                    </a:lnTo>
                    <a:lnTo>
                      <a:pt x="240" y="311"/>
                    </a:lnTo>
                    <a:lnTo>
                      <a:pt x="239" y="311"/>
                    </a:lnTo>
                    <a:lnTo>
                      <a:pt x="237" y="312"/>
                    </a:lnTo>
                    <a:lnTo>
                      <a:pt x="237" y="311"/>
                    </a:lnTo>
                    <a:lnTo>
                      <a:pt x="235" y="311"/>
                    </a:lnTo>
                    <a:lnTo>
                      <a:pt x="232" y="311"/>
                    </a:lnTo>
                    <a:lnTo>
                      <a:pt x="230" y="311"/>
                    </a:lnTo>
                    <a:lnTo>
                      <a:pt x="223" y="311"/>
                    </a:lnTo>
                    <a:lnTo>
                      <a:pt x="213" y="308"/>
                    </a:lnTo>
                    <a:lnTo>
                      <a:pt x="204" y="303"/>
                    </a:lnTo>
                    <a:lnTo>
                      <a:pt x="198" y="302"/>
                    </a:lnTo>
                    <a:lnTo>
                      <a:pt x="196" y="301"/>
                    </a:lnTo>
                    <a:lnTo>
                      <a:pt x="194" y="295"/>
                    </a:lnTo>
                    <a:lnTo>
                      <a:pt x="190" y="293"/>
                    </a:lnTo>
                    <a:lnTo>
                      <a:pt x="188" y="293"/>
                    </a:lnTo>
                    <a:lnTo>
                      <a:pt x="186" y="289"/>
                    </a:lnTo>
                    <a:lnTo>
                      <a:pt x="184" y="287"/>
                    </a:lnTo>
                    <a:lnTo>
                      <a:pt x="185" y="285"/>
                    </a:lnTo>
                    <a:lnTo>
                      <a:pt x="185" y="282"/>
                    </a:lnTo>
                    <a:lnTo>
                      <a:pt x="183" y="279"/>
                    </a:lnTo>
                    <a:lnTo>
                      <a:pt x="183" y="278"/>
                    </a:lnTo>
                    <a:lnTo>
                      <a:pt x="181" y="276"/>
                    </a:lnTo>
                    <a:lnTo>
                      <a:pt x="179" y="274"/>
                    </a:lnTo>
                    <a:lnTo>
                      <a:pt x="177" y="272"/>
                    </a:lnTo>
                    <a:lnTo>
                      <a:pt x="174" y="269"/>
                    </a:lnTo>
                    <a:lnTo>
                      <a:pt x="169" y="264"/>
                    </a:lnTo>
                    <a:lnTo>
                      <a:pt x="163" y="258"/>
                    </a:lnTo>
                    <a:lnTo>
                      <a:pt x="160" y="251"/>
                    </a:lnTo>
                    <a:lnTo>
                      <a:pt x="161" y="248"/>
                    </a:lnTo>
                    <a:lnTo>
                      <a:pt x="162" y="239"/>
                    </a:lnTo>
                    <a:lnTo>
                      <a:pt x="160" y="234"/>
                    </a:lnTo>
                    <a:lnTo>
                      <a:pt x="159" y="229"/>
                    </a:lnTo>
                    <a:lnTo>
                      <a:pt x="158" y="227"/>
                    </a:lnTo>
                    <a:lnTo>
                      <a:pt x="156" y="225"/>
                    </a:lnTo>
                    <a:lnTo>
                      <a:pt x="156" y="224"/>
                    </a:lnTo>
                    <a:lnTo>
                      <a:pt x="154" y="221"/>
                    </a:lnTo>
                    <a:lnTo>
                      <a:pt x="150" y="214"/>
                    </a:lnTo>
                    <a:lnTo>
                      <a:pt x="150" y="212"/>
                    </a:lnTo>
                    <a:lnTo>
                      <a:pt x="148" y="211"/>
                    </a:lnTo>
                    <a:lnTo>
                      <a:pt x="146" y="205"/>
                    </a:lnTo>
                    <a:lnTo>
                      <a:pt x="127" y="172"/>
                    </a:lnTo>
                    <a:lnTo>
                      <a:pt x="125" y="171"/>
                    </a:lnTo>
                    <a:lnTo>
                      <a:pt x="122" y="169"/>
                    </a:lnTo>
                    <a:lnTo>
                      <a:pt x="110" y="156"/>
                    </a:lnTo>
                    <a:lnTo>
                      <a:pt x="109" y="156"/>
                    </a:lnTo>
                    <a:lnTo>
                      <a:pt x="108" y="151"/>
                    </a:lnTo>
                    <a:lnTo>
                      <a:pt x="107" y="149"/>
                    </a:lnTo>
                    <a:lnTo>
                      <a:pt x="105" y="149"/>
                    </a:lnTo>
                    <a:lnTo>
                      <a:pt x="106" y="147"/>
                    </a:lnTo>
                    <a:lnTo>
                      <a:pt x="104" y="143"/>
                    </a:lnTo>
                    <a:lnTo>
                      <a:pt x="95" y="114"/>
                    </a:lnTo>
                    <a:lnTo>
                      <a:pt x="93" y="99"/>
                    </a:lnTo>
                    <a:lnTo>
                      <a:pt x="95" y="93"/>
                    </a:lnTo>
                    <a:lnTo>
                      <a:pt x="94" y="91"/>
                    </a:lnTo>
                    <a:lnTo>
                      <a:pt x="98" y="81"/>
                    </a:lnTo>
                    <a:lnTo>
                      <a:pt x="99" y="74"/>
                    </a:lnTo>
                    <a:lnTo>
                      <a:pt x="98" y="73"/>
                    </a:lnTo>
                    <a:lnTo>
                      <a:pt x="97" y="72"/>
                    </a:lnTo>
                    <a:lnTo>
                      <a:pt x="91" y="67"/>
                    </a:lnTo>
                    <a:lnTo>
                      <a:pt x="85" y="62"/>
                    </a:lnTo>
                    <a:lnTo>
                      <a:pt x="81" y="59"/>
                    </a:lnTo>
                    <a:lnTo>
                      <a:pt x="75" y="50"/>
                    </a:lnTo>
                    <a:lnTo>
                      <a:pt x="59" y="19"/>
                    </a:lnTo>
                    <a:lnTo>
                      <a:pt x="56" y="20"/>
                    </a:lnTo>
                    <a:lnTo>
                      <a:pt x="52" y="17"/>
                    </a:lnTo>
                    <a:lnTo>
                      <a:pt x="45" y="11"/>
                    </a:lnTo>
                    <a:lnTo>
                      <a:pt x="43" y="8"/>
                    </a:lnTo>
                    <a:lnTo>
                      <a:pt x="41" y="7"/>
                    </a:lnTo>
                    <a:lnTo>
                      <a:pt x="39" y="3"/>
                    </a:lnTo>
                    <a:lnTo>
                      <a:pt x="37" y="2"/>
                    </a:lnTo>
                    <a:lnTo>
                      <a:pt x="35" y="1"/>
                    </a:lnTo>
                    <a:lnTo>
                      <a:pt x="33" y="0"/>
                    </a:lnTo>
                    <a:lnTo>
                      <a:pt x="32" y="0"/>
                    </a:lnTo>
                    <a:lnTo>
                      <a:pt x="30" y="3"/>
                    </a:lnTo>
                    <a:lnTo>
                      <a:pt x="28" y="6"/>
                    </a:lnTo>
                    <a:lnTo>
                      <a:pt x="25" y="5"/>
                    </a:lnTo>
                    <a:lnTo>
                      <a:pt x="24" y="4"/>
                    </a:lnTo>
                    <a:lnTo>
                      <a:pt x="19" y="5"/>
                    </a:lnTo>
                    <a:lnTo>
                      <a:pt x="18" y="6"/>
                    </a:lnTo>
                    <a:lnTo>
                      <a:pt x="18" y="4"/>
                    </a:lnTo>
                    <a:lnTo>
                      <a:pt x="15" y="5"/>
                    </a:lnTo>
                    <a:lnTo>
                      <a:pt x="15" y="4"/>
                    </a:lnTo>
                    <a:lnTo>
                      <a:pt x="11" y="4"/>
                    </a:lnTo>
                    <a:lnTo>
                      <a:pt x="11" y="5"/>
                    </a:lnTo>
                    <a:lnTo>
                      <a:pt x="10" y="5"/>
                    </a:lnTo>
                    <a:lnTo>
                      <a:pt x="5" y="14"/>
                    </a:lnTo>
                    <a:lnTo>
                      <a:pt x="12" y="18"/>
                    </a:lnTo>
                    <a:lnTo>
                      <a:pt x="12" y="21"/>
                    </a:lnTo>
                    <a:lnTo>
                      <a:pt x="7" y="26"/>
                    </a:lnTo>
                    <a:lnTo>
                      <a:pt x="7" y="31"/>
                    </a:lnTo>
                    <a:lnTo>
                      <a:pt x="5" y="39"/>
                    </a:lnTo>
                    <a:lnTo>
                      <a:pt x="0" y="39"/>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76" name="Freeform 3"/>
              <p:cNvSpPr>
                <a:spLocks/>
              </p:cNvSpPr>
              <p:nvPr/>
            </p:nvSpPr>
            <p:spPr bwMode="auto">
              <a:xfrm>
                <a:off x="5027613" y="4437063"/>
                <a:ext cx="365125" cy="482600"/>
              </a:xfrm>
              <a:custGeom>
                <a:avLst/>
                <a:gdLst>
                  <a:gd name="T0" fmla="*/ 2147483647 w 112"/>
                  <a:gd name="T1" fmla="*/ 2147483647 h 141"/>
                  <a:gd name="T2" fmla="*/ 2147483647 w 112"/>
                  <a:gd name="T3" fmla="*/ 2147483647 h 141"/>
                  <a:gd name="T4" fmla="*/ 2147483647 w 112"/>
                  <a:gd name="T5" fmla="*/ 2147483647 h 141"/>
                  <a:gd name="T6" fmla="*/ 2147483647 w 112"/>
                  <a:gd name="T7" fmla="*/ 2147483647 h 141"/>
                  <a:gd name="T8" fmla="*/ 2147483647 w 112"/>
                  <a:gd name="T9" fmla="*/ 2147483647 h 141"/>
                  <a:gd name="T10" fmla="*/ 2147483647 w 112"/>
                  <a:gd name="T11" fmla="*/ 2147483647 h 141"/>
                  <a:gd name="T12" fmla="*/ 2147483647 w 112"/>
                  <a:gd name="T13" fmla="*/ 2147483647 h 141"/>
                  <a:gd name="T14" fmla="*/ 2147483647 w 112"/>
                  <a:gd name="T15" fmla="*/ 2147483647 h 141"/>
                  <a:gd name="T16" fmla="*/ 2147483647 w 112"/>
                  <a:gd name="T17" fmla="*/ 2147483647 h 141"/>
                  <a:gd name="T18" fmla="*/ 2147483647 w 112"/>
                  <a:gd name="T19" fmla="*/ 2147483647 h 141"/>
                  <a:gd name="T20" fmla="*/ 2147483647 w 112"/>
                  <a:gd name="T21" fmla="*/ 2147483647 h 141"/>
                  <a:gd name="T22" fmla="*/ 2147483647 w 112"/>
                  <a:gd name="T23" fmla="*/ 2147483647 h 141"/>
                  <a:gd name="T24" fmla="*/ 2147483647 w 112"/>
                  <a:gd name="T25" fmla="*/ 2147483647 h 141"/>
                  <a:gd name="T26" fmla="*/ 2147483647 w 112"/>
                  <a:gd name="T27" fmla="*/ 2147483647 h 141"/>
                  <a:gd name="T28" fmla="*/ 2147483647 w 112"/>
                  <a:gd name="T29" fmla="*/ 2147483647 h 141"/>
                  <a:gd name="T30" fmla="*/ 2147483647 w 112"/>
                  <a:gd name="T31" fmla="*/ 2147483647 h 141"/>
                  <a:gd name="T32" fmla="*/ 2147483647 w 112"/>
                  <a:gd name="T33" fmla="*/ 2147483647 h 141"/>
                  <a:gd name="T34" fmla="*/ 2147483647 w 112"/>
                  <a:gd name="T35" fmla="*/ 2147483647 h 141"/>
                  <a:gd name="T36" fmla="*/ 2147483647 w 112"/>
                  <a:gd name="T37" fmla="*/ 2147483647 h 141"/>
                  <a:gd name="T38" fmla="*/ 2147483647 w 112"/>
                  <a:gd name="T39" fmla="*/ 2147483647 h 141"/>
                  <a:gd name="T40" fmla="*/ 2147483647 w 112"/>
                  <a:gd name="T41" fmla="*/ 2147483647 h 141"/>
                  <a:gd name="T42" fmla="*/ 2147483647 w 112"/>
                  <a:gd name="T43" fmla="*/ 2147483647 h 141"/>
                  <a:gd name="T44" fmla="*/ 2147483647 w 112"/>
                  <a:gd name="T45" fmla="*/ 2147483647 h 141"/>
                  <a:gd name="T46" fmla="*/ 2147483647 w 112"/>
                  <a:gd name="T47" fmla="*/ 2147483647 h 141"/>
                  <a:gd name="T48" fmla="*/ 2147483647 w 112"/>
                  <a:gd name="T49" fmla="*/ 2147483647 h 141"/>
                  <a:gd name="T50" fmla="*/ 2147483647 w 112"/>
                  <a:gd name="T51" fmla="*/ 2147483647 h 141"/>
                  <a:gd name="T52" fmla="*/ 2147483647 w 112"/>
                  <a:gd name="T53" fmla="*/ 2147483647 h 141"/>
                  <a:gd name="T54" fmla="*/ 2147483647 w 112"/>
                  <a:gd name="T55" fmla="*/ 2147483647 h 141"/>
                  <a:gd name="T56" fmla="*/ 2147483647 w 112"/>
                  <a:gd name="T57" fmla="*/ 0 h 141"/>
                  <a:gd name="T58" fmla="*/ 2147483647 w 112"/>
                  <a:gd name="T59" fmla="*/ 2147483647 h 141"/>
                  <a:gd name="T60" fmla="*/ 2147483647 w 112"/>
                  <a:gd name="T61" fmla="*/ 2147483647 h 141"/>
                  <a:gd name="T62" fmla="*/ 2147483647 w 112"/>
                  <a:gd name="T63" fmla="*/ 2147483647 h 141"/>
                  <a:gd name="T64" fmla="*/ 2147483647 w 112"/>
                  <a:gd name="T65" fmla="*/ 2147483647 h 141"/>
                  <a:gd name="T66" fmla="*/ 2147483647 w 112"/>
                  <a:gd name="T67" fmla="*/ 2147483647 h 141"/>
                  <a:gd name="T68" fmla="*/ 2147483647 w 112"/>
                  <a:gd name="T69" fmla="*/ 2147483647 h 141"/>
                  <a:gd name="T70" fmla="*/ 2147483647 w 112"/>
                  <a:gd name="T71" fmla="*/ 2147483647 h 141"/>
                  <a:gd name="T72" fmla="*/ 2147483647 w 112"/>
                  <a:gd name="T73" fmla="*/ 2147483647 h 141"/>
                  <a:gd name="T74" fmla="*/ 2147483647 w 112"/>
                  <a:gd name="T75" fmla="*/ 2147483647 h 141"/>
                  <a:gd name="T76" fmla="*/ 2147483647 w 112"/>
                  <a:gd name="T77" fmla="*/ 2147483647 h 141"/>
                  <a:gd name="T78" fmla="*/ 2147483647 w 112"/>
                  <a:gd name="T79" fmla="*/ 2147483647 h 141"/>
                  <a:gd name="T80" fmla="*/ 2147483647 w 112"/>
                  <a:gd name="T81" fmla="*/ 2147483647 h 141"/>
                  <a:gd name="T82" fmla="*/ 2147483647 w 112"/>
                  <a:gd name="T83" fmla="*/ 2147483647 h 141"/>
                  <a:gd name="T84" fmla="*/ 2147483647 w 112"/>
                  <a:gd name="T85" fmla="*/ 2147483647 h 141"/>
                  <a:gd name="T86" fmla="*/ 2147483647 w 112"/>
                  <a:gd name="T87" fmla="*/ 2147483647 h 141"/>
                  <a:gd name="T88" fmla="*/ 2147483647 w 112"/>
                  <a:gd name="T89" fmla="*/ 2147483647 h 141"/>
                  <a:gd name="T90" fmla="*/ 2147483647 w 112"/>
                  <a:gd name="T91" fmla="*/ 2147483647 h 141"/>
                  <a:gd name="T92" fmla="*/ 2147483647 w 112"/>
                  <a:gd name="T93" fmla="*/ 2147483647 h 141"/>
                  <a:gd name="T94" fmla="*/ 2147483647 w 112"/>
                  <a:gd name="T95" fmla="*/ 2147483647 h 141"/>
                  <a:gd name="T96" fmla="*/ 2147483647 w 112"/>
                  <a:gd name="T97" fmla="*/ 2147483647 h 141"/>
                  <a:gd name="T98" fmla="*/ 2147483647 w 112"/>
                  <a:gd name="T99" fmla="*/ 2147483647 h 141"/>
                  <a:gd name="T100" fmla="*/ 2147483647 w 112"/>
                  <a:gd name="T101" fmla="*/ 2147483647 h 141"/>
                  <a:gd name="T102" fmla="*/ 2147483647 w 112"/>
                  <a:gd name="T103" fmla="*/ 2147483647 h 141"/>
                  <a:gd name="T104" fmla="*/ 2147483647 w 112"/>
                  <a:gd name="T105" fmla="*/ 2147483647 h 141"/>
                  <a:gd name="T106" fmla="*/ 2147483647 w 112"/>
                  <a:gd name="T107" fmla="*/ 2147483647 h 141"/>
                  <a:gd name="T108" fmla="*/ 2147483647 w 112"/>
                  <a:gd name="T109" fmla="*/ 2147483647 h 141"/>
                  <a:gd name="T110" fmla="*/ 2147483647 w 112"/>
                  <a:gd name="T111" fmla="*/ 2147483647 h 14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2"/>
                  <a:gd name="T169" fmla="*/ 0 h 141"/>
                  <a:gd name="T170" fmla="*/ 112 w 112"/>
                  <a:gd name="T171" fmla="*/ 141 h 14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2" h="141">
                    <a:moveTo>
                      <a:pt x="0" y="75"/>
                    </a:moveTo>
                    <a:lnTo>
                      <a:pt x="2" y="68"/>
                    </a:lnTo>
                    <a:lnTo>
                      <a:pt x="3" y="66"/>
                    </a:lnTo>
                    <a:lnTo>
                      <a:pt x="4" y="61"/>
                    </a:lnTo>
                    <a:lnTo>
                      <a:pt x="5" y="60"/>
                    </a:lnTo>
                    <a:lnTo>
                      <a:pt x="7" y="61"/>
                    </a:lnTo>
                    <a:lnTo>
                      <a:pt x="9" y="61"/>
                    </a:lnTo>
                    <a:lnTo>
                      <a:pt x="10" y="63"/>
                    </a:lnTo>
                    <a:lnTo>
                      <a:pt x="15" y="64"/>
                    </a:lnTo>
                    <a:lnTo>
                      <a:pt x="16" y="63"/>
                    </a:lnTo>
                    <a:lnTo>
                      <a:pt x="17" y="61"/>
                    </a:lnTo>
                    <a:lnTo>
                      <a:pt x="18" y="56"/>
                    </a:lnTo>
                    <a:lnTo>
                      <a:pt x="19" y="55"/>
                    </a:lnTo>
                    <a:lnTo>
                      <a:pt x="20" y="55"/>
                    </a:lnTo>
                    <a:lnTo>
                      <a:pt x="23" y="57"/>
                    </a:lnTo>
                    <a:lnTo>
                      <a:pt x="27" y="58"/>
                    </a:lnTo>
                    <a:lnTo>
                      <a:pt x="29" y="58"/>
                    </a:lnTo>
                    <a:lnTo>
                      <a:pt x="29" y="60"/>
                    </a:lnTo>
                    <a:lnTo>
                      <a:pt x="31" y="60"/>
                    </a:lnTo>
                    <a:lnTo>
                      <a:pt x="33" y="59"/>
                    </a:lnTo>
                    <a:lnTo>
                      <a:pt x="35" y="57"/>
                    </a:lnTo>
                    <a:lnTo>
                      <a:pt x="35" y="53"/>
                    </a:lnTo>
                    <a:lnTo>
                      <a:pt x="35" y="50"/>
                    </a:lnTo>
                    <a:lnTo>
                      <a:pt x="38" y="41"/>
                    </a:lnTo>
                    <a:lnTo>
                      <a:pt x="39" y="37"/>
                    </a:lnTo>
                    <a:lnTo>
                      <a:pt x="44" y="37"/>
                    </a:lnTo>
                    <a:lnTo>
                      <a:pt x="44" y="39"/>
                    </a:lnTo>
                    <a:lnTo>
                      <a:pt x="46" y="40"/>
                    </a:lnTo>
                    <a:lnTo>
                      <a:pt x="50" y="42"/>
                    </a:lnTo>
                    <a:lnTo>
                      <a:pt x="55" y="40"/>
                    </a:lnTo>
                    <a:lnTo>
                      <a:pt x="55" y="37"/>
                    </a:lnTo>
                    <a:lnTo>
                      <a:pt x="59" y="35"/>
                    </a:lnTo>
                    <a:lnTo>
                      <a:pt x="59" y="30"/>
                    </a:lnTo>
                    <a:lnTo>
                      <a:pt x="55" y="30"/>
                    </a:lnTo>
                    <a:lnTo>
                      <a:pt x="54" y="28"/>
                    </a:lnTo>
                    <a:lnTo>
                      <a:pt x="54" y="22"/>
                    </a:lnTo>
                    <a:lnTo>
                      <a:pt x="52" y="22"/>
                    </a:lnTo>
                    <a:lnTo>
                      <a:pt x="52" y="17"/>
                    </a:lnTo>
                    <a:lnTo>
                      <a:pt x="55" y="14"/>
                    </a:lnTo>
                    <a:lnTo>
                      <a:pt x="55" y="12"/>
                    </a:lnTo>
                    <a:lnTo>
                      <a:pt x="56" y="9"/>
                    </a:lnTo>
                    <a:lnTo>
                      <a:pt x="57" y="8"/>
                    </a:lnTo>
                    <a:lnTo>
                      <a:pt x="63" y="10"/>
                    </a:lnTo>
                    <a:lnTo>
                      <a:pt x="67" y="14"/>
                    </a:lnTo>
                    <a:lnTo>
                      <a:pt x="72" y="17"/>
                    </a:lnTo>
                    <a:lnTo>
                      <a:pt x="75" y="16"/>
                    </a:lnTo>
                    <a:lnTo>
                      <a:pt x="76" y="15"/>
                    </a:lnTo>
                    <a:lnTo>
                      <a:pt x="77" y="15"/>
                    </a:lnTo>
                    <a:lnTo>
                      <a:pt x="79" y="16"/>
                    </a:lnTo>
                    <a:lnTo>
                      <a:pt x="79" y="18"/>
                    </a:lnTo>
                    <a:lnTo>
                      <a:pt x="81" y="18"/>
                    </a:lnTo>
                    <a:lnTo>
                      <a:pt x="83" y="16"/>
                    </a:lnTo>
                    <a:lnTo>
                      <a:pt x="83" y="11"/>
                    </a:lnTo>
                    <a:lnTo>
                      <a:pt x="83" y="9"/>
                    </a:lnTo>
                    <a:lnTo>
                      <a:pt x="83" y="6"/>
                    </a:lnTo>
                    <a:lnTo>
                      <a:pt x="87" y="2"/>
                    </a:lnTo>
                    <a:lnTo>
                      <a:pt x="89" y="0"/>
                    </a:lnTo>
                    <a:lnTo>
                      <a:pt x="92" y="0"/>
                    </a:lnTo>
                    <a:lnTo>
                      <a:pt x="92" y="2"/>
                    </a:lnTo>
                    <a:lnTo>
                      <a:pt x="94" y="3"/>
                    </a:lnTo>
                    <a:lnTo>
                      <a:pt x="97" y="0"/>
                    </a:lnTo>
                    <a:lnTo>
                      <a:pt x="98" y="7"/>
                    </a:lnTo>
                    <a:lnTo>
                      <a:pt x="98" y="8"/>
                    </a:lnTo>
                    <a:lnTo>
                      <a:pt x="103" y="19"/>
                    </a:lnTo>
                    <a:lnTo>
                      <a:pt x="111" y="34"/>
                    </a:lnTo>
                    <a:lnTo>
                      <a:pt x="111" y="36"/>
                    </a:lnTo>
                    <a:lnTo>
                      <a:pt x="108" y="37"/>
                    </a:lnTo>
                    <a:lnTo>
                      <a:pt x="107" y="37"/>
                    </a:lnTo>
                    <a:lnTo>
                      <a:pt x="104" y="37"/>
                    </a:lnTo>
                    <a:lnTo>
                      <a:pt x="102" y="42"/>
                    </a:lnTo>
                    <a:lnTo>
                      <a:pt x="100" y="42"/>
                    </a:lnTo>
                    <a:lnTo>
                      <a:pt x="95" y="42"/>
                    </a:lnTo>
                    <a:lnTo>
                      <a:pt x="91" y="39"/>
                    </a:lnTo>
                    <a:lnTo>
                      <a:pt x="90" y="44"/>
                    </a:lnTo>
                    <a:lnTo>
                      <a:pt x="85" y="57"/>
                    </a:lnTo>
                    <a:lnTo>
                      <a:pt x="79" y="64"/>
                    </a:lnTo>
                    <a:lnTo>
                      <a:pt x="78" y="66"/>
                    </a:lnTo>
                    <a:lnTo>
                      <a:pt x="76" y="69"/>
                    </a:lnTo>
                    <a:lnTo>
                      <a:pt x="76" y="72"/>
                    </a:lnTo>
                    <a:lnTo>
                      <a:pt x="77" y="78"/>
                    </a:lnTo>
                    <a:lnTo>
                      <a:pt x="75" y="80"/>
                    </a:lnTo>
                    <a:lnTo>
                      <a:pt x="69" y="82"/>
                    </a:lnTo>
                    <a:lnTo>
                      <a:pt x="64" y="85"/>
                    </a:lnTo>
                    <a:lnTo>
                      <a:pt x="59" y="87"/>
                    </a:lnTo>
                    <a:lnTo>
                      <a:pt x="57" y="87"/>
                    </a:lnTo>
                    <a:lnTo>
                      <a:pt x="54" y="88"/>
                    </a:lnTo>
                    <a:lnTo>
                      <a:pt x="52" y="105"/>
                    </a:lnTo>
                    <a:lnTo>
                      <a:pt x="51" y="107"/>
                    </a:lnTo>
                    <a:lnTo>
                      <a:pt x="48" y="112"/>
                    </a:lnTo>
                    <a:lnTo>
                      <a:pt x="53" y="117"/>
                    </a:lnTo>
                    <a:lnTo>
                      <a:pt x="55" y="119"/>
                    </a:lnTo>
                    <a:lnTo>
                      <a:pt x="56" y="118"/>
                    </a:lnTo>
                    <a:lnTo>
                      <a:pt x="56" y="119"/>
                    </a:lnTo>
                    <a:lnTo>
                      <a:pt x="57" y="121"/>
                    </a:lnTo>
                    <a:lnTo>
                      <a:pt x="55" y="137"/>
                    </a:lnTo>
                    <a:lnTo>
                      <a:pt x="53" y="135"/>
                    </a:lnTo>
                    <a:lnTo>
                      <a:pt x="52" y="135"/>
                    </a:lnTo>
                    <a:lnTo>
                      <a:pt x="53" y="140"/>
                    </a:lnTo>
                    <a:lnTo>
                      <a:pt x="36" y="136"/>
                    </a:lnTo>
                    <a:lnTo>
                      <a:pt x="35" y="135"/>
                    </a:lnTo>
                    <a:lnTo>
                      <a:pt x="27" y="130"/>
                    </a:lnTo>
                    <a:lnTo>
                      <a:pt x="25" y="127"/>
                    </a:lnTo>
                    <a:lnTo>
                      <a:pt x="23" y="125"/>
                    </a:lnTo>
                    <a:lnTo>
                      <a:pt x="19" y="120"/>
                    </a:lnTo>
                    <a:lnTo>
                      <a:pt x="19" y="119"/>
                    </a:lnTo>
                    <a:lnTo>
                      <a:pt x="12" y="113"/>
                    </a:lnTo>
                    <a:lnTo>
                      <a:pt x="10" y="109"/>
                    </a:lnTo>
                    <a:lnTo>
                      <a:pt x="9" y="108"/>
                    </a:lnTo>
                    <a:lnTo>
                      <a:pt x="7" y="105"/>
                    </a:lnTo>
                    <a:lnTo>
                      <a:pt x="7" y="91"/>
                    </a:lnTo>
                    <a:lnTo>
                      <a:pt x="5" y="89"/>
                    </a:lnTo>
                    <a:lnTo>
                      <a:pt x="1" y="82"/>
                    </a:lnTo>
                    <a:lnTo>
                      <a:pt x="0" y="75"/>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77" name="Freeform 4"/>
              <p:cNvSpPr>
                <a:spLocks/>
              </p:cNvSpPr>
              <p:nvPr/>
            </p:nvSpPr>
            <p:spPr bwMode="auto">
              <a:xfrm>
                <a:off x="5183188" y="4497388"/>
                <a:ext cx="477837" cy="531812"/>
              </a:xfrm>
              <a:custGeom>
                <a:avLst/>
                <a:gdLst>
                  <a:gd name="T0" fmla="*/ 2147483647 w 147"/>
                  <a:gd name="T1" fmla="*/ 2147483647 h 157"/>
                  <a:gd name="T2" fmla="*/ 2147483647 w 147"/>
                  <a:gd name="T3" fmla="*/ 2147483647 h 157"/>
                  <a:gd name="T4" fmla="*/ 2147483647 w 147"/>
                  <a:gd name="T5" fmla="*/ 2147483647 h 157"/>
                  <a:gd name="T6" fmla="*/ 2147483647 w 147"/>
                  <a:gd name="T7" fmla="*/ 2147483647 h 157"/>
                  <a:gd name="T8" fmla="*/ 2147483647 w 147"/>
                  <a:gd name="T9" fmla="*/ 2147483647 h 157"/>
                  <a:gd name="T10" fmla="*/ 2147483647 w 147"/>
                  <a:gd name="T11" fmla="*/ 2147483647 h 157"/>
                  <a:gd name="T12" fmla="*/ 2147483647 w 147"/>
                  <a:gd name="T13" fmla="*/ 2147483647 h 157"/>
                  <a:gd name="T14" fmla="*/ 2147483647 w 147"/>
                  <a:gd name="T15" fmla="*/ 2147483647 h 157"/>
                  <a:gd name="T16" fmla="*/ 2147483647 w 147"/>
                  <a:gd name="T17" fmla="*/ 2147483647 h 157"/>
                  <a:gd name="T18" fmla="*/ 2147483647 w 147"/>
                  <a:gd name="T19" fmla="*/ 2147483647 h 157"/>
                  <a:gd name="T20" fmla="*/ 2147483647 w 147"/>
                  <a:gd name="T21" fmla="*/ 2147483647 h 157"/>
                  <a:gd name="T22" fmla="*/ 2147483647 w 147"/>
                  <a:gd name="T23" fmla="*/ 2147483647 h 157"/>
                  <a:gd name="T24" fmla="*/ 2147483647 w 147"/>
                  <a:gd name="T25" fmla="*/ 2147483647 h 157"/>
                  <a:gd name="T26" fmla="*/ 2147483647 w 147"/>
                  <a:gd name="T27" fmla="*/ 2147483647 h 157"/>
                  <a:gd name="T28" fmla="*/ 2147483647 w 147"/>
                  <a:gd name="T29" fmla="*/ 2147483647 h 157"/>
                  <a:gd name="T30" fmla="*/ 2147483647 w 147"/>
                  <a:gd name="T31" fmla="*/ 2147483647 h 157"/>
                  <a:gd name="T32" fmla="*/ 2147483647 w 147"/>
                  <a:gd name="T33" fmla="*/ 2147483647 h 157"/>
                  <a:gd name="T34" fmla="*/ 2147483647 w 147"/>
                  <a:gd name="T35" fmla="*/ 2147483647 h 157"/>
                  <a:gd name="T36" fmla="*/ 2147483647 w 147"/>
                  <a:gd name="T37" fmla="*/ 2147483647 h 157"/>
                  <a:gd name="T38" fmla="*/ 2147483647 w 147"/>
                  <a:gd name="T39" fmla="*/ 2147483647 h 157"/>
                  <a:gd name="T40" fmla="*/ 2147483647 w 147"/>
                  <a:gd name="T41" fmla="*/ 2147483647 h 157"/>
                  <a:gd name="T42" fmla="*/ 2147483647 w 147"/>
                  <a:gd name="T43" fmla="*/ 2147483647 h 157"/>
                  <a:gd name="T44" fmla="*/ 2147483647 w 147"/>
                  <a:gd name="T45" fmla="*/ 2147483647 h 157"/>
                  <a:gd name="T46" fmla="*/ 2147483647 w 147"/>
                  <a:gd name="T47" fmla="*/ 2147483647 h 157"/>
                  <a:gd name="T48" fmla="*/ 2147483647 w 147"/>
                  <a:gd name="T49" fmla="*/ 2147483647 h 157"/>
                  <a:gd name="T50" fmla="*/ 2147483647 w 147"/>
                  <a:gd name="T51" fmla="*/ 2147483647 h 157"/>
                  <a:gd name="T52" fmla="*/ 2147483647 w 147"/>
                  <a:gd name="T53" fmla="*/ 2147483647 h 157"/>
                  <a:gd name="T54" fmla="*/ 2147483647 w 147"/>
                  <a:gd name="T55" fmla="*/ 2147483647 h 157"/>
                  <a:gd name="T56" fmla="*/ 2147483647 w 147"/>
                  <a:gd name="T57" fmla="*/ 2147483647 h 157"/>
                  <a:gd name="T58" fmla="*/ 2147483647 w 147"/>
                  <a:gd name="T59" fmla="*/ 2147483647 h 157"/>
                  <a:gd name="T60" fmla="*/ 2147483647 w 147"/>
                  <a:gd name="T61" fmla="*/ 2147483647 h 157"/>
                  <a:gd name="T62" fmla="*/ 2147483647 w 147"/>
                  <a:gd name="T63" fmla="*/ 2147483647 h 157"/>
                  <a:gd name="T64" fmla="*/ 2147483647 w 147"/>
                  <a:gd name="T65" fmla="*/ 2147483647 h 157"/>
                  <a:gd name="T66" fmla="*/ 2147483647 w 147"/>
                  <a:gd name="T67" fmla="*/ 2147483647 h 157"/>
                  <a:gd name="T68" fmla="*/ 2147483647 w 147"/>
                  <a:gd name="T69" fmla="*/ 2147483647 h 157"/>
                  <a:gd name="T70" fmla="*/ 2147483647 w 147"/>
                  <a:gd name="T71" fmla="*/ 2147483647 h 157"/>
                  <a:gd name="T72" fmla="*/ 2147483647 w 147"/>
                  <a:gd name="T73" fmla="*/ 2147483647 h 157"/>
                  <a:gd name="T74" fmla="*/ 2147483647 w 147"/>
                  <a:gd name="T75" fmla="*/ 2147483647 h 157"/>
                  <a:gd name="T76" fmla="*/ 2147483647 w 147"/>
                  <a:gd name="T77" fmla="*/ 2147483647 h 157"/>
                  <a:gd name="T78" fmla="*/ 2147483647 w 147"/>
                  <a:gd name="T79" fmla="*/ 2147483647 h 157"/>
                  <a:gd name="T80" fmla="*/ 2147483647 w 147"/>
                  <a:gd name="T81" fmla="*/ 2147483647 h 157"/>
                  <a:gd name="T82" fmla="*/ 2147483647 w 147"/>
                  <a:gd name="T83" fmla="*/ 2147483647 h 157"/>
                  <a:gd name="T84" fmla="*/ 2147483647 w 147"/>
                  <a:gd name="T85" fmla="*/ 2147483647 h 157"/>
                  <a:gd name="T86" fmla="*/ 2147483647 w 147"/>
                  <a:gd name="T87" fmla="*/ 2147483647 h 157"/>
                  <a:gd name="T88" fmla="*/ 2147483647 w 147"/>
                  <a:gd name="T89" fmla="*/ 2147483647 h 157"/>
                  <a:gd name="T90" fmla="*/ 2147483647 w 147"/>
                  <a:gd name="T91" fmla="*/ 2147483647 h 157"/>
                  <a:gd name="T92" fmla="*/ 2147483647 w 147"/>
                  <a:gd name="T93" fmla="*/ 2147483647 h 157"/>
                  <a:gd name="T94" fmla="*/ 2147483647 w 147"/>
                  <a:gd name="T95" fmla="*/ 2147483647 h 157"/>
                  <a:gd name="T96" fmla="*/ 2147483647 w 147"/>
                  <a:gd name="T97" fmla="*/ 2147483647 h 1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157"/>
                  <a:gd name="T149" fmla="*/ 147 w 147"/>
                  <a:gd name="T150" fmla="*/ 157 h 1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157">
                    <a:moveTo>
                      <a:pt x="0" y="95"/>
                    </a:moveTo>
                    <a:lnTo>
                      <a:pt x="3" y="91"/>
                    </a:lnTo>
                    <a:lnTo>
                      <a:pt x="5" y="88"/>
                    </a:lnTo>
                    <a:lnTo>
                      <a:pt x="7" y="72"/>
                    </a:lnTo>
                    <a:lnTo>
                      <a:pt x="10" y="71"/>
                    </a:lnTo>
                    <a:lnTo>
                      <a:pt x="12" y="71"/>
                    </a:lnTo>
                    <a:lnTo>
                      <a:pt x="17" y="69"/>
                    </a:lnTo>
                    <a:lnTo>
                      <a:pt x="22" y="66"/>
                    </a:lnTo>
                    <a:lnTo>
                      <a:pt x="27" y="64"/>
                    </a:lnTo>
                    <a:lnTo>
                      <a:pt x="29" y="61"/>
                    </a:lnTo>
                    <a:lnTo>
                      <a:pt x="28" y="56"/>
                    </a:lnTo>
                    <a:lnTo>
                      <a:pt x="28" y="53"/>
                    </a:lnTo>
                    <a:lnTo>
                      <a:pt x="31" y="50"/>
                    </a:lnTo>
                    <a:lnTo>
                      <a:pt x="31" y="48"/>
                    </a:lnTo>
                    <a:lnTo>
                      <a:pt x="37" y="41"/>
                    </a:lnTo>
                    <a:lnTo>
                      <a:pt x="42" y="28"/>
                    </a:lnTo>
                    <a:lnTo>
                      <a:pt x="43" y="23"/>
                    </a:lnTo>
                    <a:lnTo>
                      <a:pt x="44" y="23"/>
                    </a:lnTo>
                    <a:lnTo>
                      <a:pt x="48" y="26"/>
                    </a:lnTo>
                    <a:lnTo>
                      <a:pt x="53" y="26"/>
                    </a:lnTo>
                    <a:lnTo>
                      <a:pt x="55" y="26"/>
                    </a:lnTo>
                    <a:lnTo>
                      <a:pt x="57" y="21"/>
                    </a:lnTo>
                    <a:lnTo>
                      <a:pt x="59" y="21"/>
                    </a:lnTo>
                    <a:lnTo>
                      <a:pt x="61" y="21"/>
                    </a:lnTo>
                    <a:lnTo>
                      <a:pt x="63" y="20"/>
                    </a:lnTo>
                    <a:lnTo>
                      <a:pt x="64" y="18"/>
                    </a:lnTo>
                    <a:lnTo>
                      <a:pt x="66" y="11"/>
                    </a:lnTo>
                    <a:lnTo>
                      <a:pt x="67" y="10"/>
                    </a:lnTo>
                    <a:lnTo>
                      <a:pt x="69" y="9"/>
                    </a:lnTo>
                    <a:lnTo>
                      <a:pt x="70" y="8"/>
                    </a:lnTo>
                    <a:lnTo>
                      <a:pt x="74" y="9"/>
                    </a:lnTo>
                    <a:lnTo>
                      <a:pt x="76" y="13"/>
                    </a:lnTo>
                    <a:lnTo>
                      <a:pt x="77" y="14"/>
                    </a:lnTo>
                    <a:lnTo>
                      <a:pt x="80" y="15"/>
                    </a:lnTo>
                    <a:lnTo>
                      <a:pt x="82" y="15"/>
                    </a:lnTo>
                    <a:lnTo>
                      <a:pt x="84" y="15"/>
                    </a:lnTo>
                    <a:lnTo>
                      <a:pt x="86" y="16"/>
                    </a:lnTo>
                    <a:lnTo>
                      <a:pt x="88" y="15"/>
                    </a:lnTo>
                    <a:lnTo>
                      <a:pt x="90" y="16"/>
                    </a:lnTo>
                    <a:lnTo>
                      <a:pt x="91" y="16"/>
                    </a:lnTo>
                    <a:lnTo>
                      <a:pt x="93" y="17"/>
                    </a:lnTo>
                    <a:lnTo>
                      <a:pt x="96" y="18"/>
                    </a:lnTo>
                    <a:lnTo>
                      <a:pt x="97" y="18"/>
                    </a:lnTo>
                    <a:lnTo>
                      <a:pt x="99" y="16"/>
                    </a:lnTo>
                    <a:lnTo>
                      <a:pt x="100" y="14"/>
                    </a:lnTo>
                    <a:lnTo>
                      <a:pt x="100" y="8"/>
                    </a:lnTo>
                    <a:lnTo>
                      <a:pt x="98" y="4"/>
                    </a:lnTo>
                    <a:lnTo>
                      <a:pt x="99" y="3"/>
                    </a:lnTo>
                    <a:lnTo>
                      <a:pt x="103" y="1"/>
                    </a:lnTo>
                    <a:lnTo>
                      <a:pt x="105" y="0"/>
                    </a:lnTo>
                    <a:lnTo>
                      <a:pt x="107" y="1"/>
                    </a:lnTo>
                    <a:lnTo>
                      <a:pt x="108" y="3"/>
                    </a:lnTo>
                    <a:lnTo>
                      <a:pt x="110" y="5"/>
                    </a:lnTo>
                    <a:lnTo>
                      <a:pt x="107" y="10"/>
                    </a:lnTo>
                    <a:lnTo>
                      <a:pt x="107" y="12"/>
                    </a:lnTo>
                    <a:lnTo>
                      <a:pt x="108" y="14"/>
                    </a:lnTo>
                    <a:lnTo>
                      <a:pt x="115" y="23"/>
                    </a:lnTo>
                    <a:lnTo>
                      <a:pt x="120" y="21"/>
                    </a:lnTo>
                    <a:lnTo>
                      <a:pt x="121" y="20"/>
                    </a:lnTo>
                    <a:lnTo>
                      <a:pt x="122" y="20"/>
                    </a:lnTo>
                    <a:lnTo>
                      <a:pt x="123" y="20"/>
                    </a:lnTo>
                    <a:lnTo>
                      <a:pt x="123" y="24"/>
                    </a:lnTo>
                    <a:lnTo>
                      <a:pt x="123" y="26"/>
                    </a:lnTo>
                    <a:lnTo>
                      <a:pt x="126" y="26"/>
                    </a:lnTo>
                    <a:lnTo>
                      <a:pt x="127" y="26"/>
                    </a:lnTo>
                    <a:lnTo>
                      <a:pt x="128" y="26"/>
                    </a:lnTo>
                    <a:lnTo>
                      <a:pt x="129" y="28"/>
                    </a:lnTo>
                    <a:lnTo>
                      <a:pt x="132" y="29"/>
                    </a:lnTo>
                    <a:lnTo>
                      <a:pt x="131" y="33"/>
                    </a:lnTo>
                    <a:lnTo>
                      <a:pt x="129" y="38"/>
                    </a:lnTo>
                    <a:lnTo>
                      <a:pt x="126" y="41"/>
                    </a:lnTo>
                    <a:lnTo>
                      <a:pt x="126" y="46"/>
                    </a:lnTo>
                    <a:lnTo>
                      <a:pt x="126" y="53"/>
                    </a:lnTo>
                    <a:lnTo>
                      <a:pt x="125" y="54"/>
                    </a:lnTo>
                    <a:lnTo>
                      <a:pt x="123" y="53"/>
                    </a:lnTo>
                    <a:lnTo>
                      <a:pt x="122" y="52"/>
                    </a:lnTo>
                    <a:lnTo>
                      <a:pt x="120" y="51"/>
                    </a:lnTo>
                    <a:lnTo>
                      <a:pt x="117" y="50"/>
                    </a:lnTo>
                    <a:lnTo>
                      <a:pt x="117" y="49"/>
                    </a:lnTo>
                    <a:lnTo>
                      <a:pt x="115" y="49"/>
                    </a:lnTo>
                    <a:lnTo>
                      <a:pt x="114" y="50"/>
                    </a:lnTo>
                    <a:lnTo>
                      <a:pt x="113" y="51"/>
                    </a:lnTo>
                    <a:lnTo>
                      <a:pt x="110" y="58"/>
                    </a:lnTo>
                    <a:lnTo>
                      <a:pt x="108" y="59"/>
                    </a:lnTo>
                    <a:lnTo>
                      <a:pt x="105" y="59"/>
                    </a:lnTo>
                    <a:lnTo>
                      <a:pt x="102" y="61"/>
                    </a:lnTo>
                    <a:lnTo>
                      <a:pt x="101" y="61"/>
                    </a:lnTo>
                    <a:lnTo>
                      <a:pt x="101" y="64"/>
                    </a:lnTo>
                    <a:lnTo>
                      <a:pt x="102" y="64"/>
                    </a:lnTo>
                    <a:lnTo>
                      <a:pt x="104" y="64"/>
                    </a:lnTo>
                    <a:lnTo>
                      <a:pt x="106" y="64"/>
                    </a:lnTo>
                    <a:lnTo>
                      <a:pt x="110" y="61"/>
                    </a:lnTo>
                    <a:lnTo>
                      <a:pt x="110" y="64"/>
                    </a:lnTo>
                    <a:lnTo>
                      <a:pt x="108" y="67"/>
                    </a:lnTo>
                    <a:lnTo>
                      <a:pt x="105" y="71"/>
                    </a:lnTo>
                    <a:lnTo>
                      <a:pt x="105" y="73"/>
                    </a:lnTo>
                    <a:lnTo>
                      <a:pt x="103" y="75"/>
                    </a:lnTo>
                    <a:lnTo>
                      <a:pt x="105" y="94"/>
                    </a:lnTo>
                    <a:lnTo>
                      <a:pt x="106" y="95"/>
                    </a:lnTo>
                    <a:lnTo>
                      <a:pt x="108" y="94"/>
                    </a:lnTo>
                    <a:lnTo>
                      <a:pt x="110" y="94"/>
                    </a:lnTo>
                    <a:lnTo>
                      <a:pt x="110" y="93"/>
                    </a:lnTo>
                    <a:lnTo>
                      <a:pt x="115" y="91"/>
                    </a:lnTo>
                    <a:lnTo>
                      <a:pt x="119" y="88"/>
                    </a:lnTo>
                    <a:lnTo>
                      <a:pt x="124" y="81"/>
                    </a:lnTo>
                    <a:lnTo>
                      <a:pt x="133" y="73"/>
                    </a:lnTo>
                    <a:lnTo>
                      <a:pt x="135" y="70"/>
                    </a:lnTo>
                    <a:lnTo>
                      <a:pt x="137" y="68"/>
                    </a:lnTo>
                    <a:lnTo>
                      <a:pt x="139" y="68"/>
                    </a:lnTo>
                    <a:lnTo>
                      <a:pt x="140" y="67"/>
                    </a:lnTo>
                    <a:lnTo>
                      <a:pt x="142" y="71"/>
                    </a:lnTo>
                    <a:lnTo>
                      <a:pt x="146" y="76"/>
                    </a:lnTo>
                    <a:lnTo>
                      <a:pt x="146" y="81"/>
                    </a:lnTo>
                    <a:lnTo>
                      <a:pt x="143" y="85"/>
                    </a:lnTo>
                    <a:lnTo>
                      <a:pt x="137" y="89"/>
                    </a:lnTo>
                    <a:lnTo>
                      <a:pt x="135" y="93"/>
                    </a:lnTo>
                    <a:lnTo>
                      <a:pt x="132" y="98"/>
                    </a:lnTo>
                    <a:lnTo>
                      <a:pt x="131" y="98"/>
                    </a:lnTo>
                    <a:lnTo>
                      <a:pt x="129" y="99"/>
                    </a:lnTo>
                    <a:lnTo>
                      <a:pt x="127" y="99"/>
                    </a:lnTo>
                    <a:lnTo>
                      <a:pt x="126" y="98"/>
                    </a:lnTo>
                    <a:lnTo>
                      <a:pt x="123" y="98"/>
                    </a:lnTo>
                    <a:lnTo>
                      <a:pt x="122" y="101"/>
                    </a:lnTo>
                    <a:lnTo>
                      <a:pt x="121" y="101"/>
                    </a:lnTo>
                    <a:lnTo>
                      <a:pt x="125" y="104"/>
                    </a:lnTo>
                    <a:lnTo>
                      <a:pt x="126" y="106"/>
                    </a:lnTo>
                    <a:lnTo>
                      <a:pt x="131" y="109"/>
                    </a:lnTo>
                    <a:lnTo>
                      <a:pt x="132" y="116"/>
                    </a:lnTo>
                    <a:lnTo>
                      <a:pt x="130" y="118"/>
                    </a:lnTo>
                    <a:lnTo>
                      <a:pt x="129" y="118"/>
                    </a:lnTo>
                    <a:lnTo>
                      <a:pt x="129" y="121"/>
                    </a:lnTo>
                    <a:lnTo>
                      <a:pt x="129" y="125"/>
                    </a:lnTo>
                    <a:lnTo>
                      <a:pt x="128" y="128"/>
                    </a:lnTo>
                    <a:lnTo>
                      <a:pt x="123" y="133"/>
                    </a:lnTo>
                    <a:lnTo>
                      <a:pt x="122" y="140"/>
                    </a:lnTo>
                    <a:lnTo>
                      <a:pt x="122" y="143"/>
                    </a:lnTo>
                    <a:lnTo>
                      <a:pt x="123" y="148"/>
                    </a:lnTo>
                    <a:lnTo>
                      <a:pt x="122" y="148"/>
                    </a:lnTo>
                    <a:lnTo>
                      <a:pt x="120" y="149"/>
                    </a:lnTo>
                    <a:lnTo>
                      <a:pt x="114" y="152"/>
                    </a:lnTo>
                    <a:lnTo>
                      <a:pt x="112" y="154"/>
                    </a:lnTo>
                    <a:lnTo>
                      <a:pt x="110" y="156"/>
                    </a:lnTo>
                    <a:lnTo>
                      <a:pt x="106" y="156"/>
                    </a:lnTo>
                    <a:lnTo>
                      <a:pt x="104" y="156"/>
                    </a:lnTo>
                    <a:lnTo>
                      <a:pt x="101" y="155"/>
                    </a:lnTo>
                    <a:lnTo>
                      <a:pt x="97" y="156"/>
                    </a:lnTo>
                    <a:lnTo>
                      <a:pt x="95" y="156"/>
                    </a:lnTo>
                    <a:lnTo>
                      <a:pt x="93" y="155"/>
                    </a:lnTo>
                    <a:lnTo>
                      <a:pt x="92" y="155"/>
                    </a:lnTo>
                    <a:lnTo>
                      <a:pt x="93" y="151"/>
                    </a:lnTo>
                    <a:lnTo>
                      <a:pt x="93" y="149"/>
                    </a:lnTo>
                    <a:lnTo>
                      <a:pt x="93" y="148"/>
                    </a:lnTo>
                    <a:lnTo>
                      <a:pt x="92" y="146"/>
                    </a:lnTo>
                    <a:lnTo>
                      <a:pt x="91" y="143"/>
                    </a:lnTo>
                    <a:lnTo>
                      <a:pt x="90" y="140"/>
                    </a:lnTo>
                    <a:lnTo>
                      <a:pt x="89" y="138"/>
                    </a:lnTo>
                    <a:lnTo>
                      <a:pt x="88" y="137"/>
                    </a:lnTo>
                    <a:lnTo>
                      <a:pt x="82" y="137"/>
                    </a:lnTo>
                    <a:lnTo>
                      <a:pt x="80" y="136"/>
                    </a:lnTo>
                    <a:lnTo>
                      <a:pt x="74" y="136"/>
                    </a:lnTo>
                    <a:lnTo>
                      <a:pt x="73" y="136"/>
                    </a:lnTo>
                    <a:lnTo>
                      <a:pt x="73" y="138"/>
                    </a:lnTo>
                    <a:lnTo>
                      <a:pt x="70" y="140"/>
                    </a:lnTo>
                    <a:lnTo>
                      <a:pt x="67" y="140"/>
                    </a:lnTo>
                    <a:lnTo>
                      <a:pt x="67" y="138"/>
                    </a:lnTo>
                    <a:lnTo>
                      <a:pt x="68" y="131"/>
                    </a:lnTo>
                    <a:lnTo>
                      <a:pt x="67" y="123"/>
                    </a:lnTo>
                    <a:lnTo>
                      <a:pt x="64" y="123"/>
                    </a:lnTo>
                    <a:lnTo>
                      <a:pt x="61" y="123"/>
                    </a:lnTo>
                    <a:lnTo>
                      <a:pt x="60" y="123"/>
                    </a:lnTo>
                    <a:lnTo>
                      <a:pt x="57" y="123"/>
                    </a:lnTo>
                    <a:lnTo>
                      <a:pt x="55" y="125"/>
                    </a:lnTo>
                    <a:lnTo>
                      <a:pt x="52" y="126"/>
                    </a:lnTo>
                    <a:lnTo>
                      <a:pt x="48" y="134"/>
                    </a:lnTo>
                    <a:lnTo>
                      <a:pt x="46" y="135"/>
                    </a:lnTo>
                    <a:lnTo>
                      <a:pt x="44" y="134"/>
                    </a:lnTo>
                    <a:lnTo>
                      <a:pt x="43" y="135"/>
                    </a:lnTo>
                    <a:lnTo>
                      <a:pt x="37" y="133"/>
                    </a:lnTo>
                    <a:lnTo>
                      <a:pt x="37" y="131"/>
                    </a:lnTo>
                    <a:lnTo>
                      <a:pt x="36" y="129"/>
                    </a:lnTo>
                    <a:lnTo>
                      <a:pt x="36" y="127"/>
                    </a:lnTo>
                    <a:lnTo>
                      <a:pt x="35" y="126"/>
                    </a:lnTo>
                    <a:lnTo>
                      <a:pt x="35" y="123"/>
                    </a:lnTo>
                    <a:lnTo>
                      <a:pt x="33" y="121"/>
                    </a:lnTo>
                    <a:lnTo>
                      <a:pt x="31" y="110"/>
                    </a:lnTo>
                    <a:lnTo>
                      <a:pt x="29" y="108"/>
                    </a:lnTo>
                    <a:lnTo>
                      <a:pt x="25" y="110"/>
                    </a:lnTo>
                    <a:lnTo>
                      <a:pt x="23" y="110"/>
                    </a:lnTo>
                    <a:lnTo>
                      <a:pt x="18" y="108"/>
                    </a:lnTo>
                    <a:lnTo>
                      <a:pt x="15" y="106"/>
                    </a:lnTo>
                    <a:lnTo>
                      <a:pt x="11" y="106"/>
                    </a:lnTo>
                    <a:lnTo>
                      <a:pt x="10" y="104"/>
                    </a:lnTo>
                    <a:lnTo>
                      <a:pt x="8" y="103"/>
                    </a:lnTo>
                    <a:lnTo>
                      <a:pt x="8" y="101"/>
                    </a:lnTo>
                    <a:lnTo>
                      <a:pt x="8" y="102"/>
                    </a:lnTo>
                    <a:lnTo>
                      <a:pt x="5" y="101"/>
                    </a:lnTo>
                    <a:lnTo>
                      <a:pt x="0" y="96"/>
                    </a:lnTo>
                    <a:lnTo>
                      <a:pt x="0" y="95"/>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78" name="Freeform 5"/>
              <p:cNvSpPr>
                <a:spLocks/>
              </p:cNvSpPr>
              <p:nvPr/>
            </p:nvSpPr>
            <p:spPr bwMode="auto">
              <a:xfrm>
                <a:off x="4687888" y="5259388"/>
                <a:ext cx="893762" cy="703262"/>
              </a:xfrm>
              <a:custGeom>
                <a:avLst/>
                <a:gdLst>
                  <a:gd name="T0" fmla="*/ 2147483647 w 276"/>
                  <a:gd name="T1" fmla="*/ 2147483647 h 206"/>
                  <a:gd name="T2" fmla="*/ 2147483647 w 276"/>
                  <a:gd name="T3" fmla="*/ 2147483647 h 206"/>
                  <a:gd name="T4" fmla="*/ 2147483647 w 276"/>
                  <a:gd name="T5" fmla="*/ 2147483647 h 206"/>
                  <a:gd name="T6" fmla="*/ 2147483647 w 276"/>
                  <a:gd name="T7" fmla="*/ 2147483647 h 206"/>
                  <a:gd name="T8" fmla="*/ 2147483647 w 276"/>
                  <a:gd name="T9" fmla="*/ 2147483647 h 206"/>
                  <a:gd name="T10" fmla="*/ 2147483647 w 276"/>
                  <a:gd name="T11" fmla="*/ 2147483647 h 206"/>
                  <a:gd name="T12" fmla="*/ 2147483647 w 276"/>
                  <a:gd name="T13" fmla="*/ 2147483647 h 206"/>
                  <a:gd name="T14" fmla="*/ 2147483647 w 276"/>
                  <a:gd name="T15" fmla="*/ 2147483647 h 206"/>
                  <a:gd name="T16" fmla="*/ 2147483647 w 276"/>
                  <a:gd name="T17" fmla="*/ 2147483647 h 206"/>
                  <a:gd name="T18" fmla="*/ 2147483647 w 276"/>
                  <a:gd name="T19" fmla="*/ 2147483647 h 206"/>
                  <a:gd name="T20" fmla="*/ 2147483647 w 276"/>
                  <a:gd name="T21" fmla="*/ 2147483647 h 206"/>
                  <a:gd name="T22" fmla="*/ 2147483647 w 276"/>
                  <a:gd name="T23" fmla="*/ 2147483647 h 206"/>
                  <a:gd name="T24" fmla="*/ 2147483647 w 276"/>
                  <a:gd name="T25" fmla="*/ 2147483647 h 206"/>
                  <a:gd name="T26" fmla="*/ 2147483647 w 276"/>
                  <a:gd name="T27" fmla="*/ 2147483647 h 206"/>
                  <a:gd name="T28" fmla="*/ 2147483647 w 276"/>
                  <a:gd name="T29" fmla="*/ 2147483647 h 206"/>
                  <a:gd name="T30" fmla="*/ 2147483647 w 276"/>
                  <a:gd name="T31" fmla="*/ 2147483647 h 206"/>
                  <a:gd name="T32" fmla="*/ 2147483647 w 276"/>
                  <a:gd name="T33" fmla="*/ 2147483647 h 206"/>
                  <a:gd name="T34" fmla="*/ 2147483647 w 276"/>
                  <a:gd name="T35" fmla="*/ 2147483647 h 206"/>
                  <a:gd name="T36" fmla="*/ 2147483647 w 276"/>
                  <a:gd name="T37" fmla="*/ 2147483647 h 206"/>
                  <a:gd name="T38" fmla="*/ 2147483647 w 276"/>
                  <a:gd name="T39" fmla="*/ 2147483647 h 206"/>
                  <a:gd name="T40" fmla="*/ 2147483647 w 276"/>
                  <a:gd name="T41" fmla="*/ 2147483647 h 206"/>
                  <a:gd name="T42" fmla="*/ 2147483647 w 276"/>
                  <a:gd name="T43" fmla="*/ 2147483647 h 206"/>
                  <a:gd name="T44" fmla="*/ 2147483647 w 276"/>
                  <a:gd name="T45" fmla="*/ 2147483647 h 206"/>
                  <a:gd name="T46" fmla="*/ 2147483647 w 276"/>
                  <a:gd name="T47" fmla="*/ 2147483647 h 206"/>
                  <a:gd name="T48" fmla="*/ 2147483647 w 276"/>
                  <a:gd name="T49" fmla="*/ 2147483647 h 206"/>
                  <a:gd name="T50" fmla="*/ 2147483647 w 276"/>
                  <a:gd name="T51" fmla="*/ 2147483647 h 206"/>
                  <a:gd name="T52" fmla="*/ 2147483647 w 276"/>
                  <a:gd name="T53" fmla="*/ 2147483647 h 206"/>
                  <a:gd name="T54" fmla="*/ 2147483647 w 276"/>
                  <a:gd name="T55" fmla="*/ 2147483647 h 206"/>
                  <a:gd name="T56" fmla="*/ 2147483647 w 276"/>
                  <a:gd name="T57" fmla="*/ 2147483647 h 206"/>
                  <a:gd name="T58" fmla="*/ 2147483647 w 276"/>
                  <a:gd name="T59" fmla="*/ 2147483647 h 206"/>
                  <a:gd name="T60" fmla="*/ 2147483647 w 276"/>
                  <a:gd name="T61" fmla="*/ 2147483647 h 206"/>
                  <a:gd name="T62" fmla="*/ 2147483647 w 276"/>
                  <a:gd name="T63" fmla="*/ 2147483647 h 206"/>
                  <a:gd name="T64" fmla="*/ 2147483647 w 276"/>
                  <a:gd name="T65" fmla="*/ 2147483647 h 206"/>
                  <a:gd name="T66" fmla="*/ 2147483647 w 276"/>
                  <a:gd name="T67" fmla="*/ 2147483647 h 206"/>
                  <a:gd name="T68" fmla="*/ 2147483647 w 276"/>
                  <a:gd name="T69" fmla="*/ 2147483647 h 206"/>
                  <a:gd name="T70" fmla="*/ 2147483647 w 276"/>
                  <a:gd name="T71" fmla="*/ 2147483647 h 206"/>
                  <a:gd name="T72" fmla="*/ 2147483647 w 276"/>
                  <a:gd name="T73" fmla="*/ 2147483647 h 206"/>
                  <a:gd name="T74" fmla="*/ 2147483647 w 276"/>
                  <a:gd name="T75" fmla="*/ 2147483647 h 206"/>
                  <a:gd name="T76" fmla="*/ 2147483647 w 276"/>
                  <a:gd name="T77" fmla="*/ 2147483647 h 206"/>
                  <a:gd name="T78" fmla="*/ 2147483647 w 276"/>
                  <a:gd name="T79" fmla="*/ 2147483647 h 206"/>
                  <a:gd name="T80" fmla="*/ 2147483647 w 276"/>
                  <a:gd name="T81" fmla="*/ 2147483647 h 206"/>
                  <a:gd name="T82" fmla="*/ 2147483647 w 276"/>
                  <a:gd name="T83" fmla="*/ 2147483647 h 206"/>
                  <a:gd name="T84" fmla="*/ 2147483647 w 276"/>
                  <a:gd name="T85" fmla="*/ 2147483647 h 206"/>
                  <a:gd name="T86" fmla="*/ 2147483647 w 276"/>
                  <a:gd name="T87" fmla="*/ 2147483647 h 206"/>
                  <a:gd name="T88" fmla="*/ 2147483647 w 276"/>
                  <a:gd name="T89" fmla="*/ 2147483647 h 206"/>
                  <a:gd name="T90" fmla="*/ 2147483647 w 276"/>
                  <a:gd name="T91" fmla="*/ 2147483647 h 206"/>
                  <a:gd name="T92" fmla="*/ 2147483647 w 276"/>
                  <a:gd name="T93" fmla="*/ 2147483647 h 206"/>
                  <a:gd name="T94" fmla="*/ 2147483647 w 276"/>
                  <a:gd name="T95" fmla="*/ 2147483647 h 206"/>
                  <a:gd name="T96" fmla="*/ 2147483647 w 276"/>
                  <a:gd name="T97" fmla="*/ 2147483647 h 206"/>
                  <a:gd name="T98" fmla="*/ 2147483647 w 276"/>
                  <a:gd name="T99" fmla="*/ 2147483647 h 206"/>
                  <a:gd name="T100" fmla="*/ 2147483647 w 276"/>
                  <a:gd name="T101" fmla="*/ 2147483647 h 206"/>
                  <a:gd name="T102" fmla="*/ 2147483647 w 276"/>
                  <a:gd name="T103" fmla="*/ 2147483647 h 206"/>
                  <a:gd name="T104" fmla="*/ 2147483647 w 276"/>
                  <a:gd name="T105" fmla="*/ 2147483647 h 206"/>
                  <a:gd name="T106" fmla="*/ 2147483647 w 276"/>
                  <a:gd name="T107" fmla="*/ 2147483647 h 206"/>
                  <a:gd name="T108" fmla="*/ 2147483647 w 276"/>
                  <a:gd name="T109" fmla="*/ 2147483647 h 206"/>
                  <a:gd name="T110" fmla="*/ 2147483647 w 276"/>
                  <a:gd name="T111" fmla="*/ 2147483647 h 206"/>
                  <a:gd name="T112" fmla="*/ 2147483647 w 276"/>
                  <a:gd name="T113" fmla="*/ 2147483647 h 206"/>
                  <a:gd name="T114" fmla="*/ 2147483647 w 276"/>
                  <a:gd name="T115" fmla="*/ 2147483647 h 206"/>
                  <a:gd name="T116" fmla="*/ 2147483647 w 276"/>
                  <a:gd name="T117" fmla="*/ 2147483647 h 206"/>
                  <a:gd name="T118" fmla="*/ 2147483647 w 276"/>
                  <a:gd name="T119" fmla="*/ 2147483647 h 2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6"/>
                  <a:gd name="T181" fmla="*/ 0 h 206"/>
                  <a:gd name="T182" fmla="*/ 276 w 276"/>
                  <a:gd name="T183" fmla="*/ 206 h 2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6" h="206">
                    <a:moveTo>
                      <a:pt x="0" y="71"/>
                    </a:moveTo>
                    <a:lnTo>
                      <a:pt x="2" y="64"/>
                    </a:lnTo>
                    <a:lnTo>
                      <a:pt x="2" y="53"/>
                    </a:lnTo>
                    <a:lnTo>
                      <a:pt x="7" y="51"/>
                    </a:lnTo>
                    <a:lnTo>
                      <a:pt x="9" y="53"/>
                    </a:lnTo>
                    <a:lnTo>
                      <a:pt x="11" y="53"/>
                    </a:lnTo>
                    <a:lnTo>
                      <a:pt x="10" y="51"/>
                    </a:lnTo>
                    <a:lnTo>
                      <a:pt x="11" y="51"/>
                    </a:lnTo>
                    <a:lnTo>
                      <a:pt x="13" y="53"/>
                    </a:lnTo>
                    <a:lnTo>
                      <a:pt x="16" y="51"/>
                    </a:lnTo>
                    <a:lnTo>
                      <a:pt x="16" y="49"/>
                    </a:lnTo>
                    <a:lnTo>
                      <a:pt x="19" y="49"/>
                    </a:lnTo>
                    <a:lnTo>
                      <a:pt x="20" y="47"/>
                    </a:lnTo>
                    <a:lnTo>
                      <a:pt x="20" y="44"/>
                    </a:lnTo>
                    <a:lnTo>
                      <a:pt x="19" y="39"/>
                    </a:lnTo>
                    <a:lnTo>
                      <a:pt x="18" y="36"/>
                    </a:lnTo>
                    <a:lnTo>
                      <a:pt x="18" y="26"/>
                    </a:lnTo>
                    <a:lnTo>
                      <a:pt x="20" y="23"/>
                    </a:lnTo>
                    <a:lnTo>
                      <a:pt x="26" y="20"/>
                    </a:lnTo>
                    <a:lnTo>
                      <a:pt x="29" y="20"/>
                    </a:lnTo>
                    <a:lnTo>
                      <a:pt x="31" y="21"/>
                    </a:lnTo>
                    <a:lnTo>
                      <a:pt x="33" y="21"/>
                    </a:lnTo>
                    <a:lnTo>
                      <a:pt x="37" y="21"/>
                    </a:lnTo>
                    <a:lnTo>
                      <a:pt x="39" y="22"/>
                    </a:lnTo>
                    <a:lnTo>
                      <a:pt x="40" y="24"/>
                    </a:lnTo>
                    <a:lnTo>
                      <a:pt x="41" y="26"/>
                    </a:lnTo>
                    <a:lnTo>
                      <a:pt x="45" y="30"/>
                    </a:lnTo>
                    <a:lnTo>
                      <a:pt x="45" y="31"/>
                    </a:lnTo>
                    <a:lnTo>
                      <a:pt x="46" y="31"/>
                    </a:lnTo>
                    <a:lnTo>
                      <a:pt x="47" y="32"/>
                    </a:lnTo>
                    <a:lnTo>
                      <a:pt x="50" y="32"/>
                    </a:lnTo>
                    <a:lnTo>
                      <a:pt x="51" y="31"/>
                    </a:lnTo>
                    <a:lnTo>
                      <a:pt x="52" y="32"/>
                    </a:lnTo>
                    <a:lnTo>
                      <a:pt x="58" y="31"/>
                    </a:lnTo>
                    <a:lnTo>
                      <a:pt x="60" y="30"/>
                    </a:lnTo>
                    <a:lnTo>
                      <a:pt x="69" y="31"/>
                    </a:lnTo>
                    <a:lnTo>
                      <a:pt x="73" y="31"/>
                    </a:lnTo>
                    <a:lnTo>
                      <a:pt x="79" y="34"/>
                    </a:lnTo>
                    <a:lnTo>
                      <a:pt x="84" y="34"/>
                    </a:lnTo>
                    <a:lnTo>
                      <a:pt x="85" y="36"/>
                    </a:lnTo>
                    <a:lnTo>
                      <a:pt x="87" y="34"/>
                    </a:lnTo>
                    <a:lnTo>
                      <a:pt x="89" y="34"/>
                    </a:lnTo>
                    <a:lnTo>
                      <a:pt x="89" y="38"/>
                    </a:lnTo>
                    <a:lnTo>
                      <a:pt x="92" y="40"/>
                    </a:lnTo>
                    <a:lnTo>
                      <a:pt x="92" y="39"/>
                    </a:lnTo>
                    <a:lnTo>
                      <a:pt x="93" y="39"/>
                    </a:lnTo>
                    <a:lnTo>
                      <a:pt x="95" y="39"/>
                    </a:lnTo>
                    <a:lnTo>
                      <a:pt x="96" y="39"/>
                    </a:lnTo>
                    <a:lnTo>
                      <a:pt x="98" y="39"/>
                    </a:lnTo>
                    <a:lnTo>
                      <a:pt x="99" y="40"/>
                    </a:lnTo>
                    <a:lnTo>
                      <a:pt x="104" y="41"/>
                    </a:lnTo>
                    <a:lnTo>
                      <a:pt x="103" y="44"/>
                    </a:lnTo>
                    <a:lnTo>
                      <a:pt x="104" y="46"/>
                    </a:lnTo>
                    <a:lnTo>
                      <a:pt x="106" y="46"/>
                    </a:lnTo>
                    <a:lnTo>
                      <a:pt x="110" y="44"/>
                    </a:lnTo>
                    <a:lnTo>
                      <a:pt x="111" y="43"/>
                    </a:lnTo>
                    <a:lnTo>
                      <a:pt x="111" y="41"/>
                    </a:lnTo>
                    <a:lnTo>
                      <a:pt x="109" y="40"/>
                    </a:lnTo>
                    <a:lnTo>
                      <a:pt x="106" y="37"/>
                    </a:lnTo>
                    <a:lnTo>
                      <a:pt x="105" y="28"/>
                    </a:lnTo>
                    <a:lnTo>
                      <a:pt x="105" y="26"/>
                    </a:lnTo>
                    <a:lnTo>
                      <a:pt x="104" y="24"/>
                    </a:lnTo>
                    <a:lnTo>
                      <a:pt x="104" y="21"/>
                    </a:lnTo>
                    <a:lnTo>
                      <a:pt x="103" y="20"/>
                    </a:lnTo>
                    <a:lnTo>
                      <a:pt x="103" y="19"/>
                    </a:lnTo>
                    <a:lnTo>
                      <a:pt x="104" y="17"/>
                    </a:lnTo>
                    <a:lnTo>
                      <a:pt x="103" y="16"/>
                    </a:lnTo>
                    <a:lnTo>
                      <a:pt x="102" y="16"/>
                    </a:lnTo>
                    <a:lnTo>
                      <a:pt x="102" y="14"/>
                    </a:lnTo>
                    <a:lnTo>
                      <a:pt x="102" y="13"/>
                    </a:lnTo>
                    <a:lnTo>
                      <a:pt x="102" y="11"/>
                    </a:lnTo>
                    <a:lnTo>
                      <a:pt x="102" y="8"/>
                    </a:lnTo>
                    <a:lnTo>
                      <a:pt x="102" y="6"/>
                    </a:lnTo>
                    <a:lnTo>
                      <a:pt x="101" y="4"/>
                    </a:lnTo>
                    <a:lnTo>
                      <a:pt x="103" y="2"/>
                    </a:lnTo>
                    <a:lnTo>
                      <a:pt x="105" y="2"/>
                    </a:lnTo>
                    <a:lnTo>
                      <a:pt x="106" y="5"/>
                    </a:lnTo>
                    <a:lnTo>
                      <a:pt x="106" y="6"/>
                    </a:lnTo>
                    <a:lnTo>
                      <a:pt x="107" y="7"/>
                    </a:lnTo>
                    <a:lnTo>
                      <a:pt x="108" y="6"/>
                    </a:lnTo>
                    <a:lnTo>
                      <a:pt x="109" y="5"/>
                    </a:lnTo>
                    <a:lnTo>
                      <a:pt x="111" y="2"/>
                    </a:lnTo>
                    <a:lnTo>
                      <a:pt x="111" y="1"/>
                    </a:lnTo>
                    <a:lnTo>
                      <a:pt x="111" y="3"/>
                    </a:lnTo>
                    <a:lnTo>
                      <a:pt x="116" y="3"/>
                    </a:lnTo>
                    <a:lnTo>
                      <a:pt x="117" y="4"/>
                    </a:lnTo>
                    <a:lnTo>
                      <a:pt x="118" y="2"/>
                    </a:lnTo>
                    <a:lnTo>
                      <a:pt x="118" y="1"/>
                    </a:lnTo>
                    <a:lnTo>
                      <a:pt x="120" y="0"/>
                    </a:lnTo>
                    <a:lnTo>
                      <a:pt x="120" y="2"/>
                    </a:lnTo>
                    <a:lnTo>
                      <a:pt x="122" y="7"/>
                    </a:lnTo>
                    <a:lnTo>
                      <a:pt x="123" y="8"/>
                    </a:lnTo>
                    <a:lnTo>
                      <a:pt x="128" y="10"/>
                    </a:lnTo>
                    <a:lnTo>
                      <a:pt x="130" y="11"/>
                    </a:lnTo>
                    <a:lnTo>
                      <a:pt x="130" y="13"/>
                    </a:lnTo>
                    <a:lnTo>
                      <a:pt x="129" y="14"/>
                    </a:lnTo>
                    <a:lnTo>
                      <a:pt x="128" y="16"/>
                    </a:lnTo>
                    <a:lnTo>
                      <a:pt x="127" y="18"/>
                    </a:lnTo>
                    <a:lnTo>
                      <a:pt x="127" y="22"/>
                    </a:lnTo>
                    <a:lnTo>
                      <a:pt x="127" y="25"/>
                    </a:lnTo>
                    <a:lnTo>
                      <a:pt x="125" y="26"/>
                    </a:lnTo>
                    <a:lnTo>
                      <a:pt x="125" y="29"/>
                    </a:lnTo>
                    <a:lnTo>
                      <a:pt x="123" y="29"/>
                    </a:lnTo>
                    <a:lnTo>
                      <a:pt x="123" y="30"/>
                    </a:lnTo>
                    <a:lnTo>
                      <a:pt x="124" y="31"/>
                    </a:lnTo>
                    <a:lnTo>
                      <a:pt x="125" y="31"/>
                    </a:lnTo>
                    <a:lnTo>
                      <a:pt x="127" y="30"/>
                    </a:lnTo>
                    <a:lnTo>
                      <a:pt x="130" y="30"/>
                    </a:lnTo>
                    <a:lnTo>
                      <a:pt x="131" y="31"/>
                    </a:lnTo>
                    <a:lnTo>
                      <a:pt x="130" y="33"/>
                    </a:lnTo>
                    <a:lnTo>
                      <a:pt x="130" y="37"/>
                    </a:lnTo>
                    <a:lnTo>
                      <a:pt x="135" y="37"/>
                    </a:lnTo>
                    <a:lnTo>
                      <a:pt x="136" y="36"/>
                    </a:lnTo>
                    <a:lnTo>
                      <a:pt x="142" y="29"/>
                    </a:lnTo>
                    <a:lnTo>
                      <a:pt x="144" y="23"/>
                    </a:lnTo>
                    <a:lnTo>
                      <a:pt x="150" y="22"/>
                    </a:lnTo>
                    <a:lnTo>
                      <a:pt x="151" y="20"/>
                    </a:lnTo>
                    <a:lnTo>
                      <a:pt x="153" y="19"/>
                    </a:lnTo>
                    <a:lnTo>
                      <a:pt x="155" y="21"/>
                    </a:lnTo>
                    <a:lnTo>
                      <a:pt x="156" y="20"/>
                    </a:lnTo>
                    <a:lnTo>
                      <a:pt x="158" y="18"/>
                    </a:lnTo>
                    <a:lnTo>
                      <a:pt x="161" y="19"/>
                    </a:lnTo>
                    <a:lnTo>
                      <a:pt x="161" y="18"/>
                    </a:lnTo>
                    <a:lnTo>
                      <a:pt x="163" y="17"/>
                    </a:lnTo>
                    <a:lnTo>
                      <a:pt x="163" y="18"/>
                    </a:lnTo>
                    <a:lnTo>
                      <a:pt x="164" y="16"/>
                    </a:lnTo>
                    <a:lnTo>
                      <a:pt x="166" y="15"/>
                    </a:lnTo>
                    <a:lnTo>
                      <a:pt x="168" y="16"/>
                    </a:lnTo>
                    <a:lnTo>
                      <a:pt x="170" y="10"/>
                    </a:lnTo>
                    <a:lnTo>
                      <a:pt x="171" y="9"/>
                    </a:lnTo>
                    <a:lnTo>
                      <a:pt x="172" y="7"/>
                    </a:lnTo>
                    <a:lnTo>
                      <a:pt x="174" y="7"/>
                    </a:lnTo>
                    <a:lnTo>
                      <a:pt x="172" y="5"/>
                    </a:lnTo>
                    <a:lnTo>
                      <a:pt x="174" y="3"/>
                    </a:lnTo>
                    <a:lnTo>
                      <a:pt x="176" y="6"/>
                    </a:lnTo>
                    <a:lnTo>
                      <a:pt x="177" y="6"/>
                    </a:lnTo>
                    <a:lnTo>
                      <a:pt x="178" y="7"/>
                    </a:lnTo>
                    <a:lnTo>
                      <a:pt x="178" y="8"/>
                    </a:lnTo>
                    <a:lnTo>
                      <a:pt x="179" y="14"/>
                    </a:lnTo>
                    <a:lnTo>
                      <a:pt x="184" y="14"/>
                    </a:lnTo>
                    <a:lnTo>
                      <a:pt x="185" y="21"/>
                    </a:lnTo>
                    <a:lnTo>
                      <a:pt x="186" y="26"/>
                    </a:lnTo>
                    <a:lnTo>
                      <a:pt x="188" y="29"/>
                    </a:lnTo>
                    <a:lnTo>
                      <a:pt x="189" y="29"/>
                    </a:lnTo>
                    <a:lnTo>
                      <a:pt x="195" y="28"/>
                    </a:lnTo>
                    <a:lnTo>
                      <a:pt x="197" y="24"/>
                    </a:lnTo>
                    <a:lnTo>
                      <a:pt x="198" y="23"/>
                    </a:lnTo>
                    <a:lnTo>
                      <a:pt x="199" y="23"/>
                    </a:lnTo>
                    <a:lnTo>
                      <a:pt x="201" y="24"/>
                    </a:lnTo>
                    <a:lnTo>
                      <a:pt x="202" y="29"/>
                    </a:lnTo>
                    <a:lnTo>
                      <a:pt x="203" y="29"/>
                    </a:lnTo>
                    <a:lnTo>
                      <a:pt x="205" y="33"/>
                    </a:lnTo>
                    <a:lnTo>
                      <a:pt x="206" y="34"/>
                    </a:lnTo>
                    <a:lnTo>
                      <a:pt x="208" y="36"/>
                    </a:lnTo>
                    <a:lnTo>
                      <a:pt x="208" y="37"/>
                    </a:lnTo>
                    <a:lnTo>
                      <a:pt x="208" y="39"/>
                    </a:lnTo>
                    <a:lnTo>
                      <a:pt x="215" y="46"/>
                    </a:lnTo>
                    <a:lnTo>
                      <a:pt x="216" y="46"/>
                    </a:lnTo>
                    <a:lnTo>
                      <a:pt x="218" y="47"/>
                    </a:lnTo>
                    <a:lnTo>
                      <a:pt x="218" y="49"/>
                    </a:lnTo>
                    <a:lnTo>
                      <a:pt x="219" y="52"/>
                    </a:lnTo>
                    <a:lnTo>
                      <a:pt x="222" y="54"/>
                    </a:lnTo>
                    <a:lnTo>
                      <a:pt x="227" y="55"/>
                    </a:lnTo>
                    <a:lnTo>
                      <a:pt x="228" y="57"/>
                    </a:lnTo>
                    <a:lnTo>
                      <a:pt x="229" y="59"/>
                    </a:lnTo>
                    <a:lnTo>
                      <a:pt x="230" y="62"/>
                    </a:lnTo>
                    <a:lnTo>
                      <a:pt x="236" y="66"/>
                    </a:lnTo>
                    <a:lnTo>
                      <a:pt x="237" y="67"/>
                    </a:lnTo>
                    <a:lnTo>
                      <a:pt x="241" y="67"/>
                    </a:lnTo>
                    <a:lnTo>
                      <a:pt x="245" y="68"/>
                    </a:lnTo>
                    <a:lnTo>
                      <a:pt x="247" y="69"/>
                    </a:lnTo>
                    <a:lnTo>
                      <a:pt x="250" y="74"/>
                    </a:lnTo>
                    <a:lnTo>
                      <a:pt x="252" y="74"/>
                    </a:lnTo>
                    <a:lnTo>
                      <a:pt x="252" y="79"/>
                    </a:lnTo>
                    <a:lnTo>
                      <a:pt x="252" y="84"/>
                    </a:lnTo>
                    <a:lnTo>
                      <a:pt x="250" y="100"/>
                    </a:lnTo>
                    <a:lnTo>
                      <a:pt x="250" y="104"/>
                    </a:lnTo>
                    <a:lnTo>
                      <a:pt x="252" y="106"/>
                    </a:lnTo>
                    <a:lnTo>
                      <a:pt x="254" y="109"/>
                    </a:lnTo>
                    <a:lnTo>
                      <a:pt x="256" y="132"/>
                    </a:lnTo>
                    <a:lnTo>
                      <a:pt x="261" y="133"/>
                    </a:lnTo>
                    <a:lnTo>
                      <a:pt x="263" y="134"/>
                    </a:lnTo>
                    <a:lnTo>
                      <a:pt x="264" y="143"/>
                    </a:lnTo>
                    <a:lnTo>
                      <a:pt x="265" y="145"/>
                    </a:lnTo>
                    <a:lnTo>
                      <a:pt x="267" y="148"/>
                    </a:lnTo>
                    <a:lnTo>
                      <a:pt x="269" y="147"/>
                    </a:lnTo>
                    <a:lnTo>
                      <a:pt x="269" y="148"/>
                    </a:lnTo>
                    <a:lnTo>
                      <a:pt x="275" y="151"/>
                    </a:lnTo>
                    <a:lnTo>
                      <a:pt x="275" y="155"/>
                    </a:lnTo>
                    <a:lnTo>
                      <a:pt x="274" y="158"/>
                    </a:lnTo>
                    <a:lnTo>
                      <a:pt x="272" y="160"/>
                    </a:lnTo>
                    <a:lnTo>
                      <a:pt x="271" y="165"/>
                    </a:lnTo>
                    <a:lnTo>
                      <a:pt x="269" y="171"/>
                    </a:lnTo>
                    <a:lnTo>
                      <a:pt x="268" y="174"/>
                    </a:lnTo>
                    <a:lnTo>
                      <a:pt x="267" y="175"/>
                    </a:lnTo>
                    <a:lnTo>
                      <a:pt x="266" y="177"/>
                    </a:lnTo>
                    <a:lnTo>
                      <a:pt x="263" y="177"/>
                    </a:lnTo>
                    <a:lnTo>
                      <a:pt x="262" y="180"/>
                    </a:lnTo>
                    <a:lnTo>
                      <a:pt x="261" y="178"/>
                    </a:lnTo>
                    <a:lnTo>
                      <a:pt x="258" y="180"/>
                    </a:lnTo>
                    <a:lnTo>
                      <a:pt x="261" y="185"/>
                    </a:lnTo>
                    <a:lnTo>
                      <a:pt x="260" y="186"/>
                    </a:lnTo>
                    <a:lnTo>
                      <a:pt x="258" y="189"/>
                    </a:lnTo>
                    <a:lnTo>
                      <a:pt x="255" y="191"/>
                    </a:lnTo>
                    <a:lnTo>
                      <a:pt x="254" y="192"/>
                    </a:lnTo>
                    <a:lnTo>
                      <a:pt x="252" y="191"/>
                    </a:lnTo>
                    <a:lnTo>
                      <a:pt x="249" y="193"/>
                    </a:lnTo>
                    <a:lnTo>
                      <a:pt x="246" y="196"/>
                    </a:lnTo>
                    <a:lnTo>
                      <a:pt x="247" y="200"/>
                    </a:lnTo>
                    <a:lnTo>
                      <a:pt x="248" y="203"/>
                    </a:lnTo>
                    <a:lnTo>
                      <a:pt x="247" y="204"/>
                    </a:lnTo>
                    <a:lnTo>
                      <a:pt x="245" y="205"/>
                    </a:lnTo>
                    <a:lnTo>
                      <a:pt x="241" y="200"/>
                    </a:lnTo>
                    <a:lnTo>
                      <a:pt x="239" y="200"/>
                    </a:lnTo>
                    <a:lnTo>
                      <a:pt x="237" y="197"/>
                    </a:lnTo>
                    <a:lnTo>
                      <a:pt x="237" y="196"/>
                    </a:lnTo>
                    <a:lnTo>
                      <a:pt x="237" y="195"/>
                    </a:lnTo>
                    <a:lnTo>
                      <a:pt x="236" y="195"/>
                    </a:lnTo>
                    <a:lnTo>
                      <a:pt x="233" y="192"/>
                    </a:lnTo>
                    <a:lnTo>
                      <a:pt x="230" y="191"/>
                    </a:lnTo>
                    <a:lnTo>
                      <a:pt x="228" y="192"/>
                    </a:lnTo>
                    <a:lnTo>
                      <a:pt x="228" y="191"/>
                    </a:lnTo>
                    <a:lnTo>
                      <a:pt x="227" y="191"/>
                    </a:lnTo>
                    <a:lnTo>
                      <a:pt x="227" y="192"/>
                    </a:lnTo>
                    <a:lnTo>
                      <a:pt x="226" y="193"/>
                    </a:lnTo>
                    <a:lnTo>
                      <a:pt x="218" y="190"/>
                    </a:lnTo>
                    <a:lnTo>
                      <a:pt x="217" y="189"/>
                    </a:lnTo>
                    <a:lnTo>
                      <a:pt x="216" y="189"/>
                    </a:lnTo>
                    <a:lnTo>
                      <a:pt x="208" y="187"/>
                    </a:lnTo>
                    <a:lnTo>
                      <a:pt x="203" y="186"/>
                    </a:lnTo>
                    <a:lnTo>
                      <a:pt x="199" y="185"/>
                    </a:lnTo>
                    <a:lnTo>
                      <a:pt x="196" y="185"/>
                    </a:lnTo>
                    <a:lnTo>
                      <a:pt x="192" y="185"/>
                    </a:lnTo>
                    <a:lnTo>
                      <a:pt x="187" y="182"/>
                    </a:lnTo>
                    <a:lnTo>
                      <a:pt x="181" y="181"/>
                    </a:lnTo>
                    <a:lnTo>
                      <a:pt x="177" y="180"/>
                    </a:lnTo>
                    <a:lnTo>
                      <a:pt x="174" y="180"/>
                    </a:lnTo>
                    <a:lnTo>
                      <a:pt x="172" y="180"/>
                    </a:lnTo>
                    <a:lnTo>
                      <a:pt x="164" y="180"/>
                    </a:lnTo>
                    <a:lnTo>
                      <a:pt x="159" y="177"/>
                    </a:lnTo>
                    <a:lnTo>
                      <a:pt x="158" y="176"/>
                    </a:lnTo>
                    <a:lnTo>
                      <a:pt x="154" y="172"/>
                    </a:lnTo>
                    <a:lnTo>
                      <a:pt x="152" y="172"/>
                    </a:lnTo>
                    <a:lnTo>
                      <a:pt x="151" y="171"/>
                    </a:lnTo>
                    <a:lnTo>
                      <a:pt x="151" y="170"/>
                    </a:lnTo>
                    <a:lnTo>
                      <a:pt x="149" y="169"/>
                    </a:lnTo>
                    <a:lnTo>
                      <a:pt x="148" y="169"/>
                    </a:lnTo>
                    <a:lnTo>
                      <a:pt x="148" y="168"/>
                    </a:lnTo>
                    <a:lnTo>
                      <a:pt x="146" y="166"/>
                    </a:lnTo>
                    <a:lnTo>
                      <a:pt x="145" y="165"/>
                    </a:lnTo>
                    <a:lnTo>
                      <a:pt x="144" y="162"/>
                    </a:lnTo>
                    <a:lnTo>
                      <a:pt x="138" y="160"/>
                    </a:lnTo>
                    <a:lnTo>
                      <a:pt x="133" y="160"/>
                    </a:lnTo>
                    <a:lnTo>
                      <a:pt x="132" y="159"/>
                    </a:lnTo>
                    <a:lnTo>
                      <a:pt x="130" y="159"/>
                    </a:lnTo>
                    <a:lnTo>
                      <a:pt x="118" y="153"/>
                    </a:lnTo>
                    <a:lnTo>
                      <a:pt x="109" y="149"/>
                    </a:lnTo>
                    <a:lnTo>
                      <a:pt x="102" y="147"/>
                    </a:lnTo>
                    <a:lnTo>
                      <a:pt x="97" y="144"/>
                    </a:lnTo>
                    <a:lnTo>
                      <a:pt x="90" y="142"/>
                    </a:lnTo>
                    <a:lnTo>
                      <a:pt x="83" y="139"/>
                    </a:lnTo>
                    <a:lnTo>
                      <a:pt x="79" y="137"/>
                    </a:lnTo>
                    <a:lnTo>
                      <a:pt x="71" y="135"/>
                    </a:lnTo>
                    <a:lnTo>
                      <a:pt x="66" y="132"/>
                    </a:lnTo>
                    <a:lnTo>
                      <a:pt x="65" y="132"/>
                    </a:lnTo>
                    <a:lnTo>
                      <a:pt x="64" y="132"/>
                    </a:lnTo>
                    <a:lnTo>
                      <a:pt x="63" y="130"/>
                    </a:lnTo>
                    <a:lnTo>
                      <a:pt x="62" y="130"/>
                    </a:lnTo>
                    <a:lnTo>
                      <a:pt x="62" y="127"/>
                    </a:lnTo>
                    <a:lnTo>
                      <a:pt x="59" y="124"/>
                    </a:lnTo>
                    <a:lnTo>
                      <a:pt x="52" y="121"/>
                    </a:lnTo>
                    <a:lnTo>
                      <a:pt x="51" y="117"/>
                    </a:lnTo>
                    <a:lnTo>
                      <a:pt x="45" y="114"/>
                    </a:lnTo>
                    <a:lnTo>
                      <a:pt x="43" y="114"/>
                    </a:lnTo>
                    <a:lnTo>
                      <a:pt x="37" y="109"/>
                    </a:lnTo>
                    <a:lnTo>
                      <a:pt x="31" y="108"/>
                    </a:lnTo>
                    <a:lnTo>
                      <a:pt x="32" y="107"/>
                    </a:lnTo>
                    <a:lnTo>
                      <a:pt x="33" y="107"/>
                    </a:lnTo>
                    <a:lnTo>
                      <a:pt x="31" y="107"/>
                    </a:lnTo>
                    <a:lnTo>
                      <a:pt x="32" y="107"/>
                    </a:lnTo>
                    <a:lnTo>
                      <a:pt x="33" y="106"/>
                    </a:lnTo>
                    <a:lnTo>
                      <a:pt x="28" y="100"/>
                    </a:lnTo>
                    <a:lnTo>
                      <a:pt x="26" y="99"/>
                    </a:lnTo>
                    <a:lnTo>
                      <a:pt x="26" y="100"/>
                    </a:lnTo>
                    <a:lnTo>
                      <a:pt x="24" y="101"/>
                    </a:lnTo>
                    <a:lnTo>
                      <a:pt x="24" y="100"/>
                    </a:lnTo>
                    <a:lnTo>
                      <a:pt x="25" y="99"/>
                    </a:lnTo>
                    <a:lnTo>
                      <a:pt x="24" y="99"/>
                    </a:lnTo>
                    <a:lnTo>
                      <a:pt x="23" y="100"/>
                    </a:lnTo>
                    <a:lnTo>
                      <a:pt x="22" y="99"/>
                    </a:lnTo>
                    <a:lnTo>
                      <a:pt x="20" y="99"/>
                    </a:lnTo>
                    <a:lnTo>
                      <a:pt x="20" y="97"/>
                    </a:lnTo>
                    <a:lnTo>
                      <a:pt x="19" y="97"/>
                    </a:lnTo>
                    <a:lnTo>
                      <a:pt x="16" y="97"/>
                    </a:lnTo>
                    <a:lnTo>
                      <a:pt x="16" y="92"/>
                    </a:lnTo>
                    <a:lnTo>
                      <a:pt x="13" y="87"/>
                    </a:lnTo>
                    <a:lnTo>
                      <a:pt x="12" y="87"/>
                    </a:lnTo>
                    <a:lnTo>
                      <a:pt x="9" y="84"/>
                    </a:lnTo>
                    <a:lnTo>
                      <a:pt x="9" y="82"/>
                    </a:lnTo>
                    <a:lnTo>
                      <a:pt x="7" y="81"/>
                    </a:lnTo>
                    <a:lnTo>
                      <a:pt x="6" y="78"/>
                    </a:lnTo>
                    <a:lnTo>
                      <a:pt x="3" y="75"/>
                    </a:lnTo>
                    <a:lnTo>
                      <a:pt x="1" y="74"/>
                    </a:lnTo>
                    <a:lnTo>
                      <a:pt x="0" y="71"/>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79" name="Freeform 6"/>
              <p:cNvSpPr>
                <a:spLocks/>
              </p:cNvSpPr>
              <p:nvPr/>
            </p:nvSpPr>
            <p:spPr bwMode="auto">
              <a:xfrm>
                <a:off x="4233863" y="2020888"/>
                <a:ext cx="936625" cy="1562100"/>
              </a:xfrm>
              <a:custGeom>
                <a:avLst/>
                <a:gdLst>
                  <a:gd name="T0" fmla="*/ 2147483647 w 285"/>
                  <a:gd name="T1" fmla="*/ 2147483647 h 457"/>
                  <a:gd name="T2" fmla="*/ 2147483647 w 285"/>
                  <a:gd name="T3" fmla="*/ 2147483647 h 457"/>
                  <a:gd name="T4" fmla="*/ 2147483647 w 285"/>
                  <a:gd name="T5" fmla="*/ 2147483647 h 457"/>
                  <a:gd name="T6" fmla="*/ 2147483647 w 285"/>
                  <a:gd name="T7" fmla="*/ 2147483647 h 457"/>
                  <a:gd name="T8" fmla="*/ 2147483647 w 285"/>
                  <a:gd name="T9" fmla="*/ 2147483647 h 457"/>
                  <a:gd name="T10" fmla="*/ 2147483647 w 285"/>
                  <a:gd name="T11" fmla="*/ 2147483647 h 457"/>
                  <a:gd name="T12" fmla="*/ 2147483647 w 285"/>
                  <a:gd name="T13" fmla="*/ 2147483647 h 457"/>
                  <a:gd name="T14" fmla="*/ 2147483647 w 285"/>
                  <a:gd name="T15" fmla="*/ 2147483647 h 457"/>
                  <a:gd name="T16" fmla="*/ 2147483647 w 285"/>
                  <a:gd name="T17" fmla="*/ 2147483647 h 457"/>
                  <a:gd name="T18" fmla="*/ 2147483647 w 285"/>
                  <a:gd name="T19" fmla="*/ 2147483647 h 457"/>
                  <a:gd name="T20" fmla="*/ 2147483647 w 285"/>
                  <a:gd name="T21" fmla="*/ 2147483647 h 457"/>
                  <a:gd name="T22" fmla="*/ 2147483647 w 285"/>
                  <a:gd name="T23" fmla="*/ 2147483647 h 457"/>
                  <a:gd name="T24" fmla="*/ 2147483647 w 285"/>
                  <a:gd name="T25" fmla="*/ 2147483647 h 457"/>
                  <a:gd name="T26" fmla="*/ 2147483647 w 285"/>
                  <a:gd name="T27" fmla="*/ 2147483647 h 457"/>
                  <a:gd name="T28" fmla="*/ 2147483647 w 285"/>
                  <a:gd name="T29" fmla="*/ 2147483647 h 457"/>
                  <a:gd name="T30" fmla="*/ 2147483647 w 285"/>
                  <a:gd name="T31" fmla="*/ 2147483647 h 457"/>
                  <a:gd name="T32" fmla="*/ 2147483647 w 285"/>
                  <a:gd name="T33" fmla="*/ 2147483647 h 457"/>
                  <a:gd name="T34" fmla="*/ 2147483647 w 285"/>
                  <a:gd name="T35" fmla="*/ 2147483647 h 457"/>
                  <a:gd name="T36" fmla="*/ 2147483647 w 285"/>
                  <a:gd name="T37" fmla="*/ 2147483647 h 457"/>
                  <a:gd name="T38" fmla="*/ 2147483647 w 285"/>
                  <a:gd name="T39" fmla="*/ 2147483647 h 457"/>
                  <a:gd name="T40" fmla="*/ 2147483647 w 285"/>
                  <a:gd name="T41" fmla="*/ 2147483647 h 457"/>
                  <a:gd name="T42" fmla="*/ 2147483647 w 285"/>
                  <a:gd name="T43" fmla="*/ 2147483647 h 457"/>
                  <a:gd name="T44" fmla="*/ 2147483647 w 285"/>
                  <a:gd name="T45" fmla="*/ 2147483647 h 457"/>
                  <a:gd name="T46" fmla="*/ 2147483647 w 285"/>
                  <a:gd name="T47" fmla="*/ 2147483647 h 457"/>
                  <a:gd name="T48" fmla="*/ 2147483647 w 285"/>
                  <a:gd name="T49" fmla="*/ 2147483647 h 457"/>
                  <a:gd name="T50" fmla="*/ 2147483647 w 285"/>
                  <a:gd name="T51" fmla="*/ 2147483647 h 457"/>
                  <a:gd name="T52" fmla="*/ 2147483647 w 285"/>
                  <a:gd name="T53" fmla="*/ 2147483647 h 457"/>
                  <a:gd name="T54" fmla="*/ 2147483647 w 285"/>
                  <a:gd name="T55" fmla="*/ 2147483647 h 457"/>
                  <a:gd name="T56" fmla="*/ 2147483647 w 285"/>
                  <a:gd name="T57" fmla="*/ 2147483647 h 457"/>
                  <a:gd name="T58" fmla="*/ 2147483647 w 285"/>
                  <a:gd name="T59" fmla="*/ 2147483647 h 457"/>
                  <a:gd name="T60" fmla="*/ 2147483647 w 285"/>
                  <a:gd name="T61" fmla="*/ 2147483647 h 457"/>
                  <a:gd name="T62" fmla="*/ 2147483647 w 285"/>
                  <a:gd name="T63" fmla="*/ 2147483647 h 457"/>
                  <a:gd name="T64" fmla="*/ 2147483647 w 285"/>
                  <a:gd name="T65" fmla="*/ 2147483647 h 457"/>
                  <a:gd name="T66" fmla="*/ 2147483647 w 285"/>
                  <a:gd name="T67" fmla="*/ 2147483647 h 457"/>
                  <a:gd name="T68" fmla="*/ 2147483647 w 285"/>
                  <a:gd name="T69" fmla="*/ 2147483647 h 457"/>
                  <a:gd name="T70" fmla="*/ 2147483647 w 285"/>
                  <a:gd name="T71" fmla="*/ 2147483647 h 457"/>
                  <a:gd name="T72" fmla="*/ 2147483647 w 285"/>
                  <a:gd name="T73" fmla="*/ 2147483647 h 457"/>
                  <a:gd name="T74" fmla="*/ 2147483647 w 285"/>
                  <a:gd name="T75" fmla="*/ 2147483647 h 457"/>
                  <a:gd name="T76" fmla="*/ 2147483647 w 285"/>
                  <a:gd name="T77" fmla="*/ 2147483647 h 457"/>
                  <a:gd name="T78" fmla="*/ 2147483647 w 285"/>
                  <a:gd name="T79" fmla="*/ 2147483647 h 457"/>
                  <a:gd name="T80" fmla="*/ 2147483647 w 285"/>
                  <a:gd name="T81" fmla="*/ 2147483647 h 457"/>
                  <a:gd name="T82" fmla="*/ 2147483647 w 285"/>
                  <a:gd name="T83" fmla="*/ 2147483647 h 457"/>
                  <a:gd name="T84" fmla="*/ 2147483647 w 285"/>
                  <a:gd name="T85" fmla="*/ 2147483647 h 457"/>
                  <a:gd name="T86" fmla="*/ 2147483647 w 285"/>
                  <a:gd name="T87" fmla="*/ 2147483647 h 457"/>
                  <a:gd name="T88" fmla="*/ 2147483647 w 285"/>
                  <a:gd name="T89" fmla="*/ 2147483647 h 457"/>
                  <a:gd name="T90" fmla="*/ 2147483647 w 285"/>
                  <a:gd name="T91" fmla="*/ 2147483647 h 457"/>
                  <a:gd name="T92" fmla="*/ 2147483647 w 285"/>
                  <a:gd name="T93" fmla="*/ 2147483647 h 457"/>
                  <a:gd name="T94" fmla="*/ 2147483647 w 285"/>
                  <a:gd name="T95" fmla="*/ 2147483647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5"/>
                  <a:gd name="T145" fmla="*/ 0 h 457"/>
                  <a:gd name="T146" fmla="*/ 285 w 2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5" h="457">
                    <a:moveTo>
                      <a:pt x="284" y="175"/>
                    </a:moveTo>
                    <a:lnTo>
                      <a:pt x="278" y="181"/>
                    </a:lnTo>
                    <a:lnTo>
                      <a:pt x="274" y="188"/>
                    </a:lnTo>
                    <a:lnTo>
                      <a:pt x="268" y="183"/>
                    </a:lnTo>
                    <a:lnTo>
                      <a:pt x="263" y="177"/>
                    </a:lnTo>
                    <a:lnTo>
                      <a:pt x="252" y="182"/>
                    </a:lnTo>
                    <a:lnTo>
                      <a:pt x="248" y="200"/>
                    </a:lnTo>
                    <a:lnTo>
                      <a:pt x="247" y="209"/>
                    </a:lnTo>
                    <a:lnTo>
                      <a:pt x="236" y="213"/>
                    </a:lnTo>
                    <a:lnTo>
                      <a:pt x="227" y="214"/>
                    </a:lnTo>
                    <a:lnTo>
                      <a:pt x="225" y="216"/>
                    </a:lnTo>
                    <a:lnTo>
                      <a:pt x="220" y="222"/>
                    </a:lnTo>
                    <a:lnTo>
                      <a:pt x="214" y="226"/>
                    </a:lnTo>
                    <a:lnTo>
                      <a:pt x="214" y="228"/>
                    </a:lnTo>
                    <a:lnTo>
                      <a:pt x="215" y="241"/>
                    </a:lnTo>
                    <a:lnTo>
                      <a:pt x="219" y="241"/>
                    </a:lnTo>
                    <a:lnTo>
                      <a:pt x="221" y="242"/>
                    </a:lnTo>
                    <a:lnTo>
                      <a:pt x="223" y="239"/>
                    </a:lnTo>
                    <a:lnTo>
                      <a:pt x="223" y="235"/>
                    </a:lnTo>
                    <a:lnTo>
                      <a:pt x="224" y="235"/>
                    </a:lnTo>
                    <a:lnTo>
                      <a:pt x="230" y="237"/>
                    </a:lnTo>
                    <a:lnTo>
                      <a:pt x="233" y="237"/>
                    </a:lnTo>
                    <a:lnTo>
                      <a:pt x="236" y="240"/>
                    </a:lnTo>
                    <a:lnTo>
                      <a:pt x="237" y="264"/>
                    </a:lnTo>
                    <a:lnTo>
                      <a:pt x="233" y="265"/>
                    </a:lnTo>
                    <a:lnTo>
                      <a:pt x="230" y="275"/>
                    </a:lnTo>
                    <a:lnTo>
                      <a:pt x="227" y="277"/>
                    </a:lnTo>
                    <a:lnTo>
                      <a:pt x="221" y="272"/>
                    </a:lnTo>
                    <a:lnTo>
                      <a:pt x="217" y="273"/>
                    </a:lnTo>
                    <a:lnTo>
                      <a:pt x="215" y="275"/>
                    </a:lnTo>
                    <a:lnTo>
                      <a:pt x="212" y="279"/>
                    </a:lnTo>
                    <a:lnTo>
                      <a:pt x="207" y="281"/>
                    </a:lnTo>
                    <a:lnTo>
                      <a:pt x="196" y="295"/>
                    </a:lnTo>
                    <a:lnTo>
                      <a:pt x="190" y="299"/>
                    </a:lnTo>
                    <a:lnTo>
                      <a:pt x="194" y="308"/>
                    </a:lnTo>
                    <a:lnTo>
                      <a:pt x="198" y="313"/>
                    </a:lnTo>
                    <a:lnTo>
                      <a:pt x="198" y="318"/>
                    </a:lnTo>
                    <a:lnTo>
                      <a:pt x="207" y="320"/>
                    </a:lnTo>
                    <a:lnTo>
                      <a:pt x="211" y="330"/>
                    </a:lnTo>
                    <a:lnTo>
                      <a:pt x="209" y="335"/>
                    </a:lnTo>
                    <a:lnTo>
                      <a:pt x="214" y="337"/>
                    </a:lnTo>
                    <a:lnTo>
                      <a:pt x="211" y="349"/>
                    </a:lnTo>
                    <a:lnTo>
                      <a:pt x="211" y="350"/>
                    </a:lnTo>
                    <a:lnTo>
                      <a:pt x="215" y="353"/>
                    </a:lnTo>
                    <a:lnTo>
                      <a:pt x="216" y="353"/>
                    </a:lnTo>
                    <a:lnTo>
                      <a:pt x="223" y="363"/>
                    </a:lnTo>
                    <a:lnTo>
                      <a:pt x="230" y="367"/>
                    </a:lnTo>
                    <a:lnTo>
                      <a:pt x="231" y="366"/>
                    </a:lnTo>
                    <a:lnTo>
                      <a:pt x="234" y="367"/>
                    </a:lnTo>
                    <a:lnTo>
                      <a:pt x="236" y="371"/>
                    </a:lnTo>
                    <a:lnTo>
                      <a:pt x="237" y="373"/>
                    </a:lnTo>
                    <a:lnTo>
                      <a:pt x="232" y="373"/>
                    </a:lnTo>
                    <a:lnTo>
                      <a:pt x="230" y="376"/>
                    </a:lnTo>
                    <a:lnTo>
                      <a:pt x="232" y="378"/>
                    </a:lnTo>
                    <a:lnTo>
                      <a:pt x="243" y="383"/>
                    </a:lnTo>
                    <a:lnTo>
                      <a:pt x="242" y="387"/>
                    </a:lnTo>
                    <a:lnTo>
                      <a:pt x="253" y="390"/>
                    </a:lnTo>
                    <a:lnTo>
                      <a:pt x="255" y="389"/>
                    </a:lnTo>
                    <a:lnTo>
                      <a:pt x="259" y="392"/>
                    </a:lnTo>
                    <a:lnTo>
                      <a:pt x="259" y="395"/>
                    </a:lnTo>
                    <a:lnTo>
                      <a:pt x="257" y="398"/>
                    </a:lnTo>
                    <a:lnTo>
                      <a:pt x="250" y="399"/>
                    </a:lnTo>
                    <a:lnTo>
                      <a:pt x="247" y="399"/>
                    </a:lnTo>
                    <a:lnTo>
                      <a:pt x="246" y="401"/>
                    </a:lnTo>
                    <a:lnTo>
                      <a:pt x="236" y="398"/>
                    </a:lnTo>
                    <a:lnTo>
                      <a:pt x="230" y="395"/>
                    </a:lnTo>
                    <a:lnTo>
                      <a:pt x="220" y="401"/>
                    </a:lnTo>
                    <a:lnTo>
                      <a:pt x="217" y="404"/>
                    </a:lnTo>
                    <a:lnTo>
                      <a:pt x="216" y="410"/>
                    </a:lnTo>
                    <a:lnTo>
                      <a:pt x="217" y="418"/>
                    </a:lnTo>
                    <a:lnTo>
                      <a:pt x="221" y="419"/>
                    </a:lnTo>
                    <a:lnTo>
                      <a:pt x="221" y="426"/>
                    </a:lnTo>
                    <a:lnTo>
                      <a:pt x="219" y="428"/>
                    </a:lnTo>
                    <a:lnTo>
                      <a:pt x="217" y="430"/>
                    </a:lnTo>
                    <a:lnTo>
                      <a:pt x="217" y="433"/>
                    </a:lnTo>
                    <a:lnTo>
                      <a:pt x="219" y="441"/>
                    </a:lnTo>
                    <a:lnTo>
                      <a:pt x="219" y="443"/>
                    </a:lnTo>
                    <a:lnTo>
                      <a:pt x="220" y="447"/>
                    </a:lnTo>
                    <a:lnTo>
                      <a:pt x="221" y="449"/>
                    </a:lnTo>
                    <a:lnTo>
                      <a:pt x="219" y="455"/>
                    </a:lnTo>
                    <a:lnTo>
                      <a:pt x="217" y="456"/>
                    </a:lnTo>
                    <a:lnTo>
                      <a:pt x="216" y="454"/>
                    </a:lnTo>
                    <a:lnTo>
                      <a:pt x="214" y="453"/>
                    </a:lnTo>
                    <a:lnTo>
                      <a:pt x="213" y="451"/>
                    </a:lnTo>
                    <a:lnTo>
                      <a:pt x="210" y="453"/>
                    </a:lnTo>
                    <a:lnTo>
                      <a:pt x="208" y="456"/>
                    </a:lnTo>
                    <a:lnTo>
                      <a:pt x="204" y="455"/>
                    </a:lnTo>
                    <a:lnTo>
                      <a:pt x="198" y="450"/>
                    </a:lnTo>
                    <a:lnTo>
                      <a:pt x="190" y="439"/>
                    </a:lnTo>
                    <a:lnTo>
                      <a:pt x="186" y="432"/>
                    </a:lnTo>
                    <a:lnTo>
                      <a:pt x="185" y="432"/>
                    </a:lnTo>
                    <a:lnTo>
                      <a:pt x="182" y="433"/>
                    </a:lnTo>
                    <a:lnTo>
                      <a:pt x="175" y="433"/>
                    </a:lnTo>
                    <a:lnTo>
                      <a:pt x="173" y="434"/>
                    </a:lnTo>
                    <a:lnTo>
                      <a:pt x="170" y="436"/>
                    </a:lnTo>
                    <a:lnTo>
                      <a:pt x="167" y="435"/>
                    </a:lnTo>
                    <a:lnTo>
                      <a:pt x="165" y="435"/>
                    </a:lnTo>
                    <a:lnTo>
                      <a:pt x="164" y="433"/>
                    </a:lnTo>
                    <a:lnTo>
                      <a:pt x="164" y="430"/>
                    </a:lnTo>
                    <a:lnTo>
                      <a:pt x="164" y="428"/>
                    </a:lnTo>
                    <a:lnTo>
                      <a:pt x="163" y="426"/>
                    </a:lnTo>
                    <a:lnTo>
                      <a:pt x="163" y="424"/>
                    </a:lnTo>
                    <a:lnTo>
                      <a:pt x="162" y="424"/>
                    </a:lnTo>
                    <a:lnTo>
                      <a:pt x="159" y="425"/>
                    </a:lnTo>
                    <a:lnTo>
                      <a:pt x="157" y="426"/>
                    </a:lnTo>
                    <a:lnTo>
                      <a:pt x="156" y="426"/>
                    </a:lnTo>
                    <a:lnTo>
                      <a:pt x="155" y="425"/>
                    </a:lnTo>
                    <a:lnTo>
                      <a:pt x="154" y="421"/>
                    </a:lnTo>
                    <a:lnTo>
                      <a:pt x="153" y="419"/>
                    </a:lnTo>
                    <a:lnTo>
                      <a:pt x="150" y="417"/>
                    </a:lnTo>
                    <a:lnTo>
                      <a:pt x="144" y="417"/>
                    </a:lnTo>
                    <a:lnTo>
                      <a:pt x="137" y="413"/>
                    </a:lnTo>
                    <a:lnTo>
                      <a:pt x="133" y="413"/>
                    </a:lnTo>
                    <a:lnTo>
                      <a:pt x="131" y="412"/>
                    </a:lnTo>
                    <a:lnTo>
                      <a:pt x="127" y="411"/>
                    </a:lnTo>
                    <a:lnTo>
                      <a:pt x="121" y="409"/>
                    </a:lnTo>
                    <a:lnTo>
                      <a:pt x="111" y="406"/>
                    </a:lnTo>
                    <a:lnTo>
                      <a:pt x="92" y="410"/>
                    </a:lnTo>
                    <a:lnTo>
                      <a:pt x="87" y="411"/>
                    </a:lnTo>
                    <a:lnTo>
                      <a:pt x="85" y="413"/>
                    </a:lnTo>
                    <a:lnTo>
                      <a:pt x="81" y="420"/>
                    </a:lnTo>
                    <a:lnTo>
                      <a:pt x="81" y="422"/>
                    </a:lnTo>
                    <a:lnTo>
                      <a:pt x="79" y="428"/>
                    </a:lnTo>
                    <a:lnTo>
                      <a:pt x="76" y="436"/>
                    </a:lnTo>
                    <a:lnTo>
                      <a:pt x="72" y="442"/>
                    </a:lnTo>
                    <a:lnTo>
                      <a:pt x="71" y="439"/>
                    </a:lnTo>
                    <a:lnTo>
                      <a:pt x="67" y="438"/>
                    </a:lnTo>
                    <a:lnTo>
                      <a:pt x="62" y="436"/>
                    </a:lnTo>
                    <a:lnTo>
                      <a:pt x="57" y="436"/>
                    </a:lnTo>
                    <a:lnTo>
                      <a:pt x="48" y="437"/>
                    </a:lnTo>
                    <a:lnTo>
                      <a:pt x="47" y="437"/>
                    </a:lnTo>
                    <a:lnTo>
                      <a:pt x="46" y="436"/>
                    </a:lnTo>
                    <a:lnTo>
                      <a:pt x="41" y="430"/>
                    </a:lnTo>
                    <a:lnTo>
                      <a:pt x="38" y="421"/>
                    </a:lnTo>
                    <a:lnTo>
                      <a:pt x="35" y="418"/>
                    </a:lnTo>
                    <a:lnTo>
                      <a:pt x="33" y="413"/>
                    </a:lnTo>
                    <a:lnTo>
                      <a:pt x="31" y="411"/>
                    </a:lnTo>
                    <a:lnTo>
                      <a:pt x="27" y="406"/>
                    </a:lnTo>
                    <a:lnTo>
                      <a:pt x="25" y="403"/>
                    </a:lnTo>
                    <a:lnTo>
                      <a:pt x="24" y="401"/>
                    </a:lnTo>
                    <a:lnTo>
                      <a:pt x="23" y="398"/>
                    </a:lnTo>
                    <a:lnTo>
                      <a:pt x="25" y="395"/>
                    </a:lnTo>
                    <a:lnTo>
                      <a:pt x="27" y="391"/>
                    </a:lnTo>
                    <a:lnTo>
                      <a:pt x="32" y="391"/>
                    </a:lnTo>
                    <a:lnTo>
                      <a:pt x="33" y="391"/>
                    </a:lnTo>
                    <a:lnTo>
                      <a:pt x="33" y="388"/>
                    </a:lnTo>
                    <a:lnTo>
                      <a:pt x="28" y="380"/>
                    </a:lnTo>
                    <a:lnTo>
                      <a:pt x="26" y="378"/>
                    </a:lnTo>
                    <a:lnTo>
                      <a:pt x="26" y="375"/>
                    </a:lnTo>
                    <a:lnTo>
                      <a:pt x="32" y="363"/>
                    </a:lnTo>
                    <a:lnTo>
                      <a:pt x="35" y="358"/>
                    </a:lnTo>
                    <a:lnTo>
                      <a:pt x="37" y="353"/>
                    </a:lnTo>
                    <a:lnTo>
                      <a:pt x="36" y="348"/>
                    </a:lnTo>
                    <a:lnTo>
                      <a:pt x="36" y="341"/>
                    </a:lnTo>
                    <a:lnTo>
                      <a:pt x="35" y="328"/>
                    </a:lnTo>
                    <a:lnTo>
                      <a:pt x="40" y="315"/>
                    </a:lnTo>
                    <a:lnTo>
                      <a:pt x="41" y="308"/>
                    </a:lnTo>
                    <a:lnTo>
                      <a:pt x="30" y="292"/>
                    </a:lnTo>
                    <a:lnTo>
                      <a:pt x="26" y="285"/>
                    </a:lnTo>
                    <a:lnTo>
                      <a:pt x="20" y="280"/>
                    </a:lnTo>
                    <a:lnTo>
                      <a:pt x="18" y="268"/>
                    </a:lnTo>
                    <a:lnTo>
                      <a:pt x="3" y="200"/>
                    </a:lnTo>
                    <a:lnTo>
                      <a:pt x="0" y="181"/>
                    </a:lnTo>
                    <a:lnTo>
                      <a:pt x="58" y="77"/>
                    </a:lnTo>
                    <a:lnTo>
                      <a:pt x="62" y="68"/>
                    </a:lnTo>
                    <a:lnTo>
                      <a:pt x="77" y="53"/>
                    </a:lnTo>
                    <a:lnTo>
                      <a:pt x="86" y="24"/>
                    </a:lnTo>
                    <a:lnTo>
                      <a:pt x="97" y="10"/>
                    </a:lnTo>
                    <a:lnTo>
                      <a:pt x="101" y="11"/>
                    </a:lnTo>
                    <a:lnTo>
                      <a:pt x="117" y="0"/>
                    </a:lnTo>
                    <a:lnTo>
                      <a:pt x="135" y="8"/>
                    </a:lnTo>
                    <a:lnTo>
                      <a:pt x="135" y="6"/>
                    </a:lnTo>
                    <a:lnTo>
                      <a:pt x="139" y="7"/>
                    </a:lnTo>
                    <a:lnTo>
                      <a:pt x="140" y="6"/>
                    </a:lnTo>
                    <a:lnTo>
                      <a:pt x="155" y="9"/>
                    </a:lnTo>
                    <a:lnTo>
                      <a:pt x="170" y="9"/>
                    </a:lnTo>
                    <a:lnTo>
                      <a:pt x="170" y="11"/>
                    </a:lnTo>
                    <a:lnTo>
                      <a:pt x="177" y="11"/>
                    </a:lnTo>
                    <a:lnTo>
                      <a:pt x="186" y="23"/>
                    </a:lnTo>
                    <a:lnTo>
                      <a:pt x="188" y="22"/>
                    </a:lnTo>
                    <a:lnTo>
                      <a:pt x="190" y="31"/>
                    </a:lnTo>
                    <a:lnTo>
                      <a:pt x="194" y="31"/>
                    </a:lnTo>
                    <a:lnTo>
                      <a:pt x="197" y="35"/>
                    </a:lnTo>
                    <a:lnTo>
                      <a:pt x="203" y="37"/>
                    </a:lnTo>
                    <a:lnTo>
                      <a:pt x="206" y="44"/>
                    </a:lnTo>
                    <a:lnTo>
                      <a:pt x="221" y="55"/>
                    </a:lnTo>
                    <a:lnTo>
                      <a:pt x="223" y="62"/>
                    </a:lnTo>
                    <a:lnTo>
                      <a:pt x="230" y="69"/>
                    </a:lnTo>
                    <a:lnTo>
                      <a:pt x="234" y="85"/>
                    </a:lnTo>
                    <a:lnTo>
                      <a:pt x="252" y="118"/>
                    </a:lnTo>
                    <a:lnTo>
                      <a:pt x="251" y="120"/>
                    </a:lnTo>
                    <a:lnTo>
                      <a:pt x="257" y="140"/>
                    </a:lnTo>
                    <a:lnTo>
                      <a:pt x="261" y="144"/>
                    </a:lnTo>
                    <a:lnTo>
                      <a:pt x="276" y="161"/>
                    </a:lnTo>
                    <a:lnTo>
                      <a:pt x="284" y="175"/>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0" name="Freeform 7"/>
              <p:cNvSpPr>
                <a:spLocks/>
              </p:cNvSpPr>
              <p:nvPr/>
            </p:nvSpPr>
            <p:spPr bwMode="auto">
              <a:xfrm>
                <a:off x="4868863" y="2614613"/>
                <a:ext cx="628650" cy="1363662"/>
              </a:xfrm>
              <a:custGeom>
                <a:avLst/>
                <a:gdLst>
                  <a:gd name="T0" fmla="*/ 2147483647 w 195"/>
                  <a:gd name="T1" fmla="*/ 2147483647 h 402"/>
                  <a:gd name="T2" fmla="*/ 2147483647 w 195"/>
                  <a:gd name="T3" fmla="*/ 2147483647 h 402"/>
                  <a:gd name="T4" fmla="*/ 2147483647 w 195"/>
                  <a:gd name="T5" fmla="*/ 2147483647 h 402"/>
                  <a:gd name="T6" fmla="*/ 2147483647 w 195"/>
                  <a:gd name="T7" fmla="*/ 2147483647 h 402"/>
                  <a:gd name="T8" fmla="*/ 2147483647 w 195"/>
                  <a:gd name="T9" fmla="*/ 2147483647 h 402"/>
                  <a:gd name="T10" fmla="*/ 2147483647 w 195"/>
                  <a:gd name="T11" fmla="*/ 2147483647 h 402"/>
                  <a:gd name="T12" fmla="*/ 2147483647 w 195"/>
                  <a:gd name="T13" fmla="*/ 2147483647 h 402"/>
                  <a:gd name="T14" fmla="*/ 2147483647 w 195"/>
                  <a:gd name="T15" fmla="*/ 2147483647 h 402"/>
                  <a:gd name="T16" fmla="*/ 2147483647 w 195"/>
                  <a:gd name="T17" fmla="*/ 2147483647 h 402"/>
                  <a:gd name="T18" fmla="*/ 2147483647 w 195"/>
                  <a:gd name="T19" fmla="*/ 2147483647 h 402"/>
                  <a:gd name="T20" fmla="*/ 2147483647 w 195"/>
                  <a:gd name="T21" fmla="*/ 2147483647 h 402"/>
                  <a:gd name="T22" fmla="*/ 2147483647 w 195"/>
                  <a:gd name="T23" fmla="*/ 2147483647 h 402"/>
                  <a:gd name="T24" fmla="*/ 2147483647 w 195"/>
                  <a:gd name="T25" fmla="*/ 2147483647 h 402"/>
                  <a:gd name="T26" fmla="*/ 2147483647 w 195"/>
                  <a:gd name="T27" fmla="*/ 2147483647 h 402"/>
                  <a:gd name="T28" fmla="*/ 2147483647 w 195"/>
                  <a:gd name="T29" fmla="*/ 2147483647 h 402"/>
                  <a:gd name="T30" fmla="*/ 2147483647 w 195"/>
                  <a:gd name="T31" fmla="*/ 2147483647 h 402"/>
                  <a:gd name="T32" fmla="*/ 2147483647 w 195"/>
                  <a:gd name="T33" fmla="*/ 2147483647 h 402"/>
                  <a:gd name="T34" fmla="*/ 2147483647 w 195"/>
                  <a:gd name="T35" fmla="*/ 2147483647 h 402"/>
                  <a:gd name="T36" fmla="*/ 2147483647 w 195"/>
                  <a:gd name="T37" fmla="*/ 2147483647 h 402"/>
                  <a:gd name="T38" fmla="*/ 2147483647 w 195"/>
                  <a:gd name="T39" fmla="*/ 2147483647 h 402"/>
                  <a:gd name="T40" fmla="*/ 2147483647 w 195"/>
                  <a:gd name="T41" fmla="*/ 2147483647 h 402"/>
                  <a:gd name="T42" fmla="*/ 2147483647 w 195"/>
                  <a:gd name="T43" fmla="*/ 2147483647 h 402"/>
                  <a:gd name="T44" fmla="*/ 2147483647 w 195"/>
                  <a:gd name="T45" fmla="*/ 2147483647 h 402"/>
                  <a:gd name="T46" fmla="*/ 2147483647 w 195"/>
                  <a:gd name="T47" fmla="*/ 2147483647 h 402"/>
                  <a:gd name="T48" fmla="*/ 2147483647 w 195"/>
                  <a:gd name="T49" fmla="*/ 2147483647 h 402"/>
                  <a:gd name="T50" fmla="*/ 2147483647 w 195"/>
                  <a:gd name="T51" fmla="*/ 2147483647 h 402"/>
                  <a:gd name="T52" fmla="*/ 2147483647 w 195"/>
                  <a:gd name="T53" fmla="*/ 2147483647 h 402"/>
                  <a:gd name="T54" fmla="*/ 2147483647 w 195"/>
                  <a:gd name="T55" fmla="*/ 2147483647 h 402"/>
                  <a:gd name="T56" fmla="*/ 2147483647 w 195"/>
                  <a:gd name="T57" fmla="*/ 2147483647 h 402"/>
                  <a:gd name="T58" fmla="*/ 2147483647 w 195"/>
                  <a:gd name="T59" fmla="*/ 2147483647 h 402"/>
                  <a:gd name="T60" fmla="*/ 2147483647 w 195"/>
                  <a:gd name="T61" fmla="*/ 2147483647 h 402"/>
                  <a:gd name="T62" fmla="*/ 2147483647 w 195"/>
                  <a:gd name="T63" fmla="*/ 2147483647 h 402"/>
                  <a:gd name="T64" fmla="*/ 2147483647 w 195"/>
                  <a:gd name="T65" fmla="*/ 2147483647 h 402"/>
                  <a:gd name="T66" fmla="*/ 2147483647 w 195"/>
                  <a:gd name="T67" fmla="*/ 2147483647 h 402"/>
                  <a:gd name="T68" fmla="*/ 2147483647 w 195"/>
                  <a:gd name="T69" fmla="*/ 2147483647 h 402"/>
                  <a:gd name="T70" fmla="*/ 2147483647 w 195"/>
                  <a:gd name="T71" fmla="*/ 2147483647 h 402"/>
                  <a:gd name="T72" fmla="*/ 2147483647 w 195"/>
                  <a:gd name="T73" fmla="*/ 2147483647 h 402"/>
                  <a:gd name="T74" fmla="*/ 2147483647 w 195"/>
                  <a:gd name="T75" fmla="*/ 2147483647 h 402"/>
                  <a:gd name="T76" fmla="*/ 2147483647 w 195"/>
                  <a:gd name="T77" fmla="*/ 2147483647 h 402"/>
                  <a:gd name="T78" fmla="*/ 2147483647 w 195"/>
                  <a:gd name="T79" fmla="*/ 2147483647 h 402"/>
                  <a:gd name="T80" fmla="*/ 2147483647 w 195"/>
                  <a:gd name="T81" fmla="*/ 2147483647 h 402"/>
                  <a:gd name="T82" fmla="*/ 2147483647 w 195"/>
                  <a:gd name="T83" fmla="*/ 2147483647 h 402"/>
                  <a:gd name="T84" fmla="*/ 2147483647 w 195"/>
                  <a:gd name="T85" fmla="*/ 2147483647 h 402"/>
                  <a:gd name="T86" fmla="*/ 2147483647 w 195"/>
                  <a:gd name="T87" fmla="*/ 2147483647 h 402"/>
                  <a:gd name="T88" fmla="*/ 2147483647 w 195"/>
                  <a:gd name="T89" fmla="*/ 2147483647 h 402"/>
                  <a:gd name="T90" fmla="*/ 2147483647 w 195"/>
                  <a:gd name="T91" fmla="*/ 2147483647 h 402"/>
                  <a:gd name="T92" fmla="*/ 2147483647 w 195"/>
                  <a:gd name="T93" fmla="*/ 2147483647 h 402"/>
                  <a:gd name="T94" fmla="*/ 2147483647 w 195"/>
                  <a:gd name="T95" fmla="*/ 2147483647 h 402"/>
                  <a:gd name="T96" fmla="*/ 2147483647 w 195"/>
                  <a:gd name="T97" fmla="*/ 2147483647 h 402"/>
                  <a:gd name="T98" fmla="*/ 2147483647 w 195"/>
                  <a:gd name="T99" fmla="*/ 2147483647 h 402"/>
                  <a:gd name="T100" fmla="*/ 2147483647 w 195"/>
                  <a:gd name="T101" fmla="*/ 2147483647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5"/>
                  <a:gd name="T154" fmla="*/ 0 h 402"/>
                  <a:gd name="T155" fmla="*/ 195 w 195"/>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5" h="402">
                    <a:moveTo>
                      <a:pt x="0" y="125"/>
                    </a:moveTo>
                    <a:lnTo>
                      <a:pt x="6" y="121"/>
                    </a:lnTo>
                    <a:lnTo>
                      <a:pt x="16" y="107"/>
                    </a:lnTo>
                    <a:lnTo>
                      <a:pt x="22" y="105"/>
                    </a:lnTo>
                    <a:lnTo>
                      <a:pt x="24" y="101"/>
                    </a:lnTo>
                    <a:lnTo>
                      <a:pt x="27" y="99"/>
                    </a:lnTo>
                    <a:lnTo>
                      <a:pt x="30" y="98"/>
                    </a:lnTo>
                    <a:lnTo>
                      <a:pt x="36" y="102"/>
                    </a:lnTo>
                    <a:lnTo>
                      <a:pt x="40" y="101"/>
                    </a:lnTo>
                    <a:lnTo>
                      <a:pt x="43" y="91"/>
                    </a:lnTo>
                    <a:lnTo>
                      <a:pt x="46" y="90"/>
                    </a:lnTo>
                    <a:lnTo>
                      <a:pt x="45" y="65"/>
                    </a:lnTo>
                    <a:lnTo>
                      <a:pt x="43" y="63"/>
                    </a:lnTo>
                    <a:lnTo>
                      <a:pt x="40" y="63"/>
                    </a:lnTo>
                    <a:lnTo>
                      <a:pt x="33" y="60"/>
                    </a:lnTo>
                    <a:lnTo>
                      <a:pt x="33" y="64"/>
                    </a:lnTo>
                    <a:lnTo>
                      <a:pt x="30" y="67"/>
                    </a:lnTo>
                    <a:lnTo>
                      <a:pt x="28" y="67"/>
                    </a:lnTo>
                    <a:lnTo>
                      <a:pt x="24" y="67"/>
                    </a:lnTo>
                    <a:lnTo>
                      <a:pt x="24" y="54"/>
                    </a:lnTo>
                    <a:lnTo>
                      <a:pt x="24" y="52"/>
                    </a:lnTo>
                    <a:lnTo>
                      <a:pt x="29" y="48"/>
                    </a:lnTo>
                    <a:lnTo>
                      <a:pt x="34" y="42"/>
                    </a:lnTo>
                    <a:lnTo>
                      <a:pt x="36" y="39"/>
                    </a:lnTo>
                    <a:lnTo>
                      <a:pt x="46" y="39"/>
                    </a:lnTo>
                    <a:lnTo>
                      <a:pt x="56" y="34"/>
                    </a:lnTo>
                    <a:lnTo>
                      <a:pt x="57" y="25"/>
                    </a:lnTo>
                    <a:lnTo>
                      <a:pt x="62" y="8"/>
                    </a:lnTo>
                    <a:lnTo>
                      <a:pt x="73" y="3"/>
                    </a:lnTo>
                    <a:lnTo>
                      <a:pt x="77" y="9"/>
                    </a:lnTo>
                    <a:lnTo>
                      <a:pt x="84" y="14"/>
                    </a:lnTo>
                    <a:lnTo>
                      <a:pt x="88" y="6"/>
                    </a:lnTo>
                    <a:lnTo>
                      <a:pt x="94" y="0"/>
                    </a:lnTo>
                    <a:lnTo>
                      <a:pt x="101" y="10"/>
                    </a:lnTo>
                    <a:lnTo>
                      <a:pt x="90" y="23"/>
                    </a:lnTo>
                    <a:lnTo>
                      <a:pt x="94" y="30"/>
                    </a:lnTo>
                    <a:lnTo>
                      <a:pt x="99" y="34"/>
                    </a:lnTo>
                    <a:lnTo>
                      <a:pt x="101" y="48"/>
                    </a:lnTo>
                    <a:lnTo>
                      <a:pt x="105" y="59"/>
                    </a:lnTo>
                    <a:lnTo>
                      <a:pt x="107" y="61"/>
                    </a:lnTo>
                    <a:lnTo>
                      <a:pt x="107" y="62"/>
                    </a:lnTo>
                    <a:lnTo>
                      <a:pt x="107" y="69"/>
                    </a:lnTo>
                    <a:lnTo>
                      <a:pt x="103" y="72"/>
                    </a:lnTo>
                    <a:lnTo>
                      <a:pt x="102" y="77"/>
                    </a:lnTo>
                    <a:lnTo>
                      <a:pt x="109" y="80"/>
                    </a:lnTo>
                    <a:lnTo>
                      <a:pt x="110" y="82"/>
                    </a:lnTo>
                    <a:lnTo>
                      <a:pt x="112" y="83"/>
                    </a:lnTo>
                    <a:lnTo>
                      <a:pt x="112" y="85"/>
                    </a:lnTo>
                    <a:lnTo>
                      <a:pt x="109" y="88"/>
                    </a:lnTo>
                    <a:lnTo>
                      <a:pt x="107" y="98"/>
                    </a:lnTo>
                    <a:lnTo>
                      <a:pt x="109" y="100"/>
                    </a:lnTo>
                    <a:lnTo>
                      <a:pt x="114" y="100"/>
                    </a:lnTo>
                    <a:lnTo>
                      <a:pt x="125" y="103"/>
                    </a:lnTo>
                    <a:lnTo>
                      <a:pt x="123" y="110"/>
                    </a:lnTo>
                    <a:lnTo>
                      <a:pt x="126" y="113"/>
                    </a:lnTo>
                    <a:lnTo>
                      <a:pt x="126" y="122"/>
                    </a:lnTo>
                    <a:lnTo>
                      <a:pt x="127" y="129"/>
                    </a:lnTo>
                    <a:lnTo>
                      <a:pt x="130" y="129"/>
                    </a:lnTo>
                    <a:lnTo>
                      <a:pt x="133" y="131"/>
                    </a:lnTo>
                    <a:lnTo>
                      <a:pt x="134" y="132"/>
                    </a:lnTo>
                    <a:lnTo>
                      <a:pt x="139" y="139"/>
                    </a:lnTo>
                    <a:lnTo>
                      <a:pt x="141" y="140"/>
                    </a:lnTo>
                    <a:lnTo>
                      <a:pt x="143" y="151"/>
                    </a:lnTo>
                    <a:lnTo>
                      <a:pt x="150" y="150"/>
                    </a:lnTo>
                    <a:lnTo>
                      <a:pt x="155" y="150"/>
                    </a:lnTo>
                    <a:lnTo>
                      <a:pt x="160" y="157"/>
                    </a:lnTo>
                    <a:lnTo>
                      <a:pt x="161" y="158"/>
                    </a:lnTo>
                    <a:lnTo>
                      <a:pt x="164" y="156"/>
                    </a:lnTo>
                    <a:lnTo>
                      <a:pt x="165" y="155"/>
                    </a:lnTo>
                    <a:lnTo>
                      <a:pt x="168" y="153"/>
                    </a:lnTo>
                    <a:lnTo>
                      <a:pt x="171" y="153"/>
                    </a:lnTo>
                    <a:lnTo>
                      <a:pt x="177" y="153"/>
                    </a:lnTo>
                    <a:lnTo>
                      <a:pt x="182" y="155"/>
                    </a:lnTo>
                    <a:lnTo>
                      <a:pt x="183" y="161"/>
                    </a:lnTo>
                    <a:lnTo>
                      <a:pt x="183" y="188"/>
                    </a:lnTo>
                    <a:lnTo>
                      <a:pt x="184" y="193"/>
                    </a:lnTo>
                    <a:lnTo>
                      <a:pt x="185" y="200"/>
                    </a:lnTo>
                    <a:lnTo>
                      <a:pt x="194" y="201"/>
                    </a:lnTo>
                    <a:lnTo>
                      <a:pt x="194" y="206"/>
                    </a:lnTo>
                    <a:lnTo>
                      <a:pt x="179" y="221"/>
                    </a:lnTo>
                    <a:lnTo>
                      <a:pt x="160" y="237"/>
                    </a:lnTo>
                    <a:lnTo>
                      <a:pt x="158" y="237"/>
                    </a:lnTo>
                    <a:lnTo>
                      <a:pt x="154" y="240"/>
                    </a:lnTo>
                    <a:lnTo>
                      <a:pt x="152" y="239"/>
                    </a:lnTo>
                    <a:lnTo>
                      <a:pt x="148" y="239"/>
                    </a:lnTo>
                    <a:lnTo>
                      <a:pt x="147" y="239"/>
                    </a:lnTo>
                    <a:lnTo>
                      <a:pt x="146" y="242"/>
                    </a:lnTo>
                    <a:lnTo>
                      <a:pt x="142" y="244"/>
                    </a:lnTo>
                    <a:lnTo>
                      <a:pt x="142" y="249"/>
                    </a:lnTo>
                    <a:lnTo>
                      <a:pt x="142" y="252"/>
                    </a:lnTo>
                    <a:lnTo>
                      <a:pt x="142" y="254"/>
                    </a:lnTo>
                    <a:lnTo>
                      <a:pt x="142" y="259"/>
                    </a:lnTo>
                    <a:lnTo>
                      <a:pt x="143" y="260"/>
                    </a:lnTo>
                    <a:lnTo>
                      <a:pt x="142" y="262"/>
                    </a:lnTo>
                    <a:lnTo>
                      <a:pt x="137" y="262"/>
                    </a:lnTo>
                    <a:lnTo>
                      <a:pt x="132" y="262"/>
                    </a:lnTo>
                    <a:lnTo>
                      <a:pt x="129" y="265"/>
                    </a:lnTo>
                    <a:lnTo>
                      <a:pt x="126" y="269"/>
                    </a:lnTo>
                    <a:lnTo>
                      <a:pt x="121" y="269"/>
                    </a:lnTo>
                    <a:lnTo>
                      <a:pt x="120" y="272"/>
                    </a:lnTo>
                    <a:lnTo>
                      <a:pt x="120" y="274"/>
                    </a:lnTo>
                    <a:lnTo>
                      <a:pt x="118" y="277"/>
                    </a:lnTo>
                    <a:lnTo>
                      <a:pt x="115" y="277"/>
                    </a:lnTo>
                    <a:lnTo>
                      <a:pt x="112" y="277"/>
                    </a:lnTo>
                    <a:lnTo>
                      <a:pt x="106" y="280"/>
                    </a:lnTo>
                    <a:lnTo>
                      <a:pt x="105" y="284"/>
                    </a:lnTo>
                    <a:lnTo>
                      <a:pt x="106" y="285"/>
                    </a:lnTo>
                    <a:lnTo>
                      <a:pt x="112" y="286"/>
                    </a:lnTo>
                    <a:lnTo>
                      <a:pt x="113" y="293"/>
                    </a:lnTo>
                    <a:lnTo>
                      <a:pt x="115" y="299"/>
                    </a:lnTo>
                    <a:lnTo>
                      <a:pt x="114" y="303"/>
                    </a:lnTo>
                    <a:lnTo>
                      <a:pt x="111" y="310"/>
                    </a:lnTo>
                    <a:lnTo>
                      <a:pt x="111" y="319"/>
                    </a:lnTo>
                    <a:lnTo>
                      <a:pt x="113" y="326"/>
                    </a:lnTo>
                    <a:lnTo>
                      <a:pt x="114" y="327"/>
                    </a:lnTo>
                    <a:lnTo>
                      <a:pt x="115" y="327"/>
                    </a:lnTo>
                    <a:lnTo>
                      <a:pt x="120" y="332"/>
                    </a:lnTo>
                    <a:lnTo>
                      <a:pt x="122" y="335"/>
                    </a:lnTo>
                    <a:lnTo>
                      <a:pt x="123" y="335"/>
                    </a:lnTo>
                    <a:lnTo>
                      <a:pt x="124" y="337"/>
                    </a:lnTo>
                    <a:lnTo>
                      <a:pt x="122" y="338"/>
                    </a:lnTo>
                    <a:lnTo>
                      <a:pt x="121" y="347"/>
                    </a:lnTo>
                    <a:lnTo>
                      <a:pt x="114" y="348"/>
                    </a:lnTo>
                    <a:lnTo>
                      <a:pt x="111" y="353"/>
                    </a:lnTo>
                    <a:lnTo>
                      <a:pt x="109" y="353"/>
                    </a:lnTo>
                    <a:lnTo>
                      <a:pt x="103" y="351"/>
                    </a:lnTo>
                    <a:lnTo>
                      <a:pt x="101" y="351"/>
                    </a:lnTo>
                    <a:lnTo>
                      <a:pt x="100" y="351"/>
                    </a:lnTo>
                    <a:lnTo>
                      <a:pt x="97" y="351"/>
                    </a:lnTo>
                    <a:lnTo>
                      <a:pt x="96" y="351"/>
                    </a:lnTo>
                    <a:lnTo>
                      <a:pt x="94" y="353"/>
                    </a:lnTo>
                    <a:lnTo>
                      <a:pt x="93" y="354"/>
                    </a:lnTo>
                    <a:lnTo>
                      <a:pt x="90" y="363"/>
                    </a:lnTo>
                    <a:lnTo>
                      <a:pt x="90" y="383"/>
                    </a:lnTo>
                    <a:lnTo>
                      <a:pt x="88" y="385"/>
                    </a:lnTo>
                    <a:lnTo>
                      <a:pt x="86" y="386"/>
                    </a:lnTo>
                    <a:lnTo>
                      <a:pt x="80" y="383"/>
                    </a:lnTo>
                    <a:lnTo>
                      <a:pt x="77" y="384"/>
                    </a:lnTo>
                    <a:lnTo>
                      <a:pt x="75" y="388"/>
                    </a:lnTo>
                    <a:lnTo>
                      <a:pt x="77" y="389"/>
                    </a:lnTo>
                    <a:lnTo>
                      <a:pt x="79" y="395"/>
                    </a:lnTo>
                    <a:lnTo>
                      <a:pt x="75" y="398"/>
                    </a:lnTo>
                    <a:lnTo>
                      <a:pt x="75" y="397"/>
                    </a:lnTo>
                    <a:lnTo>
                      <a:pt x="63" y="396"/>
                    </a:lnTo>
                    <a:lnTo>
                      <a:pt x="63" y="401"/>
                    </a:lnTo>
                    <a:lnTo>
                      <a:pt x="50" y="400"/>
                    </a:lnTo>
                    <a:lnTo>
                      <a:pt x="48" y="396"/>
                    </a:lnTo>
                    <a:lnTo>
                      <a:pt x="48" y="353"/>
                    </a:lnTo>
                    <a:lnTo>
                      <a:pt x="48" y="347"/>
                    </a:lnTo>
                    <a:lnTo>
                      <a:pt x="44" y="339"/>
                    </a:lnTo>
                    <a:lnTo>
                      <a:pt x="41" y="334"/>
                    </a:lnTo>
                    <a:lnTo>
                      <a:pt x="39" y="328"/>
                    </a:lnTo>
                    <a:lnTo>
                      <a:pt x="39" y="317"/>
                    </a:lnTo>
                    <a:lnTo>
                      <a:pt x="40" y="312"/>
                    </a:lnTo>
                    <a:lnTo>
                      <a:pt x="39" y="304"/>
                    </a:lnTo>
                    <a:lnTo>
                      <a:pt x="37" y="300"/>
                    </a:lnTo>
                    <a:lnTo>
                      <a:pt x="30" y="288"/>
                    </a:lnTo>
                    <a:lnTo>
                      <a:pt x="27" y="282"/>
                    </a:lnTo>
                    <a:lnTo>
                      <a:pt x="29" y="281"/>
                    </a:lnTo>
                    <a:lnTo>
                      <a:pt x="30" y="275"/>
                    </a:lnTo>
                    <a:lnTo>
                      <a:pt x="29" y="273"/>
                    </a:lnTo>
                    <a:lnTo>
                      <a:pt x="29" y="269"/>
                    </a:lnTo>
                    <a:lnTo>
                      <a:pt x="29" y="267"/>
                    </a:lnTo>
                    <a:lnTo>
                      <a:pt x="26" y="259"/>
                    </a:lnTo>
                    <a:lnTo>
                      <a:pt x="27" y="256"/>
                    </a:lnTo>
                    <a:lnTo>
                      <a:pt x="28" y="254"/>
                    </a:lnTo>
                    <a:lnTo>
                      <a:pt x="30" y="252"/>
                    </a:lnTo>
                    <a:lnTo>
                      <a:pt x="31" y="245"/>
                    </a:lnTo>
                    <a:lnTo>
                      <a:pt x="26" y="244"/>
                    </a:lnTo>
                    <a:lnTo>
                      <a:pt x="26" y="236"/>
                    </a:lnTo>
                    <a:lnTo>
                      <a:pt x="26" y="230"/>
                    </a:lnTo>
                    <a:lnTo>
                      <a:pt x="29" y="226"/>
                    </a:lnTo>
                    <a:lnTo>
                      <a:pt x="40" y="221"/>
                    </a:lnTo>
                    <a:lnTo>
                      <a:pt x="45" y="224"/>
                    </a:lnTo>
                    <a:lnTo>
                      <a:pt x="56" y="226"/>
                    </a:lnTo>
                    <a:lnTo>
                      <a:pt x="56" y="225"/>
                    </a:lnTo>
                    <a:lnTo>
                      <a:pt x="60" y="225"/>
                    </a:lnTo>
                    <a:lnTo>
                      <a:pt x="66" y="224"/>
                    </a:lnTo>
                    <a:lnTo>
                      <a:pt x="68" y="221"/>
                    </a:lnTo>
                    <a:lnTo>
                      <a:pt x="69" y="218"/>
                    </a:lnTo>
                    <a:lnTo>
                      <a:pt x="64" y="215"/>
                    </a:lnTo>
                    <a:lnTo>
                      <a:pt x="62" y="216"/>
                    </a:lnTo>
                    <a:lnTo>
                      <a:pt x="51" y="213"/>
                    </a:lnTo>
                    <a:lnTo>
                      <a:pt x="52" y="209"/>
                    </a:lnTo>
                    <a:lnTo>
                      <a:pt x="42" y="204"/>
                    </a:lnTo>
                    <a:lnTo>
                      <a:pt x="40" y="202"/>
                    </a:lnTo>
                    <a:lnTo>
                      <a:pt x="41" y="198"/>
                    </a:lnTo>
                    <a:lnTo>
                      <a:pt x="46" y="198"/>
                    </a:lnTo>
                    <a:lnTo>
                      <a:pt x="46" y="197"/>
                    </a:lnTo>
                    <a:lnTo>
                      <a:pt x="43" y="193"/>
                    </a:lnTo>
                    <a:lnTo>
                      <a:pt x="41" y="192"/>
                    </a:lnTo>
                    <a:lnTo>
                      <a:pt x="39" y="193"/>
                    </a:lnTo>
                    <a:lnTo>
                      <a:pt x="33" y="188"/>
                    </a:lnTo>
                    <a:lnTo>
                      <a:pt x="26" y="179"/>
                    </a:lnTo>
                    <a:lnTo>
                      <a:pt x="24" y="178"/>
                    </a:lnTo>
                    <a:lnTo>
                      <a:pt x="21" y="176"/>
                    </a:lnTo>
                    <a:lnTo>
                      <a:pt x="20" y="175"/>
                    </a:lnTo>
                    <a:lnTo>
                      <a:pt x="24" y="163"/>
                    </a:lnTo>
                    <a:lnTo>
                      <a:pt x="19" y="161"/>
                    </a:lnTo>
                    <a:lnTo>
                      <a:pt x="20" y="155"/>
                    </a:lnTo>
                    <a:lnTo>
                      <a:pt x="16" y="146"/>
                    </a:lnTo>
                    <a:lnTo>
                      <a:pt x="8" y="144"/>
                    </a:lnTo>
                    <a:lnTo>
                      <a:pt x="7" y="139"/>
                    </a:lnTo>
                    <a:lnTo>
                      <a:pt x="3" y="133"/>
                    </a:lnTo>
                    <a:lnTo>
                      <a:pt x="0" y="125"/>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1" name="Freeform 8"/>
              <p:cNvSpPr>
                <a:spLocks/>
              </p:cNvSpPr>
              <p:nvPr/>
            </p:nvSpPr>
            <p:spPr bwMode="auto">
              <a:xfrm>
                <a:off x="4603750" y="3565525"/>
                <a:ext cx="949325" cy="990600"/>
              </a:xfrm>
              <a:custGeom>
                <a:avLst/>
                <a:gdLst>
                  <a:gd name="T0" fmla="*/ 2147483647 w 290"/>
                  <a:gd name="T1" fmla="*/ 2147483647 h 291"/>
                  <a:gd name="T2" fmla="*/ 2147483647 w 290"/>
                  <a:gd name="T3" fmla="*/ 2147483647 h 291"/>
                  <a:gd name="T4" fmla="*/ 2147483647 w 290"/>
                  <a:gd name="T5" fmla="*/ 2147483647 h 291"/>
                  <a:gd name="T6" fmla="*/ 2147483647 w 290"/>
                  <a:gd name="T7" fmla="*/ 2147483647 h 291"/>
                  <a:gd name="T8" fmla="*/ 2147483647 w 290"/>
                  <a:gd name="T9" fmla="*/ 2147483647 h 291"/>
                  <a:gd name="T10" fmla="*/ 2147483647 w 290"/>
                  <a:gd name="T11" fmla="*/ 2147483647 h 291"/>
                  <a:gd name="T12" fmla="*/ 2147483647 w 290"/>
                  <a:gd name="T13" fmla="*/ 2147483647 h 291"/>
                  <a:gd name="T14" fmla="*/ 2147483647 w 290"/>
                  <a:gd name="T15" fmla="*/ 2147483647 h 291"/>
                  <a:gd name="T16" fmla="*/ 2147483647 w 290"/>
                  <a:gd name="T17" fmla="*/ 2147483647 h 291"/>
                  <a:gd name="T18" fmla="*/ 2147483647 w 290"/>
                  <a:gd name="T19" fmla="*/ 2147483647 h 291"/>
                  <a:gd name="T20" fmla="*/ 2147483647 w 290"/>
                  <a:gd name="T21" fmla="*/ 2147483647 h 291"/>
                  <a:gd name="T22" fmla="*/ 2147483647 w 290"/>
                  <a:gd name="T23" fmla="*/ 2147483647 h 291"/>
                  <a:gd name="T24" fmla="*/ 2147483647 w 290"/>
                  <a:gd name="T25" fmla="*/ 2147483647 h 291"/>
                  <a:gd name="T26" fmla="*/ 2147483647 w 290"/>
                  <a:gd name="T27" fmla="*/ 2147483647 h 291"/>
                  <a:gd name="T28" fmla="*/ 2147483647 w 290"/>
                  <a:gd name="T29" fmla="*/ 2147483647 h 291"/>
                  <a:gd name="T30" fmla="*/ 2147483647 w 290"/>
                  <a:gd name="T31" fmla="*/ 2147483647 h 291"/>
                  <a:gd name="T32" fmla="*/ 2147483647 w 290"/>
                  <a:gd name="T33" fmla="*/ 2147483647 h 291"/>
                  <a:gd name="T34" fmla="*/ 2147483647 w 290"/>
                  <a:gd name="T35" fmla="*/ 2147483647 h 291"/>
                  <a:gd name="T36" fmla="*/ 2147483647 w 290"/>
                  <a:gd name="T37" fmla="*/ 2147483647 h 291"/>
                  <a:gd name="T38" fmla="*/ 2147483647 w 290"/>
                  <a:gd name="T39" fmla="*/ 2147483647 h 291"/>
                  <a:gd name="T40" fmla="*/ 2147483647 w 290"/>
                  <a:gd name="T41" fmla="*/ 2147483647 h 291"/>
                  <a:gd name="T42" fmla="*/ 2147483647 w 290"/>
                  <a:gd name="T43" fmla="*/ 2147483647 h 291"/>
                  <a:gd name="T44" fmla="*/ 2147483647 w 290"/>
                  <a:gd name="T45" fmla="*/ 2147483647 h 291"/>
                  <a:gd name="T46" fmla="*/ 2147483647 w 290"/>
                  <a:gd name="T47" fmla="*/ 2147483647 h 291"/>
                  <a:gd name="T48" fmla="*/ 2147483647 w 290"/>
                  <a:gd name="T49" fmla="*/ 2147483647 h 291"/>
                  <a:gd name="T50" fmla="*/ 2147483647 w 290"/>
                  <a:gd name="T51" fmla="*/ 2147483647 h 291"/>
                  <a:gd name="T52" fmla="*/ 2147483647 w 290"/>
                  <a:gd name="T53" fmla="*/ 2147483647 h 291"/>
                  <a:gd name="T54" fmla="*/ 2147483647 w 290"/>
                  <a:gd name="T55" fmla="*/ 2147483647 h 291"/>
                  <a:gd name="T56" fmla="*/ 2147483647 w 290"/>
                  <a:gd name="T57" fmla="*/ 2147483647 h 291"/>
                  <a:gd name="T58" fmla="*/ 2147483647 w 290"/>
                  <a:gd name="T59" fmla="*/ 2147483647 h 291"/>
                  <a:gd name="T60" fmla="*/ 2147483647 w 290"/>
                  <a:gd name="T61" fmla="*/ 2147483647 h 291"/>
                  <a:gd name="T62" fmla="*/ 2147483647 w 290"/>
                  <a:gd name="T63" fmla="*/ 2147483647 h 291"/>
                  <a:gd name="T64" fmla="*/ 2147483647 w 290"/>
                  <a:gd name="T65" fmla="*/ 2147483647 h 291"/>
                  <a:gd name="T66" fmla="*/ 2147483647 w 290"/>
                  <a:gd name="T67" fmla="*/ 2147483647 h 291"/>
                  <a:gd name="T68" fmla="*/ 2147483647 w 290"/>
                  <a:gd name="T69" fmla="*/ 2147483647 h 291"/>
                  <a:gd name="T70" fmla="*/ 2147483647 w 290"/>
                  <a:gd name="T71" fmla="*/ 2147483647 h 291"/>
                  <a:gd name="T72" fmla="*/ 2147483647 w 290"/>
                  <a:gd name="T73" fmla="*/ 2147483647 h 291"/>
                  <a:gd name="T74" fmla="*/ 2147483647 w 290"/>
                  <a:gd name="T75" fmla="*/ 2147483647 h 291"/>
                  <a:gd name="T76" fmla="*/ 2147483647 w 290"/>
                  <a:gd name="T77" fmla="*/ 2147483647 h 291"/>
                  <a:gd name="T78" fmla="*/ 2147483647 w 290"/>
                  <a:gd name="T79" fmla="*/ 2147483647 h 291"/>
                  <a:gd name="T80" fmla="*/ 2147483647 w 290"/>
                  <a:gd name="T81" fmla="*/ 2147483647 h 291"/>
                  <a:gd name="T82" fmla="*/ 2147483647 w 290"/>
                  <a:gd name="T83" fmla="*/ 2147483647 h 291"/>
                  <a:gd name="T84" fmla="*/ 2147483647 w 290"/>
                  <a:gd name="T85" fmla="*/ 2147483647 h 291"/>
                  <a:gd name="T86" fmla="*/ 2147483647 w 290"/>
                  <a:gd name="T87" fmla="*/ 2147483647 h 291"/>
                  <a:gd name="T88" fmla="*/ 2147483647 w 290"/>
                  <a:gd name="T89" fmla="*/ 2147483647 h 291"/>
                  <a:gd name="T90" fmla="*/ 2147483647 w 290"/>
                  <a:gd name="T91" fmla="*/ 2147483647 h 291"/>
                  <a:gd name="T92" fmla="*/ 2147483647 w 290"/>
                  <a:gd name="T93" fmla="*/ 2147483647 h 291"/>
                  <a:gd name="T94" fmla="*/ 2147483647 w 290"/>
                  <a:gd name="T95" fmla="*/ 2147483647 h 291"/>
                  <a:gd name="T96" fmla="*/ 2147483647 w 290"/>
                  <a:gd name="T97" fmla="*/ 2147483647 h 291"/>
                  <a:gd name="T98" fmla="*/ 2147483647 w 290"/>
                  <a:gd name="T99" fmla="*/ 2147483647 h 291"/>
                  <a:gd name="T100" fmla="*/ 2147483647 w 290"/>
                  <a:gd name="T101" fmla="*/ 2147483647 h 291"/>
                  <a:gd name="T102" fmla="*/ 2147483647 w 290"/>
                  <a:gd name="T103" fmla="*/ 0 h 291"/>
                  <a:gd name="T104" fmla="*/ 2147483647 w 290"/>
                  <a:gd name="T105" fmla="*/ 2147483647 h 291"/>
                  <a:gd name="T106" fmla="*/ 2147483647 w 290"/>
                  <a:gd name="T107" fmla="*/ 2147483647 h 291"/>
                  <a:gd name="T108" fmla="*/ 2147483647 w 290"/>
                  <a:gd name="T109" fmla="*/ 2147483647 h 291"/>
                  <a:gd name="T110" fmla="*/ 2147483647 w 290"/>
                  <a:gd name="T111" fmla="*/ 2147483647 h 291"/>
                  <a:gd name="T112" fmla="*/ 2147483647 w 290"/>
                  <a:gd name="T113" fmla="*/ 2147483647 h 291"/>
                  <a:gd name="T114" fmla="*/ 2147483647 w 290"/>
                  <a:gd name="T115" fmla="*/ 2147483647 h 291"/>
                  <a:gd name="T116" fmla="*/ 2147483647 w 290"/>
                  <a:gd name="T117" fmla="*/ 2147483647 h 2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0"/>
                  <a:gd name="T178" fmla="*/ 0 h 291"/>
                  <a:gd name="T179" fmla="*/ 290 w 290"/>
                  <a:gd name="T180" fmla="*/ 291 h 2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0" h="291">
                    <a:moveTo>
                      <a:pt x="0" y="118"/>
                    </a:moveTo>
                    <a:lnTo>
                      <a:pt x="1" y="120"/>
                    </a:lnTo>
                    <a:lnTo>
                      <a:pt x="4" y="120"/>
                    </a:lnTo>
                    <a:lnTo>
                      <a:pt x="7" y="123"/>
                    </a:lnTo>
                    <a:lnTo>
                      <a:pt x="8" y="125"/>
                    </a:lnTo>
                    <a:lnTo>
                      <a:pt x="9" y="143"/>
                    </a:lnTo>
                    <a:lnTo>
                      <a:pt x="10" y="146"/>
                    </a:lnTo>
                    <a:lnTo>
                      <a:pt x="10" y="149"/>
                    </a:lnTo>
                    <a:lnTo>
                      <a:pt x="16" y="157"/>
                    </a:lnTo>
                    <a:lnTo>
                      <a:pt x="18" y="157"/>
                    </a:lnTo>
                    <a:lnTo>
                      <a:pt x="20" y="158"/>
                    </a:lnTo>
                    <a:lnTo>
                      <a:pt x="22" y="160"/>
                    </a:lnTo>
                    <a:lnTo>
                      <a:pt x="25" y="160"/>
                    </a:lnTo>
                    <a:lnTo>
                      <a:pt x="28" y="163"/>
                    </a:lnTo>
                    <a:lnTo>
                      <a:pt x="31" y="164"/>
                    </a:lnTo>
                    <a:lnTo>
                      <a:pt x="40" y="172"/>
                    </a:lnTo>
                    <a:lnTo>
                      <a:pt x="42" y="178"/>
                    </a:lnTo>
                    <a:lnTo>
                      <a:pt x="44" y="181"/>
                    </a:lnTo>
                    <a:lnTo>
                      <a:pt x="47" y="180"/>
                    </a:lnTo>
                    <a:lnTo>
                      <a:pt x="47" y="176"/>
                    </a:lnTo>
                    <a:lnTo>
                      <a:pt x="47" y="174"/>
                    </a:lnTo>
                    <a:lnTo>
                      <a:pt x="53" y="177"/>
                    </a:lnTo>
                    <a:lnTo>
                      <a:pt x="56" y="177"/>
                    </a:lnTo>
                    <a:lnTo>
                      <a:pt x="57" y="174"/>
                    </a:lnTo>
                    <a:lnTo>
                      <a:pt x="64" y="168"/>
                    </a:lnTo>
                    <a:lnTo>
                      <a:pt x="67" y="164"/>
                    </a:lnTo>
                    <a:lnTo>
                      <a:pt x="68" y="156"/>
                    </a:lnTo>
                    <a:lnTo>
                      <a:pt x="71" y="157"/>
                    </a:lnTo>
                    <a:lnTo>
                      <a:pt x="73" y="161"/>
                    </a:lnTo>
                    <a:lnTo>
                      <a:pt x="76" y="163"/>
                    </a:lnTo>
                    <a:lnTo>
                      <a:pt x="78" y="163"/>
                    </a:lnTo>
                    <a:lnTo>
                      <a:pt x="79" y="165"/>
                    </a:lnTo>
                    <a:lnTo>
                      <a:pt x="80" y="168"/>
                    </a:lnTo>
                    <a:lnTo>
                      <a:pt x="81" y="173"/>
                    </a:lnTo>
                    <a:lnTo>
                      <a:pt x="80" y="178"/>
                    </a:lnTo>
                    <a:lnTo>
                      <a:pt x="76" y="183"/>
                    </a:lnTo>
                    <a:lnTo>
                      <a:pt x="74" y="184"/>
                    </a:lnTo>
                    <a:lnTo>
                      <a:pt x="74" y="188"/>
                    </a:lnTo>
                    <a:lnTo>
                      <a:pt x="77" y="193"/>
                    </a:lnTo>
                    <a:lnTo>
                      <a:pt x="80" y="195"/>
                    </a:lnTo>
                    <a:lnTo>
                      <a:pt x="81" y="196"/>
                    </a:lnTo>
                    <a:lnTo>
                      <a:pt x="81" y="198"/>
                    </a:lnTo>
                    <a:lnTo>
                      <a:pt x="81" y="206"/>
                    </a:lnTo>
                    <a:lnTo>
                      <a:pt x="80" y="209"/>
                    </a:lnTo>
                    <a:lnTo>
                      <a:pt x="80" y="219"/>
                    </a:lnTo>
                    <a:lnTo>
                      <a:pt x="75" y="229"/>
                    </a:lnTo>
                    <a:lnTo>
                      <a:pt x="73" y="232"/>
                    </a:lnTo>
                    <a:lnTo>
                      <a:pt x="71" y="237"/>
                    </a:lnTo>
                    <a:lnTo>
                      <a:pt x="70" y="239"/>
                    </a:lnTo>
                    <a:lnTo>
                      <a:pt x="72" y="242"/>
                    </a:lnTo>
                    <a:lnTo>
                      <a:pt x="75" y="242"/>
                    </a:lnTo>
                    <a:lnTo>
                      <a:pt x="77" y="242"/>
                    </a:lnTo>
                    <a:lnTo>
                      <a:pt x="80" y="244"/>
                    </a:lnTo>
                    <a:lnTo>
                      <a:pt x="82" y="248"/>
                    </a:lnTo>
                    <a:lnTo>
                      <a:pt x="89" y="249"/>
                    </a:lnTo>
                    <a:lnTo>
                      <a:pt x="96" y="249"/>
                    </a:lnTo>
                    <a:lnTo>
                      <a:pt x="100" y="249"/>
                    </a:lnTo>
                    <a:lnTo>
                      <a:pt x="104" y="257"/>
                    </a:lnTo>
                    <a:lnTo>
                      <a:pt x="110" y="262"/>
                    </a:lnTo>
                    <a:lnTo>
                      <a:pt x="112" y="262"/>
                    </a:lnTo>
                    <a:lnTo>
                      <a:pt x="117" y="265"/>
                    </a:lnTo>
                    <a:lnTo>
                      <a:pt x="119" y="268"/>
                    </a:lnTo>
                    <a:lnTo>
                      <a:pt x="121" y="269"/>
                    </a:lnTo>
                    <a:lnTo>
                      <a:pt x="125" y="270"/>
                    </a:lnTo>
                    <a:lnTo>
                      <a:pt x="130" y="269"/>
                    </a:lnTo>
                    <a:lnTo>
                      <a:pt x="131" y="267"/>
                    </a:lnTo>
                    <a:lnTo>
                      <a:pt x="133" y="262"/>
                    </a:lnTo>
                    <a:lnTo>
                      <a:pt x="135" y="260"/>
                    </a:lnTo>
                    <a:lnTo>
                      <a:pt x="142" y="257"/>
                    </a:lnTo>
                    <a:lnTo>
                      <a:pt x="146" y="257"/>
                    </a:lnTo>
                    <a:lnTo>
                      <a:pt x="148" y="259"/>
                    </a:lnTo>
                    <a:lnTo>
                      <a:pt x="152" y="257"/>
                    </a:lnTo>
                    <a:lnTo>
                      <a:pt x="154" y="259"/>
                    </a:lnTo>
                    <a:lnTo>
                      <a:pt x="156" y="261"/>
                    </a:lnTo>
                    <a:lnTo>
                      <a:pt x="159" y="262"/>
                    </a:lnTo>
                    <a:lnTo>
                      <a:pt x="170" y="271"/>
                    </a:lnTo>
                    <a:lnTo>
                      <a:pt x="173" y="271"/>
                    </a:lnTo>
                    <a:lnTo>
                      <a:pt x="178" y="272"/>
                    </a:lnTo>
                    <a:lnTo>
                      <a:pt x="182" y="272"/>
                    </a:lnTo>
                    <a:lnTo>
                      <a:pt x="183" y="273"/>
                    </a:lnTo>
                    <a:lnTo>
                      <a:pt x="186" y="271"/>
                    </a:lnTo>
                    <a:lnTo>
                      <a:pt x="186" y="269"/>
                    </a:lnTo>
                    <a:lnTo>
                      <a:pt x="187" y="265"/>
                    </a:lnTo>
                    <a:lnTo>
                      <a:pt x="188" y="264"/>
                    </a:lnTo>
                    <a:lnTo>
                      <a:pt x="194" y="267"/>
                    </a:lnTo>
                    <a:lnTo>
                      <a:pt x="198" y="270"/>
                    </a:lnTo>
                    <a:lnTo>
                      <a:pt x="203" y="273"/>
                    </a:lnTo>
                    <a:lnTo>
                      <a:pt x="206" y="272"/>
                    </a:lnTo>
                    <a:lnTo>
                      <a:pt x="207" y="272"/>
                    </a:lnTo>
                    <a:lnTo>
                      <a:pt x="208" y="272"/>
                    </a:lnTo>
                    <a:lnTo>
                      <a:pt x="210" y="272"/>
                    </a:lnTo>
                    <a:lnTo>
                      <a:pt x="211" y="275"/>
                    </a:lnTo>
                    <a:lnTo>
                      <a:pt x="213" y="275"/>
                    </a:lnTo>
                    <a:lnTo>
                      <a:pt x="214" y="272"/>
                    </a:lnTo>
                    <a:lnTo>
                      <a:pt x="215" y="267"/>
                    </a:lnTo>
                    <a:lnTo>
                      <a:pt x="214" y="265"/>
                    </a:lnTo>
                    <a:lnTo>
                      <a:pt x="215" y="263"/>
                    </a:lnTo>
                    <a:lnTo>
                      <a:pt x="218" y="259"/>
                    </a:lnTo>
                    <a:lnTo>
                      <a:pt x="220" y="257"/>
                    </a:lnTo>
                    <a:lnTo>
                      <a:pt x="224" y="257"/>
                    </a:lnTo>
                    <a:lnTo>
                      <a:pt x="224" y="259"/>
                    </a:lnTo>
                    <a:lnTo>
                      <a:pt x="225" y="259"/>
                    </a:lnTo>
                    <a:lnTo>
                      <a:pt x="228" y="257"/>
                    </a:lnTo>
                    <a:lnTo>
                      <a:pt x="229" y="264"/>
                    </a:lnTo>
                    <a:lnTo>
                      <a:pt x="230" y="264"/>
                    </a:lnTo>
                    <a:lnTo>
                      <a:pt x="234" y="276"/>
                    </a:lnTo>
                    <a:lnTo>
                      <a:pt x="243" y="290"/>
                    </a:lnTo>
                    <a:lnTo>
                      <a:pt x="245" y="284"/>
                    </a:lnTo>
                    <a:lnTo>
                      <a:pt x="245" y="282"/>
                    </a:lnTo>
                    <a:lnTo>
                      <a:pt x="247" y="282"/>
                    </a:lnTo>
                    <a:lnTo>
                      <a:pt x="249" y="280"/>
                    </a:lnTo>
                    <a:lnTo>
                      <a:pt x="253" y="282"/>
                    </a:lnTo>
                    <a:lnTo>
                      <a:pt x="255" y="285"/>
                    </a:lnTo>
                    <a:lnTo>
                      <a:pt x="256" y="287"/>
                    </a:lnTo>
                    <a:lnTo>
                      <a:pt x="259" y="287"/>
                    </a:lnTo>
                    <a:lnTo>
                      <a:pt x="261" y="287"/>
                    </a:lnTo>
                    <a:lnTo>
                      <a:pt x="263" y="287"/>
                    </a:lnTo>
                    <a:lnTo>
                      <a:pt x="265" y="288"/>
                    </a:lnTo>
                    <a:lnTo>
                      <a:pt x="266" y="287"/>
                    </a:lnTo>
                    <a:lnTo>
                      <a:pt x="268" y="288"/>
                    </a:lnTo>
                    <a:lnTo>
                      <a:pt x="270" y="288"/>
                    </a:lnTo>
                    <a:lnTo>
                      <a:pt x="272" y="290"/>
                    </a:lnTo>
                    <a:lnTo>
                      <a:pt x="275" y="290"/>
                    </a:lnTo>
                    <a:lnTo>
                      <a:pt x="276" y="290"/>
                    </a:lnTo>
                    <a:lnTo>
                      <a:pt x="278" y="288"/>
                    </a:lnTo>
                    <a:lnTo>
                      <a:pt x="279" y="286"/>
                    </a:lnTo>
                    <a:lnTo>
                      <a:pt x="279" y="280"/>
                    </a:lnTo>
                    <a:lnTo>
                      <a:pt x="277" y="277"/>
                    </a:lnTo>
                    <a:lnTo>
                      <a:pt x="278" y="275"/>
                    </a:lnTo>
                    <a:lnTo>
                      <a:pt x="282" y="273"/>
                    </a:lnTo>
                    <a:lnTo>
                      <a:pt x="283" y="272"/>
                    </a:lnTo>
                    <a:lnTo>
                      <a:pt x="285" y="272"/>
                    </a:lnTo>
                    <a:lnTo>
                      <a:pt x="286" y="269"/>
                    </a:lnTo>
                    <a:lnTo>
                      <a:pt x="286" y="267"/>
                    </a:lnTo>
                    <a:lnTo>
                      <a:pt x="282" y="264"/>
                    </a:lnTo>
                    <a:lnTo>
                      <a:pt x="281" y="263"/>
                    </a:lnTo>
                    <a:lnTo>
                      <a:pt x="281" y="260"/>
                    </a:lnTo>
                    <a:lnTo>
                      <a:pt x="280" y="259"/>
                    </a:lnTo>
                    <a:lnTo>
                      <a:pt x="282" y="253"/>
                    </a:lnTo>
                    <a:lnTo>
                      <a:pt x="286" y="249"/>
                    </a:lnTo>
                    <a:lnTo>
                      <a:pt x="289" y="247"/>
                    </a:lnTo>
                    <a:lnTo>
                      <a:pt x="289" y="244"/>
                    </a:lnTo>
                    <a:lnTo>
                      <a:pt x="289" y="240"/>
                    </a:lnTo>
                    <a:lnTo>
                      <a:pt x="288" y="239"/>
                    </a:lnTo>
                    <a:lnTo>
                      <a:pt x="287" y="237"/>
                    </a:lnTo>
                    <a:lnTo>
                      <a:pt x="287" y="232"/>
                    </a:lnTo>
                    <a:lnTo>
                      <a:pt x="288" y="231"/>
                    </a:lnTo>
                    <a:lnTo>
                      <a:pt x="288" y="230"/>
                    </a:lnTo>
                    <a:lnTo>
                      <a:pt x="285" y="229"/>
                    </a:lnTo>
                    <a:lnTo>
                      <a:pt x="275" y="226"/>
                    </a:lnTo>
                    <a:lnTo>
                      <a:pt x="280" y="225"/>
                    </a:lnTo>
                    <a:lnTo>
                      <a:pt x="282" y="218"/>
                    </a:lnTo>
                    <a:lnTo>
                      <a:pt x="281" y="212"/>
                    </a:lnTo>
                    <a:lnTo>
                      <a:pt x="287" y="208"/>
                    </a:lnTo>
                    <a:lnTo>
                      <a:pt x="287" y="204"/>
                    </a:lnTo>
                    <a:lnTo>
                      <a:pt x="280" y="200"/>
                    </a:lnTo>
                    <a:lnTo>
                      <a:pt x="285" y="191"/>
                    </a:lnTo>
                    <a:lnTo>
                      <a:pt x="258" y="194"/>
                    </a:lnTo>
                    <a:lnTo>
                      <a:pt x="259" y="192"/>
                    </a:lnTo>
                    <a:lnTo>
                      <a:pt x="247" y="194"/>
                    </a:lnTo>
                    <a:lnTo>
                      <a:pt x="238" y="191"/>
                    </a:lnTo>
                    <a:lnTo>
                      <a:pt x="234" y="192"/>
                    </a:lnTo>
                    <a:lnTo>
                      <a:pt x="228" y="191"/>
                    </a:lnTo>
                    <a:lnTo>
                      <a:pt x="224" y="191"/>
                    </a:lnTo>
                    <a:lnTo>
                      <a:pt x="220" y="189"/>
                    </a:lnTo>
                    <a:lnTo>
                      <a:pt x="217" y="185"/>
                    </a:lnTo>
                    <a:lnTo>
                      <a:pt x="216" y="178"/>
                    </a:lnTo>
                    <a:lnTo>
                      <a:pt x="213" y="171"/>
                    </a:lnTo>
                    <a:lnTo>
                      <a:pt x="204" y="165"/>
                    </a:lnTo>
                    <a:lnTo>
                      <a:pt x="199" y="164"/>
                    </a:lnTo>
                    <a:lnTo>
                      <a:pt x="200" y="166"/>
                    </a:lnTo>
                    <a:lnTo>
                      <a:pt x="201" y="170"/>
                    </a:lnTo>
                    <a:lnTo>
                      <a:pt x="201" y="173"/>
                    </a:lnTo>
                    <a:lnTo>
                      <a:pt x="175" y="162"/>
                    </a:lnTo>
                    <a:lnTo>
                      <a:pt x="165" y="158"/>
                    </a:lnTo>
                    <a:lnTo>
                      <a:pt x="164" y="157"/>
                    </a:lnTo>
                    <a:lnTo>
                      <a:pt x="163" y="154"/>
                    </a:lnTo>
                    <a:lnTo>
                      <a:pt x="165" y="145"/>
                    </a:lnTo>
                    <a:lnTo>
                      <a:pt x="169" y="143"/>
                    </a:lnTo>
                    <a:lnTo>
                      <a:pt x="170" y="143"/>
                    </a:lnTo>
                    <a:lnTo>
                      <a:pt x="171" y="134"/>
                    </a:lnTo>
                    <a:lnTo>
                      <a:pt x="165" y="128"/>
                    </a:lnTo>
                    <a:lnTo>
                      <a:pt x="165" y="125"/>
                    </a:lnTo>
                    <a:lnTo>
                      <a:pt x="163" y="124"/>
                    </a:lnTo>
                    <a:lnTo>
                      <a:pt x="157" y="125"/>
                    </a:lnTo>
                    <a:lnTo>
                      <a:pt x="157" y="124"/>
                    </a:lnTo>
                    <a:lnTo>
                      <a:pt x="155" y="122"/>
                    </a:lnTo>
                    <a:lnTo>
                      <a:pt x="155" y="119"/>
                    </a:lnTo>
                    <a:lnTo>
                      <a:pt x="155" y="118"/>
                    </a:lnTo>
                    <a:lnTo>
                      <a:pt x="143" y="117"/>
                    </a:lnTo>
                    <a:lnTo>
                      <a:pt x="143" y="122"/>
                    </a:lnTo>
                    <a:lnTo>
                      <a:pt x="131" y="120"/>
                    </a:lnTo>
                    <a:lnTo>
                      <a:pt x="129" y="116"/>
                    </a:lnTo>
                    <a:lnTo>
                      <a:pt x="129" y="100"/>
                    </a:lnTo>
                    <a:lnTo>
                      <a:pt x="129" y="73"/>
                    </a:lnTo>
                    <a:lnTo>
                      <a:pt x="128" y="67"/>
                    </a:lnTo>
                    <a:lnTo>
                      <a:pt x="124" y="59"/>
                    </a:lnTo>
                    <a:lnTo>
                      <a:pt x="121" y="54"/>
                    </a:lnTo>
                    <a:lnTo>
                      <a:pt x="119" y="49"/>
                    </a:lnTo>
                    <a:lnTo>
                      <a:pt x="119" y="37"/>
                    </a:lnTo>
                    <a:lnTo>
                      <a:pt x="120" y="32"/>
                    </a:lnTo>
                    <a:lnTo>
                      <a:pt x="119" y="24"/>
                    </a:lnTo>
                    <a:lnTo>
                      <a:pt x="117" y="21"/>
                    </a:lnTo>
                    <a:lnTo>
                      <a:pt x="110" y="9"/>
                    </a:lnTo>
                    <a:lnTo>
                      <a:pt x="107" y="3"/>
                    </a:lnTo>
                    <a:lnTo>
                      <a:pt x="106" y="2"/>
                    </a:lnTo>
                    <a:lnTo>
                      <a:pt x="106" y="1"/>
                    </a:lnTo>
                    <a:lnTo>
                      <a:pt x="104" y="0"/>
                    </a:lnTo>
                    <a:lnTo>
                      <a:pt x="103" y="1"/>
                    </a:lnTo>
                    <a:lnTo>
                      <a:pt x="104" y="4"/>
                    </a:lnTo>
                    <a:lnTo>
                      <a:pt x="106" y="6"/>
                    </a:lnTo>
                    <a:lnTo>
                      <a:pt x="104" y="9"/>
                    </a:lnTo>
                    <a:lnTo>
                      <a:pt x="102" y="10"/>
                    </a:lnTo>
                    <a:lnTo>
                      <a:pt x="96" y="14"/>
                    </a:lnTo>
                    <a:lnTo>
                      <a:pt x="94" y="16"/>
                    </a:lnTo>
                    <a:lnTo>
                      <a:pt x="91" y="24"/>
                    </a:lnTo>
                    <a:lnTo>
                      <a:pt x="91" y="28"/>
                    </a:lnTo>
                    <a:lnTo>
                      <a:pt x="89" y="33"/>
                    </a:lnTo>
                    <a:lnTo>
                      <a:pt x="80" y="32"/>
                    </a:lnTo>
                    <a:lnTo>
                      <a:pt x="79" y="33"/>
                    </a:lnTo>
                    <a:lnTo>
                      <a:pt x="78" y="35"/>
                    </a:lnTo>
                    <a:lnTo>
                      <a:pt x="78" y="40"/>
                    </a:lnTo>
                    <a:lnTo>
                      <a:pt x="81" y="51"/>
                    </a:lnTo>
                    <a:lnTo>
                      <a:pt x="81" y="52"/>
                    </a:lnTo>
                    <a:lnTo>
                      <a:pt x="67" y="67"/>
                    </a:lnTo>
                    <a:lnTo>
                      <a:pt x="62" y="74"/>
                    </a:lnTo>
                    <a:lnTo>
                      <a:pt x="46" y="95"/>
                    </a:lnTo>
                    <a:lnTo>
                      <a:pt x="43" y="97"/>
                    </a:lnTo>
                    <a:lnTo>
                      <a:pt x="34" y="101"/>
                    </a:lnTo>
                    <a:lnTo>
                      <a:pt x="26" y="102"/>
                    </a:lnTo>
                    <a:lnTo>
                      <a:pt x="20" y="103"/>
                    </a:lnTo>
                    <a:lnTo>
                      <a:pt x="13" y="105"/>
                    </a:lnTo>
                    <a:lnTo>
                      <a:pt x="9" y="109"/>
                    </a:lnTo>
                    <a:lnTo>
                      <a:pt x="8" y="110"/>
                    </a:lnTo>
                    <a:lnTo>
                      <a:pt x="5" y="112"/>
                    </a:lnTo>
                    <a:lnTo>
                      <a:pt x="1" y="116"/>
                    </a:lnTo>
                    <a:lnTo>
                      <a:pt x="0" y="118"/>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2" name="Freeform 10"/>
              <p:cNvSpPr>
                <a:spLocks/>
              </p:cNvSpPr>
              <p:nvPr/>
            </p:nvSpPr>
            <p:spPr bwMode="auto">
              <a:xfrm>
                <a:off x="4146550" y="3408363"/>
                <a:ext cx="804863" cy="1198562"/>
              </a:xfrm>
              <a:custGeom>
                <a:avLst/>
                <a:gdLst>
                  <a:gd name="T0" fmla="*/ 2147483647 w 247"/>
                  <a:gd name="T1" fmla="*/ 2147483647 h 351"/>
                  <a:gd name="T2" fmla="*/ 2147483647 w 247"/>
                  <a:gd name="T3" fmla="*/ 2147483647 h 351"/>
                  <a:gd name="T4" fmla="*/ 2147483647 w 247"/>
                  <a:gd name="T5" fmla="*/ 2147483647 h 351"/>
                  <a:gd name="T6" fmla="*/ 2147483647 w 247"/>
                  <a:gd name="T7" fmla="*/ 2147483647 h 351"/>
                  <a:gd name="T8" fmla="*/ 2147483647 w 247"/>
                  <a:gd name="T9" fmla="*/ 2147483647 h 351"/>
                  <a:gd name="T10" fmla="*/ 2147483647 w 247"/>
                  <a:gd name="T11" fmla="*/ 2147483647 h 351"/>
                  <a:gd name="T12" fmla="*/ 2147483647 w 247"/>
                  <a:gd name="T13" fmla="*/ 2147483647 h 351"/>
                  <a:gd name="T14" fmla="*/ 2147483647 w 247"/>
                  <a:gd name="T15" fmla="*/ 2147483647 h 351"/>
                  <a:gd name="T16" fmla="*/ 2147483647 w 247"/>
                  <a:gd name="T17" fmla="*/ 2147483647 h 351"/>
                  <a:gd name="T18" fmla="*/ 2147483647 w 247"/>
                  <a:gd name="T19" fmla="*/ 2147483647 h 351"/>
                  <a:gd name="T20" fmla="*/ 2147483647 w 247"/>
                  <a:gd name="T21" fmla="*/ 2147483647 h 351"/>
                  <a:gd name="T22" fmla="*/ 2147483647 w 247"/>
                  <a:gd name="T23" fmla="*/ 2147483647 h 351"/>
                  <a:gd name="T24" fmla="*/ 2147483647 w 247"/>
                  <a:gd name="T25" fmla="*/ 2147483647 h 351"/>
                  <a:gd name="T26" fmla="*/ 2147483647 w 247"/>
                  <a:gd name="T27" fmla="*/ 2147483647 h 351"/>
                  <a:gd name="T28" fmla="*/ 2147483647 w 247"/>
                  <a:gd name="T29" fmla="*/ 2147483647 h 351"/>
                  <a:gd name="T30" fmla="*/ 2147483647 w 247"/>
                  <a:gd name="T31" fmla="*/ 2147483647 h 351"/>
                  <a:gd name="T32" fmla="*/ 2147483647 w 247"/>
                  <a:gd name="T33" fmla="*/ 2147483647 h 351"/>
                  <a:gd name="T34" fmla="*/ 2147483647 w 247"/>
                  <a:gd name="T35" fmla="*/ 2147483647 h 351"/>
                  <a:gd name="T36" fmla="*/ 2147483647 w 247"/>
                  <a:gd name="T37" fmla="*/ 2147483647 h 351"/>
                  <a:gd name="T38" fmla="*/ 2147483647 w 247"/>
                  <a:gd name="T39" fmla="*/ 2147483647 h 351"/>
                  <a:gd name="T40" fmla="*/ 2147483647 w 247"/>
                  <a:gd name="T41" fmla="*/ 2147483647 h 351"/>
                  <a:gd name="T42" fmla="*/ 2147483647 w 247"/>
                  <a:gd name="T43" fmla="*/ 2147483647 h 351"/>
                  <a:gd name="T44" fmla="*/ 2147483647 w 247"/>
                  <a:gd name="T45" fmla="*/ 2147483647 h 351"/>
                  <a:gd name="T46" fmla="*/ 2147483647 w 247"/>
                  <a:gd name="T47" fmla="*/ 2147483647 h 351"/>
                  <a:gd name="T48" fmla="*/ 2147483647 w 247"/>
                  <a:gd name="T49" fmla="*/ 2147483647 h 351"/>
                  <a:gd name="T50" fmla="*/ 2147483647 w 247"/>
                  <a:gd name="T51" fmla="*/ 2147483647 h 351"/>
                  <a:gd name="T52" fmla="*/ 2147483647 w 247"/>
                  <a:gd name="T53" fmla="*/ 2147483647 h 351"/>
                  <a:gd name="T54" fmla="*/ 2147483647 w 247"/>
                  <a:gd name="T55" fmla="*/ 2147483647 h 351"/>
                  <a:gd name="T56" fmla="*/ 2147483647 w 247"/>
                  <a:gd name="T57" fmla="*/ 2147483647 h 351"/>
                  <a:gd name="T58" fmla="*/ 2147483647 w 247"/>
                  <a:gd name="T59" fmla="*/ 2147483647 h 351"/>
                  <a:gd name="T60" fmla="*/ 2147483647 w 247"/>
                  <a:gd name="T61" fmla="*/ 2147483647 h 351"/>
                  <a:gd name="T62" fmla="*/ 2147483647 w 247"/>
                  <a:gd name="T63" fmla="*/ 2147483647 h 351"/>
                  <a:gd name="T64" fmla="*/ 2147483647 w 247"/>
                  <a:gd name="T65" fmla="*/ 2147483647 h 351"/>
                  <a:gd name="T66" fmla="*/ 2147483647 w 247"/>
                  <a:gd name="T67" fmla="*/ 2147483647 h 351"/>
                  <a:gd name="T68" fmla="*/ 2147483647 w 247"/>
                  <a:gd name="T69" fmla="*/ 2147483647 h 351"/>
                  <a:gd name="T70" fmla="*/ 2147483647 w 247"/>
                  <a:gd name="T71" fmla="*/ 2147483647 h 351"/>
                  <a:gd name="T72" fmla="*/ 2147483647 w 247"/>
                  <a:gd name="T73" fmla="*/ 2147483647 h 351"/>
                  <a:gd name="T74" fmla="*/ 2147483647 w 247"/>
                  <a:gd name="T75" fmla="*/ 2147483647 h 351"/>
                  <a:gd name="T76" fmla="*/ 2147483647 w 247"/>
                  <a:gd name="T77" fmla="*/ 2147483647 h 351"/>
                  <a:gd name="T78" fmla="*/ 2147483647 w 247"/>
                  <a:gd name="T79" fmla="*/ 2147483647 h 351"/>
                  <a:gd name="T80" fmla="*/ 2147483647 w 247"/>
                  <a:gd name="T81" fmla="*/ 2147483647 h 351"/>
                  <a:gd name="T82" fmla="*/ 2147483647 w 247"/>
                  <a:gd name="T83" fmla="*/ 2147483647 h 351"/>
                  <a:gd name="T84" fmla="*/ 2147483647 w 247"/>
                  <a:gd name="T85" fmla="*/ 2147483647 h 351"/>
                  <a:gd name="T86" fmla="*/ 2147483647 w 247"/>
                  <a:gd name="T87" fmla="*/ 2147483647 h 351"/>
                  <a:gd name="T88" fmla="*/ 2147483647 w 247"/>
                  <a:gd name="T89" fmla="*/ 2147483647 h 351"/>
                  <a:gd name="T90" fmla="*/ 2147483647 w 247"/>
                  <a:gd name="T91" fmla="*/ 2147483647 h 351"/>
                  <a:gd name="T92" fmla="*/ 2147483647 w 247"/>
                  <a:gd name="T93" fmla="*/ 2147483647 h 351"/>
                  <a:gd name="T94" fmla="*/ 2147483647 w 247"/>
                  <a:gd name="T95" fmla="*/ 2147483647 h 351"/>
                  <a:gd name="T96" fmla="*/ 2147483647 w 247"/>
                  <a:gd name="T97" fmla="*/ 2147483647 h 351"/>
                  <a:gd name="T98" fmla="*/ 2147483647 w 247"/>
                  <a:gd name="T99" fmla="*/ 2147483647 h 351"/>
                  <a:gd name="T100" fmla="*/ 2147483647 w 247"/>
                  <a:gd name="T101" fmla="*/ 2147483647 h 351"/>
                  <a:gd name="T102" fmla="*/ 2147483647 w 247"/>
                  <a:gd name="T103" fmla="*/ 2147483647 h 351"/>
                  <a:gd name="T104" fmla="*/ 2147483647 w 247"/>
                  <a:gd name="T105" fmla="*/ 2147483647 h 351"/>
                  <a:gd name="T106" fmla="*/ 2147483647 w 247"/>
                  <a:gd name="T107" fmla="*/ 2147483647 h 351"/>
                  <a:gd name="T108" fmla="*/ 2147483647 w 247"/>
                  <a:gd name="T109" fmla="*/ 2147483647 h 351"/>
                  <a:gd name="T110" fmla="*/ 2147483647 w 247"/>
                  <a:gd name="T111" fmla="*/ 2147483647 h 351"/>
                  <a:gd name="T112" fmla="*/ 2147483647 w 247"/>
                  <a:gd name="T113" fmla="*/ 2147483647 h 351"/>
                  <a:gd name="T114" fmla="*/ 2147483647 w 247"/>
                  <a:gd name="T115" fmla="*/ 2147483647 h 351"/>
                  <a:gd name="T116" fmla="*/ 2147483647 w 247"/>
                  <a:gd name="T117" fmla="*/ 2147483647 h 351"/>
                  <a:gd name="T118" fmla="*/ 2147483647 w 247"/>
                  <a:gd name="T119" fmla="*/ 2147483647 h 351"/>
                  <a:gd name="T120" fmla="*/ 2147483647 w 247"/>
                  <a:gd name="T121" fmla="*/ 2147483647 h 3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7"/>
                  <a:gd name="T184" fmla="*/ 0 h 351"/>
                  <a:gd name="T185" fmla="*/ 247 w 247"/>
                  <a:gd name="T186" fmla="*/ 351 h 3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7" h="351">
                    <a:moveTo>
                      <a:pt x="0" y="216"/>
                    </a:moveTo>
                    <a:lnTo>
                      <a:pt x="1" y="223"/>
                    </a:lnTo>
                    <a:lnTo>
                      <a:pt x="2" y="234"/>
                    </a:lnTo>
                    <a:lnTo>
                      <a:pt x="22" y="234"/>
                    </a:lnTo>
                    <a:lnTo>
                      <a:pt x="25" y="234"/>
                    </a:lnTo>
                    <a:lnTo>
                      <a:pt x="25" y="229"/>
                    </a:lnTo>
                    <a:lnTo>
                      <a:pt x="18" y="225"/>
                    </a:lnTo>
                    <a:lnTo>
                      <a:pt x="18" y="207"/>
                    </a:lnTo>
                    <a:lnTo>
                      <a:pt x="19" y="206"/>
                    </a:lnTo>
                    <a:lnTo>
                      <a:pt x="37" y="211"/>
                    </a:lnTo>
                    <a:lnTo>
                      <a:pt x="36" y="220"/>
                    </a:lnTo>
                    <a:lnTo>
                      <a:pt x="29" y="224"/>
                    </a:lnTo>
                    <a:lnTo>
                      <a:pt x="31" y="231"/>
                    </a:lnTo>
                    <a:lnTo>
                      <a:pt x="29" y="231"/>
                    </a:lnTo>
                    <a:lnTo>
                      <a:pt x="29" y="232"/>
                    </a:lnTo>
                    <a:lnTo>
                      <a:pt x="29" y="236"/>
                    </a:lnTo>
                    <a:lnTo>
                      <a:pt x="29" y="254"/>
                    </a:lnTo>
                    <a:lnTo>
                      <a:pt x="32" y="251"/>
                    </a:lnTo>
                    <a:lnTo>
                      <a:pt x="33" y="243"/>
                    </a:lnTo>
                    <a:lnTo>
                      <a:pt x="33" y="241"/>
                    </a:lnTo>
                    <a:lnTo>
                      <a:pt x="35" y="234"/>
                    </a:lnTo>
                    <a:lnTo>
                      <a:pt x="37" y="223"/>
                    </a:lnTo>
                    <a:lnTo>
                      <a:pt x="38" y="223"/>
                    </a:lnTo>
                    <a:lnTo>
                      <a:pt x="41" y="224"/>
                    </a:lnTo>
                    <a:lnTo>
                      <a:pt x="46" y="225"/>
                    </a:lnTo>
                    <a:lnTo>
                      <a:pt x="46" y="226"/>
                    </a:lnTo>
                    <a:lnTo>
                      <a:pt x="49" y="228"/>
                    </a:lnTo>
                    <a:lnTo>
                      <a:pt x="46" y="236"/>
                    </a:lnTo>
                    <a:lnTo>
                      <a:pt x="43" y="250"/>
                    </a:lnTo>
                    <a:lnTo>
                      <a:pt x="43" y="261"/>
                    </a:lnTo>
                    <a:lnTo>
                      <a:pt x="51" y="263"/>
                    </a:lnTo>
                    <a:lnTo>
                      <a:pt x="54" y="262"/>
                    </a:lnTo>
                    <a:lnTo>
                      <a:pt x="54" y="261"/>
                    </a:lnTo>
                    <a:lnTo>
                      <a:pt x="56" y="259"/>
                    </a:lnTo>
                    <a:lnTo>
                      <a:pt x="58" y="254"/>
                    </a:lnTo>
                    <a:lnTo>
                      <a:pt x="58" y="251"/>
                    </a:lnTo>
                    <a:lnTo>
                      <a:pt x="58" y="247"/>
                    </a:lnTo>
                    <a:lnTo>
                      <a:pt x="58" y="242"/>
                    </a:lnTo>
                    <a:lnTo>
                      <a:pt x="63" y="236"/>
                    </a:lnTo>
                    <a:lnTo>
                      <a:pt x="65" y="236"/>
                    </a:lnTo>
                    <a:lnTo>
                      <a:pt x="73" y="236"/>
                    </a:lnTo>
                    <a:lnTo>
                      <a:pt x="77" y="238"/>
                    </a:lnTo>
                    <a:lnTo>
                      <a:pt x="79" y="238"/>
                    </a:lnTo>
                    <a:lnTo>
                      <a:pt x="83" y="241"/>
                    </a:lnTo>
                    <a:lnTo>
                      <a:pt x="83" y="246"/>
                    </a:lnTo>
                    <a:lnTo>
                      <a:pt x="82" y="249"/>
                    </a:lnTo>
                    <a:lnTo>
                      <a:pt x="78" y="258"/>
                    </a:lnTo>
                    <a:lnTo>
                      <a:pt x="76" y="266"/>
                    </a:lnTo>
                    <a:lnTo>
                      <a:pt x="75" y="269"/>
                    </a:lnTo>
                    <a:lnTo>
                      <a:pt x="75" y="272"/>
                    </a:lnTo>
                    <a:lnTo>
                      <a:pt x="73" y="277"/>
                    </a:lnTo>
                    <a:lnTo>
                      <a:pt x="72" y="278"/>
                    </a:lnTo>
                    <a:lnTo>
                      <a:pt x="70" y="278"/>
                    </a:lnTo>
                    <a:lnTo>
                      <a:pt x="69" y="277"/>
                    </a:lnTo>
                    <a:lnTo>
                      <a:pt x="63" y="280"/>
                    </a:lnTo>
                    <a:lnTo>
                      <a:pt x="57" y="289"/>
                    </a:lnTo>
                    <a:lnTo>
                      <a:pt x="53" y="288"/>
                    </a:lnTo>
                    <a:lnTo>
                      <a:pt x="50" y="289"/>
                    </a:lnTo>
                    <a:lnTo>
                      <a:pt x="48" y="287"/>
                    </a:lnTo>
                    <a:lnTo>
                      <a:pt x="46" y="289"/>
                    </a:lnTo>
                    <a:lnTo>
                      <a:pt x="48" y="295"/>
                    </a:lnTo>
                    <a:lnTo>
                      <a:pt x="48" y="299"/>
                    </a:lnTo>
                    <a:lnTo>
                      <a:pt x="45" y="297"/>
                    </a:lnTo>
                    <a:lnTo>
                      <a:pt x="44" y="296"/>
                    </a:lnTo>
                    <a:lnTo>
                      <a:pt x="44" y="297"/>
                    </a:lnTo>
                    <a:lnTo>
                      <a:pt x="45" y="301"/>
                    </a:lnTo>
                    <a:lnTo>
                      <a:pt x="44" y="304"/>
                    </a:lnTo>
                    <a:lnTo>
                      <a:pt x="44" y="307"/>
                    </a:lnTo>
                    <a:lnTo>
                      <a:pt x="46" y="309"/>
                    </a:lnTo>
                    <a:lnTo>
                      <a:pt x="43" y="314"/>
                    </a:lnTo>
                    <a:lnTo>
                      <a:pt x="41" y="311"/>
                    </a:lnTo>
                    <a:lnTo>
                      <a:pt x="40" y="315"/>
                    </a:lnTo>
                    <a:lnTo>
                      <a:pt x="38" y="314"/>
                    </a:lnTo>
                    <a:lnTo>
                      <a:pt x="35" y="317"/>
                    </a:lnTo>
                    <a:lnTo>
                      <a:pt x="36" y="319"/>
                    </a:lnTo>
                    <a:lnTo>
                      <a:pt x="33" y="324"/>
                    </a:lnTo>
                    <a:lnTo>
                      <a:pt x="31" y="334"/>
                    </a:lnTo>
                    <a:lnTo>
                      <a:pt x="30" y="337"/>
                    </a:lnTo>
                    <a:lnTo>
                      <a:pt x="35" y="338"/>
                    </a:lnTo>
                    <a:lnTo>
                      <a:pt x="45" y="337"/>
                    </a:lnTo>
                    <a:lnTo>
                      <a:pt x="46" y="341"/>
                    </a:lnTo>
                    <a:lnTo>
                      <a:pt x="46" y="342"/>
                    </a:lnTo>
                    <a:lnTo>
                      <a:pt x="64" y="345"/>
                    </a:lnTo>
                    <a:lnTo>
                      <a:pt x="67" y="350"/>
                    </a:lnTo>
                    <a:lnTo>
                      <a:pt x="75" y="349"/>
                    </a:lnTo>
                    <a:lnTo>
                      <a:pt x="78" y="347"/>
                    </a:lnTo>
                    <a:lnTo>
                      <a:pt x="86" y="350"/>
                    </a:lnTo>
                    <a:lnTo>
                      <a:pt x="90" y="350"/>
                    </a:lnTo>
                    <a:lnTo>
                      <a:pt x="90" y="346"/>
                    </a:lnTo>
                    <a:lnTo>
                      <a:pt x="89" y="337"/>
                    </a:lnTo>
                    <a:lnTo>
                      <a:pt x="91" y="333"/>
                    </a:lnTo>
                    <a:lnTo>
                      <a:pt x="96" y="335"/>
                    </a:lnTo>
                    <a:lnTo>
                      <a:pt x="102" y="335"/>
                    </a:lnTo>
                    <a:lnTo>
                      <a:pt x="106" y="335"/>
                    </a:lnTo>
                    <a:lnTo>
                      <a:pt x="107" y="331"/>
                    </a:lnTo>
                    <a:lnTo>
                      <a:pt x="114" y="330"/>
                    </a:lnTo>
                    <a:lnTo>
                      <a:pt x="116" y="324"/>
                    </a:lnTo>
                    <a:lnTo>
                      <a:pt x="117" y="324"/>
                    </a:lnTo>
                    <a:lnTo>
                      <a:pt x="118" y="325"/>
                    </a:lnTo>
                    <a:lnTo>
                      <a:pt x="119" y="330"/>
                    </a:lnTo>
                    <a:lnTo>
                      <a:pt x="120" y="330"/>
                    </a:lnTo>
                    <a:lnTo>
                      <a:pt x="122" y="324"/>
                    </a:lnTo>
                    <a:lnTo>
                      <a:pt x="122" y="317"/>
                    </a:lnTo>
                    <a:lnTo>
                      <a:pt x="120" y="314"/>
                    </a:lnTo>
                    <a:lnTo>
                      <a:pt x="118" y="314"/>
                    </a:lnTo>
                    <a:lnTo>
                      <a:pt x="114" y="309"/>
                    </a:lnTo>
                    <a:lnTo>
                      <a:pt x="112" y="307"/>
                    </a:lnTo>
                    <a:lnTo>
                      <a:pt x="108" y="304"/>
                    </a:lnTo>
                    <a:lnTo>
                      <a:pt x="101" y="297"/>
                    </a:lnTo>
                    <a:lnTo>
                      <a:pt x="99" y="293"/>
                    </a:lnTo>
                    <a:lnTo>
                      <a:pt x="99" y="280"/>
                    </a:lnTo>
                    <a:lnTo>
                      <a:pt x="99" y="276"/>
                    </a:lnTo>
                    <a:lnTo>
                      <a:pt x="103" y="269"/>
                    </a:lnTo>
                    <a:lnTo>
                      <a:pt x="108" y="264"/>
                    </a:lnTo>
                    <a:lnTo>
                      <a:pt x="116" y="261"/>
                    </a:lnTo>
                    <a:lnTo>
                      <a:pt x="119" y="257"/>
                    </a:lnTo>
                    <a:lnTo>
                      <a:pt x="122" y="255"/>
                    </a:lnTo>
                    <a:lnTo>
                      <a:pt x="125" y="249"/>
                    </a:lnTo>
                    <a:lnTo>
                      <a:pt x="128" y="250"/>
                    </a:lnTo>
                    <a:lnTo>
                      <a:pt x="129" y="250"/>
                    </a:lnTo>
                    <a:lnTo>
                      <a:pt x="133" y="247"/>
                    </a:lnTo>
                    <a:lnTo>
                      <a:pt x="137" y="245"/>
                    </a:lnTo>
                    <a:lnTo>
                      <a:pt x="139" y="244"/>
                    </a:lnTo>
                    <a:lnTo>
                      <a:pt x="142" y="243"/>
                    </a:lnTo>
                    <a:lnTo>
                      <a:pt x="143" y="241"/>
                    </a:lnTo>
                    <a:lnTo>
                      <a:pt x="145" y="240"/>
                    </a:lnTo>
                    <a:lnTo>
                      <a:pt x="148" y="235"/>
                    </a:lnTo>
                    <a:lnTo>
                      <a:pt x="150" y="234"/>
                    </a:lnTo>
                    <a:lnTo>
                      <a:pt x="151" y="234"/>
                    </a:lnTo>
                    <a:lnTo>
                      <a:pt x="156" y="241"/>
                    </a:lnTo>
                    <a:lnTo>
                      <a:pt x="162" y="244"/>
                    </a:lnTo>
                    <a:lnTo>
                      <a:pt x="162" y="246"/>
                    </a:lnTo>
                    <a:lnTo>
                      <a:pt x="163" y="249"/>
                    </a:lnTo>
                    <a:lnTo>
                      <a:pt x="165" y="251"/>
                    </a:lnTo>
                    <a:lnTo>
                      <a:pt x="170" y="256"/>
                    </a:lnTo>
                    <a:lnTo>
                      <a:pt x="171" y="259"/>
                    </a:lnTo>
                    <a:lnTo>
                      <a:pt x="170" y="264"/>
                    </a:lnTo>
                    <a:lnTo>
                      <a:pt x="171" y="266"/>
                    </a:lnTo>
                    <a:lnTo>
                      <a:pt x="175" y="268"/>
                    </a:lnTo>
                    <a:lnTo>
                      <a:pt x="178" y="271"/>
                    </a:lnTo>
                    <a:lnTo>
                      <a:pt x="181" y="273"/>
                    </a:lnTo>
                    <a:lnTo>
                      <a:pt x="182" y="274"/>
                    </a:lnTo>
                    <a:lnTo>
                      <a:pt x="186" y="271"/>
                    </a:lnTo>
                    <a:lnTo>
                      <a:pt x="188" y="271"/>
                    </a:lnTo>
                    <a:lnTo>
                      <a:pt x="190" y="271"/>
                    </a:lnTo>
                    <a:lnTo>
                      <a:pt x="194" y="274"/>
                    </a:lnTo>
                    <a:lnTo>
                      <a:pt x="199" y="277"/>
                    </a:lnTo>
                    <a:lnTo>
                      <a:pt x="203" y="282"/>
                    </a:lnTo>
                    <a:lnTo>
                      <a:pt x="206" y="284"/>
                    </a:lnTo>
                    <a:lnTo>
                      <a:pt x="211" y="284"/>
                    </a:lnTo>
                    <a:lnTo>
                      <a:pt x="214" y="279"/>
                    </a:lnTo>
                    <a:lnTo>
                      <a:pt x="215" y="277"/>
                    </a:lnTo>
                    <a:lnTo>
                      <a:pt x="220" y="266"/>
                    </a:lnTo>
                    <a:lnTo>
                      <a:pt x="220" y="256"/>
                    </a:lnTo>
                    <a:lnTo>
                      <a:pt x="221" y="254"/>
                    </a:lnTo>
                    <a:lnTo>
                      <a:pt x="222" y="245"/>
                    </a:lnTo>
                    <a:lnTo>
                      <a:pt x="221" y="243"/>
                    </a:lnTo>
                    <a:lnTo>
                      <a:pt x="220" y="242"/>
                    </a:lnTo>
                    <a:lnTo>
                      <a:pt x="218" y="240"/>
                    </a:lnTo>
                    <a:lnTo>
                      <a:pt x="214" y="235"/>
                    </a:lnTo>
                    <a:lnTo>
                      <a:pt x="214" y="231"/>
                    </a:lnTo>
                    <a:lnTo>
                      <a:pt x="216" y="230"/>
                    </a:lnTo>
                    <a:lnTo>
                      <a:pt x="220" y="226"/>
                    </a:lnTo>
                    <a:lnTo>
                      <a:pt x="221" y="220"/>
                    </a:lnTo>
                    <a:lnTo>
                      <a:pt x="220" y="216"/>
                    </a:lnTo>
                    <a:lnTo>
                      <a:pt x="220" y="212"/>
                    </a:lnTo>
                    <a:lnTo>
                      <a:pt x="218" y="210"/>
                    </a:lnTo>
                    <a:lnTo>
                      <a:pt x="216" y="210"/>
                    </a:lnTo>
                    <a:lnTo>
                      <a:pt x="214" y="208"/>
                    </a:lnTo>
                    <a:lnTo>
                      <a:pt x="211" y="204"/>
                    </a:lnTo>
                    <a:lnTo>
                      <a:pt x="208" y="203"/>
                    </a:lnTo>
                    <a:lnTo>
                      <a:pt x="207" y="211"/>
                    </a:lnTo>
                    <a:lnTo>
                      <a:pt x="204" y="216"/>
                    </a:lnTo>
                    <a:lnTo>
                      <a:pt x="197" y="221"/>
                    </a:lnTo>
                    <a:lnTo>
                      <a:pt x="196" y="224"/>
                    </a:lnTo>
                    <a:lnTo>
                      <a:pt x="193" y="224"/>
                    </a:lnTo>
                    <a:lnTo>
                      <a:pt x="188" y="221"/>
                    </a:lnTo>
                    <a:lnTo>
                      <a:pt x="187" y="223"/>
                    </a:lnTo>
                    <a:lnTo>
                      <a:pt x="187" y="227"/>
                    </a:lnTo>
                    <a:lnTo>
                      <a:pt x="184" y="229"/>
                    </a:lnTo>
                    <a:lnTo>
                      <a:pt x="182" y="226"/>
                    </a:lnTo>
                    <a:lnTo>
                      <a:pt x="180" y="219"/>
                    </a:lnTo>
                    <a:lnTo>
                      <a:pt x="172" y="211"/>
                    </a:lnTo>
                    <a:lnTo>
                      <a:pt x="168" y="210"/>
                    </a:lnTo>
                    <a:lnTo>
                      <a:pt x="165" y="207"/>
                    </a:lnTo>
                    <a:lnTo>
                      <a:pt x="162" y="207"/>
                    </a:lnTo>
                    <a:lnTo>
                      <a:pt x="160" y="205"/>
                    </a:lnTo>
                    <a:lnTo>
                      <a:pt x="159" y="204"/>
                    </a:lnTo>
                    <a:lnTo>
                      <a:pt x="157" y="204"/>
                    </a:lnTo>
                    <a:lnTo>
                      <a:pt x="151" y="196"/>
                    </a:lnTo>
                    <a:lnTo>
                      <a:pt x="150" y="193"/>
                    </a:lnTo>
                    <a:lnTo>
                      <a:pt x="149" y="190"/>
                    </a:lnTo>
                    <a:lnTo>
                      <a:pt x="148" y="173"/>
                    </a:lnTo>
                    <a:lnTo>
                      <a:pt x="148" y="170"/>
                    </a:lnTo>
                    <a:lnTo>
                      <a:pt x="144" y="168"/>
                    </a:lnTo>
                    <a:lnTo>
                      <a:pt x="141" y="167"/>
                    </a:lnTo>
                    <a:lnTo>
                      <a:pt x="140" y="165"/>
                    </a:lnTo>
                    <a:lnTo>
                      <a:pt x="141" y="163"/>
                    </a:lnTo>
                    <a:lnTo>
                      <a:pt x="145" y="159"/>
                    </a:lnTo>
                    <a:lnTo>
                      <a:pt x="148" y="158"/>
                    </a:lnTo>
                    <a:lnTo>
                      <a:pt x="149" y="156"/>
                    </a:lnTo>
                    <a:lnTo>
                      <a:pt x="154" y="153"/>
                    </a:lnTo>
                    <a:lnTo>
                      <a:pt x="160" y="150"/>
                    </a:lnTo>
                    <a:lnTo>
                      <a:pt x="167" y="150"/>
                    </a:lnTo>
                    <a:lnTo>
                      <a:pt x="174" y="148"/>
                    </a:lnTo>
                    <a:lnTo>
                      <a:pt x="184" y="145"/>
                    </a:lnTo>
                    <a:lnTo>
                      <a:pt x="186" y="143"/>
                    </a:lnTo>
                    <a:lnTo>
                      <a:pt x="203" y="121"/>
                    </a:lnTo>
                    <a:lnTo>
                      <a:pt x="207" y="115"/>
                    </a:lnTo>
                    <a:lnTo>
                      <a:pt x="221" y="100"/>
                    </a:lnTo>
                    <a:lnTo>
                      <a:pt x="222" y="98"/>
                    </a:lnTo>
                    <a:lnTo>
                      <a:pt x="218" y="87"/>
                    </a:lnTo>
                    <a:lnTo>
                      <a:pt x="218" y="82"/>
                    </a:lnTo>
                    <a:lnTo>
                      <a:pt x="220" y="80"/>
                    </a:lnTo>
                    <a:lnTo>
                      <a:pt x="220" y="79"/>
                    </a:lnTo>
                    <a:lnTo>
                      <a:pt x="229" y="80"/>
                    </a:lnTo>
                    <a:lnTo>
                      <a:pt x="231" y="75"/>
                    </a:lnTo>
                    <a:lnTo>
                      <a:pt x="231" y="72"/>
                    </a:lnTo>
                    <a:lnTo>
                      <a:pt x="234" y="64"/>
                    </a:lnTo>
                    <a:lnTo>
                      <a:pt x="236" y="61"/>
                    </a:lnTo>
                    <a:lnTo>
                      <a:pt x="242" y="57"/>
                    </a:lnTo>
                    <a:lnTo>
                      <a:pt x="244" y="56"/>
                    </a:lnTo>
                    <a:lnTo>
                      <a:pt x="246" y="53"/>
                    </a:lnTo>
                    <a:lnTo>
                      <a:pt x="244" y="52"/>
                    </a:lnTo>
                    <a:lnTo>
                      <a:pt x="244" y="51"/>
                    </a:lnTo>
                    <a:lnTo>
                      <a:pt x="243" y="48"/>
                    </a:lnTo>
                    <a:lnTo>
                      <a:pt x="244" y="47"/>
                    </a:lnTo>
                    <a:lnTo>
                      <a:pt x="242" y="45"/>
                    </a:lnTo>
                    <a:lnTo>
                      <a:pt x="240" y="47"/>
                    </a:lnTo>
                    <a:lnTo>
                      <a:pt x="238" y="49"/>
                    </a:lnTo>
                    <a:lnTo>
                      <a:pt x="234" y="49"/>
                    </a:lnTo>
                    <a:lnTo>
                      <a:pt x="227" y="44"/>
                    </a:lnTo>
                    <a:lnTo>
                      <a:pt x="220" y="33"/>
                    </a:lnTo>
                    <a:lnTo>
                      <a:pt x="216" y="26"/>
                    </a:lnTo>
                    <a:lnTo>
                      <a:pt x="214" y="26"/>
                    </a:lnTo>
                    <a:lnTo>
                      <a:pt x="212" y="27"/>
                    </a:lnTo>
                    <a:lnTo>
                      <a:pt x="205" y="27"/>
                    </a:lnTo>
                    <a:lnTo>
                      <a:pt x="203" y="28"/>
                    </a:lnTo>
                    <a:lnTo>
                      <a:pt x="200" y="30"/>
                    </a:lnTo>
                    <a:lnTo>
                      <a:pt x="197" y="29"/>
                    </a:lnTo>
                    <a:lnTo>
                      <a:pt x="195" y="29"/>
                    </a:lnTo>
                    <a:lnTo>
                      <a:pt x="193" y="27"/>
                    </a:lnTo>
                    <a:lnTo>
                      <a:pt x="193" y="24"/>
                    </a:lnTo>
                    <a:lnTo>
                      <a:pt x="193" y="21"/>
                    </a:lnTo>
                    <a:lnTo>
                      <a:pt x="193" y="20"/>
                    </a:lnTo>
                    <a:lnTo>
                      <a:pt x="193" y="18"/>
                    </a:lnTo>
                    <a:lnTo>
                      <a:pt x="191" y="18"/>
                    </a:lnTo>
                    <a:lnTo>
                      <a:pt x="189" y="19"/>
                    </a:lnTo>
                    <a:lnTo>
                      <a:pt x="187" y="19"/>
                    </a:lnTo>
                    <a:lnTo>
                      <a:pt x="186" y="19"/>
                    </a:lnTo>
                    <a:lnTo>
                      <a:pt x="185" y="19"/>
                    </a:lnTo>
                    <a:lnTo>
                      <a:pt x="184" y="14"/>
                    </a:lnTo>
                    <a:lnTo>
                      <a:pt x="183" y="13"/>
                    </a:lnTo>
                    <a:lnTo>
                      <a:pt x="180" y="11"/>
                    </a:lnTo>
                    <a:lnTo>
                      <a:pt x="174" y="11"/>
                    </a:lnTo>
                    <a:lnTo>
                      <a:pt x="167" y="6"/>
                    </a:lnTo>
                    <a:lnTo>
                      <a:pt x="163" y="6"/>
                    </a:lnTo>
                    <a:lnTo>
                      <a:pt x="161" y="6"/>
                    </a:lnTo>
                    <a:lnTo>
                      <a:pt x="157" y="5"/>
                    </a:lnTo>
                    <a:lnTo>
                      <a:pt x="152" y="3"/>
                    </a:lnTo>
                    <a:lnTo>
                      <a:pt x="141" y="0"/>
                    </a:lnTo>
                    <a:lnTo>
                      <a:pt x="122" y="4"/>
                    </a:lnTo>
                    <a:lnTo>
                      <a:pt x="118" y="5"/>
                    </a:lnTo>
                    <a:lnTo>
                      <a:pt x="115" y="6"/>
                    </a:lnTo>
                    <a:lnTo>
                      <a:pt x="118" y="11"/>
                    </a:lnTo>
                    <a:lnTo>
                      <a:pt x="122" y="21"/>
                    </a:lnTo>
                    <a:lnTo>
                      <a:pt x="126" y="27"/>
                    </a:lnTo>
                    <a:lnTo>
                      <a:pt x="131" y="38"/>
                    </a:lnTo>
                    <a:lnTo>
                      <a:pt x="132" y="53"/>
                    </a:lnTo>
                    <a:lnTo>
                      <a:pt x="131" y="65"/>
                    </a:lnTo>
                    <a:lnTo>
                      <a:pt x="129" y="67"/>
                    </a:lnTo>
                    <a:lnTo>
                      <a:pt x="125" y="67"/>
                    </a:lnTo>
                    <a:lnTo>
                      <a:pt x="120" y="67"/>
                    </a:lnTo>
                    <a:lnTo>
                      <a:pt x="115" y="67"/>
                    </a:lnTo>
                    <a:lnTo>
                      <a:pt x="110" y="68"/>
                    </a:lnTo>
                    <a:lnTo>
                      <a:pt x="106" y="71"/>
                    </a:lnTo>
                    <a:lnTo>
                      <a:pt x="102" y="68"/>
                    </a:lnTo>
                    <a:lnTo>
                      <a:pt x="90" y="67"/>
                    </a:lnTo>
                    <a:lnTo>
                      <a:pt x="82" y="65"/>
                    </a:lnTo>
                    <a:lnTo>
                      <a:pt x="75" y="65"/>
                    </a:lnTo>
                    <a:lnTo>
                      <a:pt x="68" y="64"/>
                    </a:lnTo>
                    <a:lnTo>
                      <a:pt x="60" y="65"/>
                    </a:lnTo>
                    <a:lnTo>
                      <a:pt x="58" y="67"/>
                    </a:lnTo>
                    <a:lnTo>
                      <a:pt x="58" y="73"/>
                    </a:lnTo>
                    <a:lnTo>
                      <a:pt x="57" y="74"/>
                    </a:lnTo>
                    <a:lnTo>
                      <a:pt x="48" y="82"/>
                    </a:lnTo>
                    <a:lnTo>
                      <a:pt x="46" y="84"/>
                    </a:lnTo>
                    <a:lnTo>
                      <a:pt x="42" y="91"/>
                    </a:lnTo>
                    <a:lnTo>
                      <a:pt x="40" y="92"/>
                    </a:lnTo>
                    <a:lnTo>
                      <a:pt x="31" y="96"/>
                    </a:lnTo>
                    <a:lnTo>
                      <a:pt x="30" y="98"/>
                    </a:lnTo>
                    <a:lnTo>
                      <a:pt x="26" y="110"/>
                    </a:lnTo>
                    <a:lnTo>
                      <a:pt x="28" y="117"/>
                    </a:lnTo>
                    <a:lnTo>
                      <a:pt x="26" y="125"/>
                    </a:lnTo>
                    <a:lnTo>
                      <a:pt x="29" y="128"/>
                    </a:lnTo>
                    <a:lnTo>
                      <a:pt x="29" y="130"/>
                    </a:lnTo>
                    <a:lnTo>
                      <a:pt x="20" y="131"/>
                    </a:lnTo>
                    <a:lnTo>
                      <a:pt x="18" y="133"/>
                    </a:lnTo>
                    <a:lnTo>
                      <a:pt x="18" y="137"/>
                    </a:lnTo>
                    <a:lnTo>
                      <a:pt x="11" y="140"/>
                    </a:lnTo>
                    <a:lnTo>
                      <a:pt x="10" y="142"/>
                    </a:lnTo>
                    <a:lnTo>
                      <a:pt x="7" y="154"/>
                    </a:lnTo>
                    <a:lnTo>
                      <a:pt x="7" y="164"/>
                    </a:lnTo>
                    <a:lnTo>
                      <a:pt x="6" y="167"/>
                    </a:lnTo>
                    <a:lnTo>
                      <a:pt x="3" y="172"/>
                    </a:lnTo>
                    <a:lnTo>
                      <a:pt x="0" y="216"/>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3" name="Freeform 11"/>
              <p:cNvSpPr>
                <a:spLocks/>
              </p:cNvSpPr>
              <p:nvPr/>
            </p:nvSpPr>
            <p:spPr bwMode="auto">
              <a:xfrm>
                <a:off x="5476875" y="5291138"/>
                <a:ext cx="1166813" cy="877887"/>
              </a:xfrm>
              <a:custGeom>
                <a:avLst/>
                <a:gdLst>
                  <a:gd name="T0" fmla="*/ 2147483647 w 356"/>
                  <a:gd name="T1" fmla="*/ 2147483647 h 257"/>
                  <a:gd name="T2" fmla="*/ 2147483647 w 356"/>
                  <a:gd name="T3" fmla="*/ 2147483647 h 257"/>
                  <a:gd name="T4" fmla="*/ 2147483647 w 356"/>
                  <a:gd name="T5" fmla="*/ 2147483647 h 257"/>
                  <a:gd name="T6" fmla="*/ 2147483647 w 356"/>
                  <a:gd name="T7" fmla="*/ 2147483647 h 257"/>
                  <a:gd name="T8" fmla="*/ 2147483647 w 356"/>
                  <a:gd name="T9" fmla="*/ 2147483647 h 257"/>
                  <a:gd name="T10" fmla="*/ 2147483647 w 356"/>
                  <a:gd name="T11" fmla="*/ 2147483647 h 257"/>
                  <a:gd name="T12" fmla="*/ 2147483647 w 356"/>
                  <a:gd name="T13" fmla="*/ 2147483647 h 257"/>
                  <a:gd name="T14" fmla="*/ 2147483647 w 356"/>
                  <a:gd name="T15" fmla="*/ 2147483647 h 257"/>
                  <a:gd name="T16" fmla="*/ 2147483647 w 356"/>
                  <a:gd name="T17" fmla="*/ 2147483647 h 257"/>
                  <a:gd name="T18" fmla="*/ 2147483647 w 356"/>
                  <a:gd name="T19" fmla="*/ 2147483647 h 257"/>
                  <a:gd name="T20" fmla="*/ 2147483647 w 356"/>
                  <a:gd name="T21" fmla="*/ 2147483647 h 257"/>
                  <a:gd name="T22" fmla="*/ 2147483647 w 356"/>
                  <a:gd name="T23" fmla="*/ 2147483647 h 257"/>
                  <a:gd name="T24" fmla="*/ 2147483647 w 356"/>
                  <a:gd name="T25" fmla="*/ 2147483647 h 257"/>
                  <a:gd name="T26" fmla="*/ 2147483647 w 356"/>
                  <a:gd name="T27" fmla="*/ 2147483647 h 257"/>
                  <a:gd name="T28" fmla="*/ 2147483647 w 356"/>
                  <a:gd name="T29" fmla="*/ 2147483647 h 257"/>
                  <a:gd name="T30" fmla="*/ 2147483647 w 356"/>
                  <a:gd name="T31" fmla="*/ 2147483647 h 257"/>
                  <a:gd name="T32" fmla="*/ 2147483647 w 356"/>
                  <a:gd name="T33" fmla="*/ 2147483647 h 257"/>
                  <a:gd name="T34" fmla="*/ 2147483647 w 356"/>
                  <a:gd name="T35" fmla="*/ 2147483647 h 257"/>
                  <a:gd name="T36" fmla="*/ 2147483647 w 356"/>
                  <a:gd name="T37" fmla="*/ 2147483647 h 257"/>
                  <a:gd name="T38" fmla="*/ 2147483647 w 356"/>
                  <a:gd name="T39" fmla="*/ 2147483647 h 257"/>
                  <a:gd name="T40" fmla="*/ 2147483647 w 356"/>
                  <a:gd name="T41" fmla="*/ 2147483647 h 257"/>
                  <a:gd name="T42" fmla="*/ 2147483647 w 356"/>
                  <a:gd name="T43" fmla="*/ 2147483647 h 257"/>
                  <a:gd name="T44" fmla="*/ 2147483647 w 356"/>
                  <a:gd name="T45" fmla="*/ 2147483647 h 257"/>
                  <a:gd name="T46" fmla="*/ 2147483647 w 356"/>
                  <a:gd name="T47" fmla="*/ 2147483647 h 257"/>
                  <a:gd name="T48" fmla="*/ 2147483647 w 356"/>
                  <a:gd name="T49" fmla="*/ 2147483647 h 257"/>
                  <a:gd name="T50" fmla="*/ 2147483647 w 356"/>
                  <a:gd name="T51" fmla="*/ 2147483647 h 257"/>
                  <a:gd name="T52" fmla="*/ 2147483647 w 356"/>
                  <a:gd name="T53" fmla="*/ 2147483647 h 257"/>
                  <a:gd name="T54" fmla="*/ 2147483647 w 356"/>
                  <a:gd name="T55" fmla="*/ 2147483647 h 257"/>
                  <a:gd name="T56" fmla="*/ 2147483647 w 356"/>
                  <a:gd name="T57" fmla="*/ 2147483647 h 257"/>
                  <a:gd name="T58" fmla="*/ 2147483647 w 356"/>
                  <a:gd name="T59" fmla="*/ 2147483647 h 257"/>
                  <a:gd name="T60" fmla="*/ 2147483647 w 356"/>
                  <a:gd name="T61" fmla="*/ 2147483647 h 257"/>
                  <a:gd name="T62" fmla="*/ 2147483647 w 356"/>
                  <a:gd name="T63" fmla="*/ 2147483647 h 257"/>
                  <a:gd name="T64" fmla="*/ 2147483647 w 356"/>
                  <a:gd name="T65" fmla="*/ 2147483647 h 257"/>
                  <a:gd name="T66" fmla="*/ 2147483647 w 356"/>
                  <a:gd name="T67" fmla="*/ 2147483647 h 257"/>
                  <a:gd name="T68" fmla="*/ 2147483647 w 356"/>
                  <a:gd name="T69" fmla="*/ 2147483647 h 257"/>
                  <a:gd name="T70" fmla="*/ 2147483647 w 356"/>
                  <a:gd name="T71" fmla="*/ 2147483647 h 257"/>
                  <a:gd name="T72" fmla="*/ 2147483647 w 356"/>
                  <a:gd name="T73" fmla="*/ 2147483647 h 257"/>
                  <a:gd name="T74" fmla="*/ 2147483647 w 356"/>
                  <a:gd name="T75" fmla="*/ 2147483647 h 257"/>
                  <a:gd name="T76" fmla="*/ 2147483647 w 356"/>
                  <a:gd name="T77" fmla="*/ 2147483647 h 257"/>
                  <a:gd name="T78" fmla="*/ 2147483647 w 356"/>
                  <a:gd name="T79" fmla="*/ 2147483647 h 257"/>
                  <a:gd name="T80" fmla="*/ 2147483647 w 356"/>
                  <a:gd name="T81" fmla="*/ 2147483647 h 257"/>
                  <a:gd name="T82" fmla="*/ 2147483647 w 356"/>
                  <a:gd name="T83" fmla="*/ 2147483647 h 257"/>
                  <a:gd name="T84" fmla="*/ 2147483647 w 356"/>
                  <a:gd name="T85" fmla="*/ 2147483647 h 257"/>
                  <a:gd name="T86" fmla="*/ 2147483647 w 356"/>
                  <a:gd name="T87" fmla="*/ 2147483647 h 257"/>
                  <a:gd name="T88" fmla="*/ 2147483647 w 356"/>
                  <a:gd name="T89" fmla="*/ 2147483647 h 257"/>
                  <a:gd name="T90" fmla="*/ 2147483647 w 356"/>
                  <a:gd name="T91" fmla="*/ 2147483647 h 257"/>
                  <a:gd name="T92" fmla="*/ 2147483647 w 356"/>
                  <a:gd name="T93" fmla="*/ 2147483647 h 257"/>
                  <a:gd name="T94" fmla="*/ 2147483647 w 356"/>
                  <a:gd name="T95" fmla="*/ 2147483647 h 257"/>
                  <a:gd name="T96" fmla="*/ 2147483647 w 356"/>
                  <a:gd name="T97" fmla="*/ 2147483647 h 257"/>
                  <a:gd name="T98" fmla="*/ 2147483647 w 356"/>
                  <a:gd name="T99" fmla="*/ 2147483647 h 257"/>
                  <a:gd name="T100" fmla="*/ 2147483647 w 356"/>
                  <a:gd name="T101" fmla="*/ 2147483647 h 257"/>
                  <a:gd name="T102" fmla="*/ 2147483647 w 356"/>
                  <a:gd name="T103" fmla="*/ 2147483647 h 257"/>
                  <a:gd name="T104" fmla="*/ 2147483647 w 356"/>
                  <a:gd name="T105" fmla="*/ 2147483647 h 257"/>
                  <a:gd name="T106" fmla="*/ 2147483647 w 356"/>
                  <a:gd name="T107" fmla="*/ 2147483647 h 257"/>
                  <a:gd name="T108" fmla="*/ 2147483647 w 356"/>
                  <a:gd name="T109" fmla="*/ 2147483647 h 257"/>
                  <a:gd name="T110" fmla="*/ 2147483647 w 356"/>
                  <a:gd name="T111" fmla="*/ 2147483647 h 2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56"/>
                  <a:gd name="T169" fmla="*/ 0 h 257"/>
                  <a:gd name="T170" fmla="*/ 356 w 356"/>
                  <a:gd name="T171" fmla="*/ 257 h 25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56" h="257">
                    <a:moveTo>
                      <a:pt x="0" y="195"/>
                    </a:moveTo>
                    <a:lnTo>
                      <a:pt x="3" y="194"/>
                    </a:lnTo>
                    <a:lnTo>
                      <a:pt x="3" y="193"/>
                    </a:lnTo>
                    <a:lnTo>
                      <a:pt x="3" y="190"/>
                    </a:lnTo>
                    <a:lnTo>
                      <a:pt x="2" y="186"/>
                    </a:lnTo>
                    <a:lnTo>
                      <a:pt x="5" y="183"/>
                    </a:lnTo>
                    <a:lnTo>
                      <a:pt x="8" y="181"/>
                    </a:lnTo>
                    <a:lnTo>
                      <a:pt x="10" y="182"/>
                    </a:lnTo>
                    <a:lnTo>
                      <a:pt x="10" y="181"/>
                    </a:lnTo>
                    <a:lnTo>
                      <a:pt x="13" y="179"/>
                    </a:lnTo>
                    <a:lnTo>
                      <a:pt x="16" y="176"/>
                    </a:lnTo>
                    <a:lnTo>
                      <a:pt x="16" y="175"/>
                    </a:lnTo>
                    <a:lnTo>
                      <a:pt x="13" y="170"/>
                    </a:lnTo>
                    <a:lnTo>
                      <a:pt x="16" y="168"/>
                    </a:lnTo>
                    <a:lnTo>
                      <a:pt x="17" y="170"/>
                    </a:lnTo>
                    <a:lnTo>
                      <a:pt x="18" y="168"/>
                    </a:lnTo>
                    <a:lnTo>
                      <a:pt x="21" y="167"/>
                    </a:lnTo>
                    <a:lnTo>
                      <a:pt x="22" y="165"/>
                    </a:lnTo>
                    <a:lnTo>
                      <a:pt x="24" y="164"/>
                    </a:lnTo>
                    <a:lnTo>
                      <a:pt x="25" y="161"/>
                    </a:lnTo>
                    <a:lnTo>
                      <a:pt x="27" y="155"/>
                    </a:lnTo>
                    <a:lnTo>
                      <a:pt x="27" y="150"/>
                    </a:lnTo>
                    <a:lnTo>
                      <a:pt x="29" y="148"/>
                    </a:lnTo>
                    <a:lnTo>
                      <a:pt x="31" y="145"/>
                    </a:lnTo>
                    <a:lnTo>
                      <a:pt x="30" y="141"/>
                    </a:lnTo>
                    <a:lnTo>
                      <a:pt x="25" y="138"/>
                    </a:lnTo>
                    <a:lnTo>
                      <a:pt x="24" y="137"/>
                    </a:lnTo>
                    <a:lnTo>
                      <a:pt x="23" y="138"/>
                    </a:lnTo>
                    <a:lnTo>
                      <a:pt x="20" y="135"/>
                    </a:lnTo>
                    <a:lnTo>
                      <a:pt x="19" y="133"/>
                    </a:lnTo>
                    <a:lnTo>
                      <a:pt x="18" y="125"/>
                    </a:lnTo>
                    <a:lnTo>
                      <a:pt x="16" y="123"/>
                    </a:lnTo>
                    <a:lnTo>
                      <a:pt x="12" y="122"/>
                    </a:lnTo>
                    <a:lnTo>
                      <a:pt x="10" y="99"/>
                    </a:lnTo>
                    <a:lnTo>
                      <a:pt x="8" y="96"/>
                    </a:lnTo>
                    <a:lnTo>
                      <a:pt x="6" y="94"/>
                    </a:lnTo>
                    <a:lnTo>
                      <a:pt x="5" y="90"/>
                    </a:lnTo>
                    <a:lnTo>
                      <a:pt x="8" y="74"/>
                    </a:lnTo>
                    <a:lnTo>
                      <a:pt x="8" y="69"/>
                    </a:lnTo>
                    <a:lnTo>
                      <a:pt x="8" y="64"/>
                    </a:lnTo>
                    <a:lnTo>
                      <a:pt x="10" y="64"/>
                    </a:lnTo>
                    <a:lnTo>
                      <a:pt x="11" y="64"/>
                    </a:lnTo>
                    <a:lnTo>
                      <a:pt x="12" y="65"/>
                    </a:lnTo>
                    <a:lnTo>
                      <a:pt x="14" y="64"/>
                    </a:lnTo>
                    <a:lnTo>
                      <a:pt x="16" y="61"/>
                    </a:lnTo>
                    <a:lnTo>
                      <a:pt x="17" y="62"/>
                    </a:lnTo>
                    <a:lnTo>
                      <a:pt x="17" y="64"/>
                    </a:lnTo>
                    <a:lnTo>
                      <a:pt x="18" y="65"/>
                    </a:lnTo>
                    <a:lnTo>
                      <a:pt x="19" y="67"/>
                    </a:lnTo>
                    <a:lnTo>
                      <a:pt x="20" y="67"/>
                    </a:lnTo>
                    <a:lnTo>
                      <a:pt x="20" y="59"/>
                    </a:lnTo>
                    <a:lnTo>
                      <a:pt x="23" y="57"/>
                    </a:lnTo>
                    <a:lnTo>
                      <a:pt x="24" y="57"/>
                    </a:lnTo>
                    <a:lnTo>
                      <a:pt x="26" y="57"/>
                    </a:lnTo>
                    <a:lnTo>
                      <a:pt x="30" y="57"/>
                    </a:lnTo>
                    <a:lnTo>
                      <a:pt x="31" y="57"/>
                    </a:lnTo>
                    <a:lnTo>
                      <a:pt x="34" y="59"/>
                    </a:lnTo>
                    <a:lnTo>
                      <a:pt x="37" y="59"/>
                    </a:lnTo>
                    <a:lnTo>
                      <a:pt x="43" y="59"/>
                    </a:lnTo>
                    <a:lnTo>
                      <a:pt x="44" y="60"/>
                    </a:lnTo>
                    <a:lnTo>
                      <a:pt x="45" y="64"/>
                    </a:lnTo>
                    <a:lnTo>
                      <a:pt x="46" y="62"/>
                    </a:lnTo>
                    <a:lnTo>
                      <a:pt x="49" y="62"/>
                    </a:lnTo>
                    <a:lnTo>
                      <a:pt x="53" y="59"/>
                    </a:lnTo>
                    <a:lnTo>
                      <a:pt x="54" y="57"/>
                    </a:lnTo>
                    <a:lnTo>
                      <a:pt x="53" y="57"/>
                    </a:lnTo>
                    <a:lnTo>
                      <a:pt x="52" y="54"/>
                    </a:lnTo>
                    <a:lnTo>
                      <a:pt x="50" y="53"/>
                    </a:lnTo>
                    <a:lnTo>
                      <a:pt x="50" y="49"/>
                    </a:lnTo>
                    <a:lnTo>
                      <a:pt x="48" y="48"/>
                    </a:lnTo>
                    <a:lnTo>
                      <a:pt x="52" y="37"/>
                    </a:lnTo>
                    <a:lnTo>
                      <a:pt x="56" y="36"/>
                    </a:lnTo>
                    <a:lnTo>
                      <a:pt x="57" y="33"/>
                    </a:lnTo>
                    <a:lnTo>
                      <a:pt x="59" y="33"/>
                    </a:lnTo>
                    <a:lnTo>
                      <a:pt x="65" y="31"/>
                    </a:lnTo>
                    <a:lnTo>
                      <a:pt x="66" y="31"/>
                    </a:lnTo>
                    <a:lnTo>
                      <a:pt x="66" y="34"/>
                    </a:lnTo>
                    <a:lnTo>
                      <a:pt x="65" y="42"/>
                    </a:lnTo>
                    <a:lnTo>
                      <a:pt x="70" y="48"/>
                    </a:lnTo>
                    <a:lnTo>
                      <a:pt x="72" y="54"/>
                    </a:lnTo>
                    <a:lnTo>
                      <a:pt x="75" y="57"/>
                    </a:lnTo>
                    <a:lnTo>
                      <a:pt x="76" y="57"/>
                    </a:lnTo>
                    <a:lnTo>
                      <a:pt x="76" y="54"/>
                    </a:lnTo>
                    <a:lnTo>
                      <a:pt x="77" y="52"/>
                    </a:lnTo>
                    <a:lnTo>
                      <a:pt x="79" y="56"/>
                    </a:lnTo>
                    <a:lnTo>
                      <a:pt x="77" y="57"/>
                    </a:lnTo>
                    <a:lnTo>
                      <a:pt x="78" y="59"/>
                    </a:lnTo>
                    <a:lnTo>
                      <a:pt x="79" y="59"/>
                    </a:lnTo>
                    <a:lnTo>
                      <a:pt x="79" y="56"/>
                    </a:lnTo>
                    <a:lnTo>
                      <a:pt x="80" y="53"/>
                    </a:lnTo>
                    <a:lnTo>
                      <a:pt x="82" y="51"/>
                    </a:lnTo>
                    <a:lnTo>
                      <a:pt x="84" y="49"/>
                    </a:lnTo>
                    <a:lnTo>
                      <a:pt x="86" y="49"/>
                    </a:lnTo>
                    <a:lnTo>
                      <a:pt x="89" y="46"/>
                    </a:lnTo>
                    <a:lnTo>
                      <a:pt x="91" y="45"/>
                    </a:lnTo>
                    <a:lnTo>
                      <a:pt x="94" y="44"/>
                    </a:lnTo>
                    <a:lnTo>
                      <a:pt x="98" y="43"/>
                    </a:lnTo>
                    <a:lnTo>
                      <a:pt x="98" y="42"/>
                    </a:lnTo>
                    <a:lnTo>
                      <a:pt x="101" y="42"/>
                    </a:lnTo>
                    <a:lnTo>
                      <a:pt x="103" y="42"/>
                    </a:lnTo>
                    <a:lnTo>
                      <a:pt x="105" y="44"/>
                    </a:lnTo>
                    <a:lnTo>
                      <a:pt x="108" y="45"/>
                    </a:lnTo>
                    <a:lnTo>
                      <a:pt x="110" y="45"/>
                    </a:lnTo>
                    <a:lnTo>
                      <a:pt x="111" y="43"/>
                    </a:lnTo>
                    <a:lnTo>
                      <a:pt x="115" y="39"/>
                    </a:lnTo>
                    <a:lnTo>
                      <a:pt x="118" y="37"/>
                    </a:lnTo>
                    <a:lnTo>
                      <a:pt x="122" y="37"/>
                    </a:lnTo>
                    <a:lnTo>
                      <a:pt x="123" y="37"/>
                    </a:lnTo>
                    <a:lnTo>
                      <a:pt x="125" y="37"/>
                    </a:lnTo>
                    <a:lnTo>
                      <a:pt x="126" y="35"/>
                    </a:lnTo>
                    <a:lnTo>
                      <a:pt x="128" y="34"/>
                    </a:lnTo>
                    <a:lnTo>
                      <a:pt x="130" y="28"/>
                    </a:lnTo>
                    <a:lnTo>
                      <a:pt x="132" y="27"/>
                    </a:lnTo>
                    <a:lnTo>
                      <a:pt x="132" y="26"/>
                    </a:lnTo>
                    <a:lnTo>
                      <a:pt x="134" y="23"/>
                    </a:lnTo>
                    <a:lnTo>
                      <a:pt x="136" y="21"/>
                    </a:lnTo>
                    <a:lnTo>
                      <a:pt x="137" y="21"/>
                    </a:lnTo>
                    <a:lnTo>
                      <a:pt x="138" y="21"/>
                    </a:lnTo>
                    <a:lnTo>
                      <a:pt x="139" y="18"/>
                    </a:lnTo>
                    <a:lnTo>
                      <a:pt x="143" y="11"/>
                    </a:lnTo>
                    <a:lnTo>
                      <a:pt x="143" y="8"/>
                    </a:lnTo>
                    <a:lnTo>
                      <a:pt x="142" y="5"/>
                    </a:lnTo>
                    <a:lnTo>
                      <a:pt x="142" y="0"/>
                    </a:lnTo>
                    <a:lnTo>
                      <a:pt x="145" y="0"/>
                    </a:lnTo>
                    <a:lnTo>
                      <a:pt x="146" y="1"/>
                    </a:lnTo>
                    <a:lnTo>
                      <a:pt x="150" y="4"/>
                    </a:lnTo>
                    <a:lnTo>
                      <a:pt x="151" y="4"/>
                    </a:lnTo>
                    <a:lnTo>
                      <a:pt x="156" y="6"/>
                    </a:lnTo>
                    <a:lnTo>
                      <a:pt x="158" y="8"/>
                    </a:lnTo>
                    <a:lnTo>
                      <a:pt x="162" y="10"/>
                    </a:lnTo>
                    <a:lnTo>
                      <a:pt x="163" y="10"/>
                    </a:lnTo>
                    <a:lnTo>
                      <a:pt x="168" y="12"/>
                    </a:lnTo>
                    <a:lnTo>
                      <a:pt x="168" y="14"/>
                    </a:lnTo>
                    <a:lnTo>
                      <a:pt x="170" y="19"/>
                    </a:lnTo>
                    <a:lnTo>
                      <a:pt x="170" y="20"/>
                    </a:lnTo>
                    <a:lnTo>
                      <a:pt x="171" y="20"/>
                    </a:lnTo>
                    <a:lnTo>
                      <a:pt x="171" y="23"/>
                    </a:lnTo>
                    <a:lnTo>
                      <a:pt x="171" y="28"/>
                    </a:lnTo>
                    <a:lnTo>
                      <a:pt x="172" y="29"/>
                    </a:lnTo>
                    <a:lnTo>
                      <a:pt x="174" y="30"/>
                    </a:lnTo>
                    <a:lnTo>
                      <a:pt x="179" y="33"/>
                    </a:lnTo>
                    <a:lnTo>
                      <a:pt x="179" y="34"/>
                    </a:lnTo>
                    <a:lnTo>
                      <a:pt x="179" y="37"/>
                    </a:lnTo>
                    <a:lnTo>
                      <a:pt x="179" y="38"/>
                    </a:lnTo>
                    <a:lnTo>
                      <a:pt x="179" y="39"/>
                    </a:lnTo>
                    <a:lnTo>
                      <a:pt x="181" y="42"/>
                    </a:lnTo>
                    <a:lnTo>
                      <a:pt x="184" y="43"/>
                    </a:lnTo>
                    <a:lnTo>
                      <a:pt x="188" y="42"/>
                    </a:lnTo>
                    <a:lnTo>
                      <a:pt x="192" y="43"/>
                    </a:lnTo>
                    <a:lnTo>
                      <a:pt x="198" y="42"/>
                    </a:lnTo>
                    <a:lnTo>
                      <a:pt x="200" y="42"/>
                    </a:lnTo>
                    <a:lnTo>
                      <a:pt x="204" y="46"/>
                    </a:lnTo>
                    <a:lnTo>
                      <a:pt x="207" y="52"/>
                    </a:lnTo>
                    <a:lnTo>
                      <a:pt x="208" y="57"/>
                    </a:lnTo>
                    <a:lnTo>
                      <a:pt x="208" y="64"/>
                    </a:lnTo>
                    <a:lnTo>
                      <a:pt x="205" y="68"/>
                    </a:lnTo>
                    <a:lnTo>
                      <a:pt x="201" y="74"/>
                    </a:lnTo>
                    <a:lnTo>
                      <a:pt x="201" y="75"/>
                    </a:lnTo>
                    <a:lnTo>
                      <a:pt x="204" y="89"/>
                    </a:lnTo>
                    <a:lnTo>
                      <a:pt x="207" y="95"/>
                    </a:lnTo>
                    <a:lnTo>
                      <a:pt x="210" y="96"/>
                    </a:lnTo>
                    <a:lnTo>
                      <a:pt x="215" y="97"/>
                    </a:lnTo>
                    <a:lnTo>
                      <a:pt x="219" y="98"/>
                    </a:lnTo>
                    <a:lnTo>
                      <a:pt x="224" y="97"/>
                    </a:lnTo>
                    <a:lnTo>
                      <a:pt x="230" y="92"/>
                    </a:lnTo>
                    <a:lnTo>
                      <a:pt x="232" y="88"/>
                    </a:lnTo>
                    <a:lnTo>
                      <a:pt x="239" y="87"/>
                    </a:lnTo>
                    <a:lnTo>
                      <a:pt x="249" y="81"/>
                    </a:lnTo>
                    <a:lnTo>
                      <a:pt x="249" y="77"/>
                    </a:lnTo>
                    <a:lnTo>
                      <a:pt x="250" y="80"/>
                    </a:lnTo>
                    <a:lnTo>
                      <a:pt x="253" y="79"/>
                    </a:lnTo>
                    <a:lnTo>
                      <a:pt x="255" y="82"/>
                    </a:lnTo>
                    <a:lnTo>
                      <a:pt x="258" y="84"/>
                    </a:lnTo>
                    <a:lnTo>
                      <a:pt x="258" y="88"/>
                    </a:lnTo>
                    <a:lnTo>
                      <a:pt x="257" y="88"/>
                    </a:lnTo>
                    <a:lnTo>
                      <a:pt x="255" y="89"/>
                    </a:lnTo>
                    <a:lnTo>
                      <a:pt x="254" y="89"/>
                    </a:lnTo>
                    <a:lnTo>
                      <a:pt x="253" y="90"/>
                    </a:lnTo>
                    <a:lnTo>
                      <a:pt x="252" y="90"/>
                    </a:lnTo>
                    <a:lnTo>
                      <a:pt x="251" y="91"/>
                    </a:lnTo>
                    <a:lnTo>
                      <a:pt x="253" y="92"/>
                    </a:lnTo>
                    <a:lnTo>
                      <a:pt x="253" y="94"/>
                    </a:lnTo>
                    <a:lnTo>
                      <a:pt x="255" y="97"/>
                    </a:lnTo>
                    <a:lnTo>
                      <a:pt x="258" y="103"/>
                    </a:lnTo>
                    <a:lnTo>
                      <a:pt x="264" y="110"/>
                    </a:lnTo>
                    <a:lnTo>
                      <a:pt x="274" y="115"/>
                    </a:lnTo>
                    <a:lnTo>
                      <a:pt x="275" y="115"/>
                    </a:lnTo>
                    <a:lnTo>
                      <a:pt x="276" y="115"/>
                    </a:lnTo>
                    <a:lnTo>
                      <a:pt x="277" y="115"/>
                    </a:lnTo>
                    <a:lnTo>
                      <a:pt x="277" y="125"/>
                    </a:lnTo>
                    <a:lnTo>
                      <a:pt x="285" y="125"/>
                    </a:lnTo>
                    <a:lnTo>
                      <a:pt x="290" y="125"/>
                    </a:lnTo>
                    <a:lnTo>
                      <a:pt x="295" y="123"/>
                    </a:lnTo>
                    <a:lnTo>
                      <a:pt x="302" y="125"/>
                    </a:lnTo>
                    <a:lnTo>
                      <a:pt x="305" y="125"/>
                    </a:lnTo>
                    <a:lnTo>
                      <a:pt x="318" y="125"/>
                    </a:lnTo>
                    <a:lnTo>
                      <a:pt x="339" y="126"/>
                    </a:lnTo>
                    <a:lnTo>
                      <a:pt x="351" y="126"/>
                    </a:lnTo>
                    <a:lnTo>
                      <a:pt x="355" y="127"/>
                    </a:lnTo>
                    <a:lnTo>
                      <a:pt x="342" y="165"/>
                    </a:lnTo>
                    <a:lnTo>
                      <a:pt x="335" y="188"/>
                    </a:lnTo>
                    <a:lnTo>
                      <a:pt x="340" y="200"/>
                    </a:lnTo>
                    <a:lnTo>
                      <a:pt x="340" y="214"/>
                    </a:lnTo>
                    <a:lnTo>
                      <a:pt x="340" y="215"/>
                    </a:lnTo>
                    <a:lnTo>
                      <a:pt x="336" y="213"/>
                    </a:lnTo>
                    <a:lnTo>
                      <a:pt x="335" y="213"/>
                    </a:lnTo>
                    <a:lnTo>
                      <a:pt x="329" y="211"/>
                    </a:lnTo>
                    <a:lnTo>
                      <a:pt x="328" y="211"/>
                    </a:lnTo>
                    <a:lnTo>
                      <a:pt x="320" y="208"/>
                    </a:lnTo>
                    <a:lnTo>
                      <a:pt x="315" y="206"/>
                    </a:lnTo>
                    <a:lnTo>
                      <a:pt x="309" y="205"/>
                    </a:lnTo>
                    <a:lnTo>
                      <a:pt x="302" y="205"/>
                    </a:lnTo>
                    <a:lnTo>
                      <a:pt x="294" y="205"/>
                    </a:lnTo>
                    <a:lnTo>
                      <a:pt x="293" y="203"/>
                    </a:lnTo>
                    <a:lnTo>
                      <a:pt x="296" y="202"/>
                    </a:lnTo>
                    <a:lnTo>
                      <a:pt x="298" y="202"/>
                    </a:lnTo>
                    <a:lnTo>
                      <a:pt x="302" y="200"/>
                    </a:lnTo>
                    <a:lnTo>
                      <a:pt x="302" y="199"/>
                    </a:lnTo>
                    <a:lnTo>
                      <a:pt x="303" y="198"/>
                    </a:lnTo>
                    <a:lnTo>
                      <a:pt x="304" y="195"/>
                    </a:lnTo>
                    <a:lnTo>
                      <a:pt x="304" y="194"/>
                    </a:lnTo>
                    <a:lnTo>
                      <a:pt x="302" y="193"/>
                    </a:lnTo>
                    <a:lnTo>
                      <a:pt x="300" y="191"/>
                    </a:lnTo>
                    <a:lnTo>
                      <a:pt x="297" y="190"/>
                    </a:lnTo>
                    <a:lnTo>
                      <a:pt x="296" y="193"/>
                    </a:lnTo>
                    <a:lnTo>
                      <a:pt x="294" y="193"/>
                    </a:lnTo>
                    <a:lnTo>
                      <a:pt x="294" y="195"/>
                    </a:lnTo>
                    <a:lnTo>
                      <a:pt x="294" y="196"/>
                    </a:lnTo>
                    <a:lnTo>
                      <a:pt x="293" y="196"/>
                    </a:lnTo>
                    <a:lnTo>
                      <a:pt x="290" y="196"/>
                    </a:lnTo>
                    <a:lnTo>
                      <a:pt x="289" y="199"/>
                    </a:lnTo>
                    <a:lnTo>
                      <a:pt x="287" y="198"/>
                    </a:lnTo>
                    <a:lnTo>
                      <a:pt x="287" y="197"/>
                    </a:lnTo>
                    <a:lnTo>
                      <a:pt x="290" y="195"/>
                    </a:lnTo>
                    <a:lnTo>
                      <a:pt x="290" y="194"/>
                    </a:lnTo>
                    <a:lnTo>
                      <a:pt x="289" y="193"/>
                    </a:lnTo>
                    <a:lnTo>
                      <a:pt x="287" y="190"/>
                    </a:lnTo>
                    <a:lnTo>
                      <a:pt x="287" y="189"/>
                    </a:lnTo>
                    <a:lnTo>
                      <a:pt x="287" y="188"/>
                    </a:lnTo>
                    <a:lnTo>
                      <a:pt x="285" y="188"/>
                    </a:lnTo>
                    <a:lnTo>
                      <a:pt x="285" y="186"/>
                    </a:lnTo>
                    <a:lnTo>
                      <a:pt x="283" y="185"/>
                    </a:lnTo>
                    <a:lnTo>
                      <a:pt x="282" y="186"/>
                    </a:lnTo>
                    <a:lnTo>
                      <a:pt x="279" y="186"/>
                    </a:lnTo>
                    <a:lnTo>
                      <a:pt x="278" y="187"/>
                    </a:lnTo>
                    <a:lnTo>
                      <a:pt x="277" y="190"/>
                    </a:lnTo>
                    <a:lnTo>
                      <a:pt x="275" y="194"/>
                    </a:lnTo>
                    <a:lnTo>
                      <a:pt x="274" y="195"/>
                    </a:lnTo>
                    <a:lnTo>
                      <a:pt x="272" y="195"/>
                    </a:lnTo>
                    <a:lnTo>
                      <a:pt x="270" y="196"/>
                    </a:lnTo>
                    <a:lnTo>
                      <a:pt x="269" y="197"/>
                    </a:lnTo>
                    <a:lnTo>
                      <a:pt x="268" y="198"/>
                    </a:lnTo>
                    <a:lnTo>
                      <a:pt x="268" y="200"/>
                    </a:lnTo>
                    <a:lnTo>
                      <a:pt x="269" y="201"/>
                    </a:lnTo>
                    <a:lnTo>
                      <a:pt x="270" y="201"/>
                    </a:lnTo>
                    <a:lnTo>
                      <a:pt x="273" y="201"/>
                    </a:lnTo>
                    <a:lnTo>
                      <a:pt x="273" y="202"/>
                    </a:lnTo>
                    <a:lnTo>
                      <a:pt x="273" y="203"/>
                    </a:lnTo>
                    <a:lnTo>
                      <a:pt x="273" y="205"/>
                    </a:lnTo>
                    <a:lnTo>
                      <a:pt x="270" y="206"/>
                    </a:lnTo>
                    <a:lnTo>
                      <a:pt x="265" y="206"/>
                    </a:lnTo>
                    <a:lnTo>
                      <a:pt x="264" y="206"/>
                    </a:lnTo>
                    <a:lnTo>
                      <a:pt x="263" y="205"/>
                    </a:lnTo>
                    <a:lnTo>
                      <a:pt x="262" y="205"/>
                    </a:lnTo>
                    <a:lnTo>
                      <a:pt x="262" y="206"/>
                    </a:lnTo>
                    <a:lnTo>
                      <a:pt x="262" y="208"/>
                    </a:lnTo>
                    <a:lnTo>
                      <a:pt x="262" y="209"/>
                    </a:lnTo>
                    <a:lnTo>
                      <a:pt x="260" y="209"/>
                    </a:lnTo>
                    <a:lnTo>
                      <a:pt x="258" y="208"/>
                    </a:lnTo>
                    <a:lnTo>
                      <a:pt x="258" y="209"/>
                    </a:lnTo>
                    <a:lnTo>
                      <a:pt x="258" y="210"/>
                    </a:lnTo>
                    <a:lnTo>
                      <a:pt x="257" y="210"/>
                    </a:lnTo>
                    <a:lnTo>
                      <a:pt x="255" y="210"/>
                    </a:lnTo>
                    <a:lnTo>
                      <a:pt x="255" y="212"/>
                    </a:lnTo>
                    <a:lnTo>
                      <a:pt x="253" y="213"/>
                    </a:lnTo>
                    <a:lnTo>
                      <a:pt x="253" y="214"/>
                    </a:lnTo>
                    <a:lnTo>
                      <a:pt x="251" y="216"/>
                    </a:lnTo>
                    <a:lnTo>
                      <a:pt x="247" y="217"/>
                    </a:lnTo>
                    <a:lnTo>
                      <a:pt x="247" y="218"/>
                    </a:lnTo>
                    <a:lnTo>
                      <a:pt x="245" y="220"/>
                    </a:lnTo>
                    <a:lnTo>
                      <a:pt x="245" y="221"/>
                    </a:lnTo>
                    <a:lnTo>
                      <a:pt x="245" y="223"/>
                    </a:lnTo>
                    <a:lnTo>
                      <a:pt x="243" y="223"/>
                    </a:lnTo>
                    <a:lnTo>
                      <a:pt x="241" y="225"/>
                    </a:lnTo>
                    <a:lnTo>
                      <a:pt x="240" y="226"/>
                    </a:lnTo>
                    <a:lnTo>
                      <a:pt x="238" y="227"/>
                    </a:lnTo>
                    <a:lnTo>
                      <a:pt x="237" y="226"/>
                    </a:lnTo>
                    <a:lnTo>
                      <a:pt x="236" y="228"/>
                    </a:lnTo>
                    <a:lnTo>
                      <a:pt x="230" y="228"/>
                    </a:lnTo>
                    <a:lnTo>
                      <a:pt x="228" y="229"/>
                    </a:lnTo>
                    <a:lnTo>
                      <a:pt x="228" y="231"/>
                    </a:lnTo>
                    <a:lnTo>
                      <a:pt x="227" y="231"/>
                    </a:lnTo>
                    <a:lnTo>
                      <a:pt x="225" y="231"/>
                    </a:lnTo>
                    <a:lnTo>
                      <a:pt x="224" y="232"/>
                    </a:lnTo>
                    <a:lnTo>
                      <a:pt x="221" y="232"/>
                    </a:lnTo>
                    <a:lnTo>
                      <a:pt x="217" y="233"/>
                    </a:lnTo>
                    <a:lnTo>
                      <a:pt x="216" y="234"/>
                    </a:lnTo>
                    <a:lnTo>
                      <a:pt x="216" y="235"/>
                    </a:lnTo>
                    <a:lnTo>
                      <a:pt x="209" y="237"/>
                    </a:lnTo>
                    <a:lnTo>
                      <a:pt x="208" y="239"/>
                    </a:lnTo>
                    <a:lnTo>
                      <a:pt x="203" y="241"/>
                    </a:lnTo>
                    <a:lnTo>
                      <a:pt x="202" y="241"/>
                    </a:lnTo>
                    <a:lnTo>
                      <a:pt x="199" y="243"/>
                    </a:lnTo>
                    <a:lnTo>
                      <a:pt x="196" y="246"/>
                    </a:lnTo>
                    <a:lnTo>
                      <a:pt x="195" y="246"/>
                    </a:lnTo>
                    <a:lnTo>
                      <a:pt x="194" y="246"/>
                    </a:lnTo>
                    <a:lnTo>
                      <a:pt x="194" y="247"/>
                    </a:lnTo>
                    <a:lnTo>
                      <a:pt x="192" y="246"/>
                    </a:lnTo>
                    <a:lnTo>
                      <a:pt x="192" y="247"/>
                    </a:lnTo>
                    <a:lnTo>
                      <a:pt x="191" y="248"/>
                    </a:lnTo>
                    <a:lnTo>
                      <a:pt x="190" y="247"/>
                    </a:lnTo>
                    <a:lnTo>
                      <a:pt x="190" y="248"/>
                    </a:lnTo>
                    <a:lnTo>
                      <a:pt x="189" y="248"/>
                    </a:lnTo>
                    <a:lnTo>
                      <a:pt x="190" y="248"/>
                    </a:lnTo>
                    <a:lnTo>
                      <a:pt x="189" y="249"/>
                    </a:lnTo>
                    <a:lnTo>
                      <a:pt x="188" y="249"/>
                    </a:lnTo>
                    <a:lnTo>
                      <a:pt x="188" y="250"/>
                    </a:lnTo>
                    <a:lnTo>
                      <a:pt x="187" y="250"/>
                    </a:lnTo>
                    <a:lnTo>
                      <a:pt x="184" y="251"/>
                    </a:lnTo>
                    <a:lnTo>
                      <a:pt x="183" y="252"/>
                    </a:lnTo>
                    <a:lnTo>
                      <a:pt x="181" y="253"/>
                    </a:lnTo>
                    <a:lnTo>
                      <a:pt x="179" y="253"/>
                    </a:lnTo>
                    <a:lnTo>
                      <a:pt x="177" y="253"/>
                    </a:lnTo>
                    <a:lnTo>
                      <a:pt x="174" y="253"/>
                    </a:lnTo>
                    <a:lnTo>
                      <a:pt x="173" y="253"/>
                    </a:lnTo>
                    <a:lnTo>
                      <a:pt x="172" y="253"/>
                    </a:lnTo>
                    <a:lnTo>
                      <a:pt x="171" y="254"/>
                    </a:lnTo>
                    <a:lnTo>
                      <a:pt x="166" y="253"/>
                    </a:lnTo>
                    <a:lnTo>
                      <a:pt x="165" y="254"/>
                    </a:lnTo>
                    <a:lnTo>
                      <a:pt x="164" y="254"/>
                    </a:lnTo>
                    <a:lnTo>
                      <a:pt x="164" y="255"/>
                    </a:lnTo>
                    <a:lnTo>
                      <a:pt x="163" y="255"/>
                    </a:lnTo>
                    <a:lnTo>
                      <a:pt x="163" y="256"/>
                    </a:lnTo>
                    <a:lnTo>
                      <a:pt x="162" y="256"/>
                    </a:lnTo>
                    <a:lnTo>
                      <a:pt x="157" y="256"/>
                    </a:lnTo>
                    <a:lnTo>
                      <a:pt x="156" y="256"/>
                    </a:lnTo>
                    <a:lnTo>
                      <a:pt x="155" y="255"/>
                    </a:lnTo>
                    <a:lnTo>
                      <a:pt x="151" y="254"/>
                    </a:lnTo>
                    <a:lnTo>
                      <a:pt x="149" y="252"/>
                    </a:lnTo>
                    <a:lnTo>
                      <a:pt x="146" y="251"/>
                    </a:lnTo>
                    <a:lnTo>
                      <a:pt x="145" y="251"/>
                    </a:lnTo>
                    <a:lnTo>
                      <a:pt x="137" y="250"/>
                    </a:lnTo>
                    <a:lnTo>
                      <a:pt x="135" y="250"/>
                    </a:lnTo>
                    <a:lnTo>
                      <a:pt x="128" y="246"/>
                    </a:lnTo>
                    <a:lnTo>
                      <a:pt x="125" y="246"/>
                    </a:lnTo>
                    <a:lnTo>
                      <a:pt x="123" y="244"/>
                    </a:lnTo>
                    <a:lnTo>
                      <a:pt x="120" y="243"/>
                    </a:lnTo>
                    <a:lnTo>
                      <a:pt x="119" y="243"/>
                    </a:lnTo>
                    <a:lnTo>
                      <a:pt x="120" y="242"/>
                    </a:lnTo>
                    <a:lnTo>
                      <a:pt x="119" y="241"/>
                    </a:lnTo>
                    <a:lnTo>
                      <a:pt x="118" y="241"/>
                    </a:lnTo>
                    <a:lnTo>
                      <a:pt x="118" y="240"/>
                    </a:lnTo>
                    <a:lnTo>
                      <a:pt x="117" y="240"/>
                    </a:lnTo>
                    <a:lnTo>
                      <a:pt x="113" y="237"/>
                    </a:lnTo>
                    <a:lnTo>
                      <a:pt x="110" y="235"/>
                    </a:lnTo>
                    <a:lnTo>
                      <a:pt x="103" y="234"/>
                    </a:lnTo>
                    <a:lnTo>
                      <a:pt x="100" y="234"/>
                    </a:lnTo>
                    <a:lnTo>
                      <a:pt x="99" y="233"/>
                    </a:lnTo>
                    <a:lnTo>
                      <a:pt x="98" y="233"/>
                    </a:lnTo>
                    <a:lnTo>
                      <a:pt x="96" y="234"/>
                    </a:lnTo>
                    <a:lnTo>
                      <a:pt x="92" y="234"/>
                    </a:lnTo>
                    <a:lnTo>
                      <a:pt x="86" y="233"/>
                    </a:lnTo>
                    <a:lnTo>
                      <a:pt x="83" y="232"/>
                    </a:lnTo>
                    <a:lnTo>
                      <a:pt x="80" y="233"/>
                    </a:lnTo>
                    <a:lnTo>
                      <a:pt x="79" y="233"/>
                    </a:lnTo>
                    <a:lnTo>
                      <a:pt x="75" y="231"/>
                    </a:lnTo>
                    <a:lnTo>
                      <a:pt x="73" y="231"/>
                    </a:lnTo>
                    <a:lnTo>
                      <a:pt x="71" y="232"/>
                    </a:lnTo>
                    <a:lnTo>
                      <a:pt x="65" y="231"/>
                    </a:lnTo>
                    <a:lnTo>
                      <a:pt x="63" y="231"/>
                    </a:lnTo>
                    <a:lnTo>
                      <a:pt x="62" y="228"/>
                    </a:lnTo>
                    <a:lnTo>
                      <a:pt x="56" y="225"/>
                    </a:lnTo>
                    <a:lnTo>
                      <a:pt x="55" y="223"/>
                    </a:lnTo>
                    <a:lnTo>
                      <a:pt x="52" y="221"/>
                    </a:lnTo>
                    <a:lnTo>
                      <a:pt x="50" y="220"/>
                    </a:lnTo>
                    <a:lnTo>
                      <a:pt x="49" y="219"/>
                    </a:lnTo>
                    <a:lnTo>
                      <a:pt x="47" y="218"/>
                    </a:lnTo>
                    <a:lnTo>
                      <a:pt x="46" y="218"/>
                    </a:lnTo>
                    <a:lnTo>
                      <a:pt x="44" y="217"/>
                    </a:lnTo>
                    <a:lnTo>
                      <a:pt x="41" y="214"/>
                    </a:lnTo>
                    <a:lnTo>
                      <a:pt x="40" y="213"/>
                    </a:lnTo>
                    <a:lnTo>
                      <a:pt x="33" y="210"/>
                    </a:lnTo>
                    <a:lnTo>
                      <a:pt x="31" y="209"/>
                    </a:lnTo>
                    <a:lnTo>
                      <a:pt x="29" y="208"/>
                    </a:lnTo>
                    <a:lnTo>
                      <a:pt x="25" y="208"/>
                    </a:lnTo>
                    <a:lnTo>
                      <a:pt x="21" y="206"/>
                    </a:lnTo>
                    <a:lnTo>
                      <a:pt x="18" y="205"/>
                    </a:lnTo>
                    <a:lnTo>
                      <a:pt x="14" y="205"/>
                    </a:lnTo>
                    <a:lnTo>
                      <a:pt x="12" y="204"/>
                    </a:lnTo>
                    <a:lnTo>
                      <a:pt x="5" y="202"/>
                    </a:lnTo>
                    <a:lnTo>
                      <a:pt x="4" y="201"/>
                    </a:lnTo>
                    <a:lnTo>
                      <a:pt x="5" y="200"/>
                    </a:lnTo>
                    <a:lnTo>
                      <a:pt x="0" y="195"/>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4" name="Freeform 12"/>
              <p:cNvSpPr>
                <a:spLocks/>
              </p:cNvSpPr>
              <p:nvPr/>
            </p:nvSpPr>
            <p:spPr bwMode="auto">
              <a:xfrm>
                <a:off x="6962775" y="4565650"/>
                <a:ext cx="817563" cy="904875"/>
              </a:xfrm>
              <a:custGeom>
                <a:avLst/>
                <a:gdLst>
                  <a:gd name="T0" fmla="*/ 2147483647 w 251"/>
                  <a:gd name="T1" fmla="*/ 2147483647 h 265"/>
                  <a:gd name="T2" fmla="*/ 2147483647 w 251"/>
                  <a:gd name="T3" fmla="*/ 2147483647 h 265"/>
                  <a:gd name="T4" fmla="*/ 2147483647 w 251"/>
                  <a:gd name="T5" fmla="*/ 2147483647 h 265"/>
                  <a:gd name="T6" fmla="*/ 2147483647 w 251"/>
                  <a:gd name="T7" fmla="*/ 2147483647 h 265"/>
                  <a:gd name="T8" fmla="*/ 2147483647 w 251"/>
                  <a:gd name="T9" fmla="*/ 2147483647 h 265"/>
                  <a:gd name="T10" fmla="*/ 2147483647 w 251"/>
                  <a:gd name="T11" fmla="*/ 2147483647 h 265"/>
                  <a:gd name="T12" fmla="*/ 2147483647 w 251"/>
                  <a:gd name="T13" fmla="*/ 2147483647 h 265"/>
                  <a:gd name="T14" fmla="*/ 2147483647 w 251"/>
                  <a:gd name="T15" fmla="*/ 2147483647 h 265"/>
                  <a:gd name="T16" fmla="*/ 2147483647 w 251"/>
                  <a:gd name="T17" fmla="*/ 2147483647 h 265"/>
                  <a:gd name="T18" fmla="*/ 2147483647 w 251"/>
                  <a:gd name="T19" fmla="*/ 2147483647 h 265"/>
                  <a:gd name="T20" fmla="*/ 2147483647 w 251"/>
                  <a:gd name="T21" fmla="*/ 2147483647 h 265"/>
                  <a:gd name="T22" fmla="*/ 2147483647 w 251"/>
                  <a:gd name="T23" fmla="*/ 2147483647 h 265"/>
                  <a:gd name="T24" fmla="*/ 2147483647 w 251"/>
                  <a:gd name="T25" fmla="*/ 2147483647 h 265"/>
                  <a:gd name="T26" fmla="*/ 2147483647 w 251"/>
                  <a:gd name="T27" fmla="*/ 2147483647 h 265"/>
                  <a:gd name="T28" fmla="*/ 2147483647 w 251"/>
                  <a:gd name="T29" fmla="*/ 2147483647 h 265"/>
                  <a:gd name="T30" fmla="*/ 2147483647 w 251"/>
                  <a:gd name="T31" fmla="*/ 2147483647 h 265"/>
                  <a:gd name="T32" fmla="*/ 2147483647 w 251"/>
                  <a:gd name="T33" fmla="*/ 2147483647 h 265"/>
                  <a:gd name="T34" fmla="*/ 2147483647 w 251"/>
                  <a:gd name="T35" fmla="*/ 2147483647 h 265"/>
                  <a:gd name="T36" fmla="*/ 2147483647 w 251"/>
                  <a:gd name="T37" fmla="*/ 2147483647 h 265"/>
                  <a:gd name="T38" fmla="*/ 2147483647 w 251"/>
                  <a:gd name="T39" fmla="*/ 2147483647 h 265"/>
                  <a:gd name="T40" fmla="*/ 2147483647 w 251"/>
                  <a:gd name="T41" fmla="*/ 2147483647 h 265"/>
                  <a:gd name="T42" fmla="*/ 2147483647 w 251"/>
                  <a:gd name="T43" fmla="*/ 2147483647 h 265"/>
                  <a:gd name="T44" fmla="*/ 2147483647 w 251"/>
                  <a:gd name="T45" fmla="*/ 2147483647 h 265"/>
                  <a:gd name="T46" fmla="*/ 2147483647 w 251"/>
                  <a:gd name="T47" fmla="*/ 2147483647 h 265"/>
                  <a:gd name="T48" fmla="*/ 2147483647 w 251"/>
                  <a:gd name="T49" fmla="*/ 2147483647 h 265"/>
                  <a:gd name="T50" fmla="*/ 2147483647 w 251"/>
                  <a:gd name="T51" fmla="*/ 2147483647 h 265"/>
                  <a:gd name="T52" fmla="*/ 2147483647 w 251"/>
                  <a:gd name="T53" fmla="*/ 2147483647 h 265"/>
                  <a:gd name="T54" fmla="*/ 2147483647 w 251"/>
                  <a:gd name="T55" fmla="*/ 2147483647 h 265"/>
                  <a:gd name="T56" fmla="*/ 2147483647 w 251"/>
                  <a:gd name="T57" fmla="*/ 2147483647 h 265"/>
                  <a:gd name="T58" fmla="*/ 2147483647 w 251"/>
                  <a:gd name="T59" fmla="*/ 2147483647 h 265"/>
                  <a:gd name="T60" fmla="*/ 2147483647 w 251"/>
                  <a:gd name="T61" fmla="*/ 2147483647 h 265"/>
                  <a:gd name="T62" fmla="*/ 2147483647 w 251"/>
                  <a:gd name="T63" fmla="*/ 2147483647 h 265"/>
                  <a:gd name="T64" fmla="*/ 2147483647 w 251"/>
                  <a:gd name="T65" fmla="*/ 2147483647 h 265"/>
                  <a:gd name="T66" fmla="*/ 2147483647 w 251"/>
                  <a:gd name="T67" fmla="*/ 2147483647 h 265"/>
                  <a:gd name="T68" fmla="*/ 0 w 251"/>
                  <a:gd name="T69" fmla="*/ 2147483647 h 265"/>
                  <a:gd name="T70" fmla="*/ 2147483647 w 251"/>
                  <a:gd name="T71" fmla="*/ 2147483647 h 265"/>
                  <a:gd name="T72" fmla="*/ 2147483647 w 251"/>
                  <a:gd name="T73" fmla="*/ 2147483647 h 2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1"/>
                  <a:gd name="T112" fmla="*/ 0 h 265"/>
                  <a:gd name="T113" fmla="*/ 251 w 251"/>
                  <a:gd name="T114" fmla="*/ 265 h 2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1" h="265">
                    <a:moveTo>
                      <a:pt x="21" y="236"/>
                    </a:moveTo>
                    <a:lnTo>
                      <a:pt x="22" y="242"/>
                    </a:lnTo>
                    <a:lnTo>
                      <a:pt x="24" y="242"/>
                    </a:lnTo>
                    <a:lnTo>
                      <a:pt x="26" y="246"/>
                    </a:lnTo>
                    <a:lnTo>
                      <a:pt x="28" y="247"/>
                    </a:lnTo>
                    <a:lnTo>
                      <a:pt x="30" y="247"/>
                    </a:lnTo>
                    <a:lnTo>
                      <a:pt x="31" y="248"/>
                    </a:lnTo>
                    <a:lnTo>
                      <a:pt x="31" y="249"/>
                    </a:lnTo>
                    <a:lnTo>
                      <a:pt x="34" y="250"/>
                    </a:lnTo>
                    <a:lnTo>
                      <a:pt x="35" y="250"/>
                    </a:lnTo>
                    <a:lnTo>
                      <a:pt x="37" y="250"/>
                    </a:lnTo>
                    <a:lnTo>
                      <a:pt x="38" y="253"/>
                    </a:lnTo>
                    <a:lnTo>
                      <a:pt x="43" y="256"/>
                    </a:lnTo>
                    <a:lnTo>
                      <a:pt x="44" y="258"/>
                    </a:lnTo>
                    <a:lnTo>
                      <a:pt x="45" y="259"/>
                    </a:lnTo>
                    <a:lnTo>
                      <a:pt x="60" y="259"/>
                    </a:lnTo>
                    <a:lnTo>
                      <a:pt x="64" y="260"/>
                    </a:lnTo>
                    <a:lnTo>
                      <a:pt x="62" y="257"/>
                    </a:lnTo>
                    <a:lnTo>
                      <a:pt x="67" y="256"/>
                    </a:lnTo>
                    <a:lnTo>
                      <a:pt x="66" y="247"/>
                    </a:lnTo>
                    <a:lnTo>
                      <a:pt x="69" y="243"/>
                    </a:lnTo>
                    <a:lnTo>
                      <a:pt x="72" y="241"/>
                    </a:lnTo>
                    <a:lnTo>
                      <a:pt x="79" y="243"/>
                    </a:lnTo>
                    <a:lnTo>
                      <a:pt x="81" y="245"/>
                    </a:lnTo>
                    <a:lnTo>
                      <a:pt x="85" y="246"/>
                    </a:lnTo>
                    <a:lnTo>
                      <a:pt x="98" y="253"/>
                    </a:lnTo>
                    <a:lnTo>
                      <a:pt x="111" y="253"/>
                    </a:lnTo>
                    <a:lnTo>
                      <a:pt x="113" y="264"/>
                    </a:lnTo>
                    <a:lnTo>
                      <a:pt x="147" y="262"/>
                    </a:lnTo>
                    <a:lnTo>
                      <a:pt x="237" y="256"/>
                    </a:lnTo>
                    <a:lnTo>
                      <a:pt x="250" y="255"/>
                    </a:lnTo>
                    <a:lnTo>
                      <a:pt x="250" y="243"/>
                    </a:lnTo>
                    <a:lnTo>
                      <a:pt x="244" y="155"/>
                    </a:lnTo>
                    <a:lnTo>
                      <a:pt x="242" y="132"/>
                    </a:lnTo>
                    <a:lnTo>
                      <a:pt x="183" y="48"/>
                    </a:lnTo>
                    <a:lnTo>
                      <a:pt x="172" y="31"/>
                    </a:lnTo>
                    <a:lnTo>
                      <a:pt x="170" y="36"/>
                    </a:lnTo>
                    <a:lnTo>
                      <a:pt x="163" y="33"/>
                    </a:lnTo>
                    <a:lnTo>
                      <a:pt x="159" y="31"/>
                    </a:lnTo>
                    <a:lnTo>
                      <a:pt x="156" y="30"/>
                    </a:lnTo>
                    <a:lnTo>
                      <a:pt x="149" y="31"/>
                    </a:lnTo>
                    <a:lnTo>
                      <a:pt x="147" y="1"/>
                    </a:lnTo>
                    <a:lnTo>
                      <a:pt x="145" y="0"/>
                    </a:lnTo>
                    <a:lnTo>
                      <a:pt x="142" y="11"/>
                    </a:lnTo>
                    <a:lnTo>
                      <a:pt x="138" y="31"/>
                    </a:lnTo>
                    <a:lnTo>
                      <a:pt x="141" y="73"/>
                    </a:lnTo>
                    <a:lnTo>
                      <a:pt x="144" y="80"/>
                    </a:lnTo>
                    <a:lnTo>
                      <a:pt x="144" y="83"/>
                    </a:lnTo>
                    <a:lnTo>
                      <a:pt x="139" y="88"/>
                    </a:lnTo>
                    <a:lnTo>
                      <a:pt x="136" y="89"/>
                    </a:lnTo>
                    <a:lnTo>
                      <a:pt x="130" y="96"/>
                    </a:lnTo>
                    <a:lnTo>
                      <a:pt x="128" y="96"/>
                    </a:lnTo>
                    <a:lnTo>
                      <a:pt x="127" y="98"/>
                    </a:lnTo>
                    <a:lnTo>
                      <a:pt x="126" y="113"/>
                    </a:lnTo>
                    <a:lnTo>
                      <a:pt x="126" y="122"/>
                    </a:lnTo>
                    <a:lnTo>
                      <a:pt x="126" y="128"/>
                    </a:lnTo>
                    <a:lnTo>
                      <a:pt x="123" y="136"/>
                    </a:lnTo>
                    <a:lnTo>
                      <a:pt x="119" y="141"/>
                    </a:lnTo>
                    <a:lnTo>
                      <a:pt x="113" y="148"/>
                    </a:lnTo>
                    <a:lnTo>
                      <a:pt x="71" y="182"/>
                    </a:lnTo>
                    <a:lnTo>
                      <a:pt x="70" y="184"/>
                    </a:lnTo>
                    <a:lnTo>
                      <a:pt x="62" y="186"/>
                    </a:lnTo>
                    <a:lnTo>
                      <a:pt x="62" y="188"/>
                    </a:lnTo>
                    <a:lnTo>
                      <a:pt x="59" y="188"/>
                    </a:lnTo>
                    <a:lnTo>
                      <a:pt x="58" y="189"/>
                    </a:lnTo>
                    <a:lnTo>
                      <a:pt x="54" y="192"/>
                    </a:lnTo>
                    <a:lnTo>
                      <a:pt x="52" y="192"/>
                    </a:lnTo>
                    <a:lnTo>
                      <a:pt x="50" y="194"/>
                    </a:lnTo>
                    <a:lnTo>
                      <a:pt x="47" y="194"/>
                    </a:lnTo>
                    <a:lnTo>
                      <a:pt x="0" y="200"/>
                    </a:lnTo>
                    <a:lnTo>
                      <a:pt x="8" y="212"/>
                    </a:lnTo>
                    <a:lnTo>
                      <a:pt x="20" y="216"/>
                    </a:lnTo>
                    <a:lnTo>
                      <a:pt x="21" y="228"/>
                    </a:lnTo>
                    <a:lnTo>
                      <a:pt x="21" y="236"/>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5" name="Freeform 13"/>
              <p:cNvSpPr>
                <a:spLocks/>
              </p:cNvSpPr>
              <p:nvPr/>
            </p:nvSpPr>
            <p:spPr bwMode="auto">
              <a:xfrm>
                <a:off x="6572250" y="5470525"/>
                <a:ext cx="944563" cy="982663"/>
              </a:xfrm>
              <a:custGeom>
                <a:avLst/>
                <a:gdLst>
                  <a:gd name="T0" fmla="*/ 2147483647 w 289"/>
                  <a:gd name="T1" fmla="*/ 2147483647 h 289"/>
                  <a:gd name="T2" fmla="*/ 2147483647 w 289"/>
                  <a:gd name="T3" fmla="*/ 2147483647 h 289"/>
                  <a:gd name="T4" fmla="*/ 2147483647 w 289"/>
                  <a:gd name="T5" fmla="*/ 2147483647 h 289"/>
                  <a:gd name="T6" fmla="*/ 2147483647 w 289"/>
                  <a:gd name="T7" fmla="*/ 2147483647 h 289"/>
                  <a:gd name="T8" fmla="*/ 2147483647 w 289"/>
                  <a:gd name="T9" fmla="*/ 2147483647 h 289"/>
                  <a:gd name="T10" fmla="*/ 2147483647 w 289"/>
                  <a:gd name="T11" fmla="*/ 2147483647 h 289"/>
                  <a:gd name="T12" fmla="*/ 2147483647 w 289"/>
                  <a:gd name="T13" fmla="*/ 2147483647 h 289"/>
                  <a:gd name="T14" fmla="*/ 2147483647 w 289"/>
                  <a:gd name="T15" fmla="*/ 2147483647 h 289"/>
                  <a:gd name="T16" fmla="*/ 2147483647 w 289"/>
                  <a:gd name="T17" fmla="*/ 2147483647 h 289"/>
                  <a:gd name="T18" fmla="*/ 2147483647 w 289"/>
                  <a:gd name="T19" fmla="*/ 2147483647 h 289"/>
                  <a:gd name="T20" fmla="*/ 2147483647 w 289"/>
                  <a:gd name="T21" fmla="*/ 2147483647 h 289"/>
                  <a:gd name="T22" fmla="*/ 2147483647 w 289"/>
                  <a:gd name="T23" fmla="*/ 2147483647 h 289"/>
                  <a:gd name="T24" fmla="*/ 2147483647 w 289"/>
                  <a:gd name="T25" fmla="*/ 2147483647 h 289"/>
                  <a:gd name="T26" fmla="*/ 2147483647 w 289"/>
                  <a:gd name="T27" fmla="*/ 2147483647 h 289"/>
                  <a:gd name="T28" fmla="*/ 2147483647 w 289"/>
                  <a:gd name="T29" fmla="*/ 2147483647 h 289"/>
                  <a:gd name="T30" fmla="*/ 2147483647 w 289"/>
                  <a:gd name="T31" fmla="*/ 2147483647 h 289"/>
                  <a:gd name="T32" fmla="*/ 2147483647 w 289"/>
                  <a:gd name="T33" fmla="*/ 2147483647 h 289"/>
                  <a:gd name="T34" fmla="*/ 2147483647 w 289"/>
                  <a:gd name="T35" fmla="*/ 2147483647 h 289"/>
                  <a:gd name="T36" fmla="*/ 2147483647 w 289"/>
                  <a:gd name="T37" fmla="*/ 2147483647 h 289"/>
                  <a:gd name="T38" fmla="*/ 2147483647 w 289"/>
                  <a:gd name="T39" fmla="*/ 2147483647 h 289"/>
                  <a:gd name="T40" fmla="*/ 2147483647 w 289"/>
                  <a:gd name="T41" fmla="*/ 2147483647 h 289"/>
                  <a:gd name="T42" fmla="*/ 2147483647 w 289"/>
                  <a:gd name="T43" fmla="*/ 2147483647 h 289"/>
                  <a:gd name="T44" fmla="*/ 2147483647 w 289"/>
                  <a:gd name="T45" fmla="*/ 2147483647 h 289"/>
                  <a:gd name="T46" fmla="*/ 2147483647 w 289"/>
                  <a:gd name="T47" fmla="*/ 2147483647 h 289"/>
                  <a:gd name="T48" fmla="*/ 2147483647 w 289"/>
                  <a:gd name="T49" fmla="*/ 2147483647 h 289"/>
                  <a:gd name="T50" fmla="*/ 2147483647 w 289"/>
                  <a:gd name="T51" fmla="*/ 2147483647 h 289"/>
                  <a:gd name="T52" fmla="*/ 2147483647 w 289"/>
                  <a:gd name="T53" fmla="*/ 2147483647 h 289"/>
                  <a:gd name="T54" fmla="*/ 2147483647 w 289"/>
                  <a:gd name="T55" fmla="*/ 2147483647 h 289"/>
                  <a:gd name="T56" fmla="*/ 2147483647 w 289"/>
                  <a:gd name="T57" fmla="*/ 2147483647 h 289"/>
                  <a:gd name="T58" fmla="*/ 2147483647 w 289"/>
                  <a:gd name="T59" fmla="*/ 2147483647 h 289"/>
                  <a:gd name="T60" fmla="*/ 2147483647 w 289"/>
                  <a:gd name="T61" fmla="*/ 2147483647 h 289"/>
                  <a:gd name="T62" fmla="*/ 2147483647 w 289"/>
                  <a:gd name="T63" fmla="*/ 2147483647 h 289"/>
                  <a:gd name="T64" fmla="*/ 2147483647 w 289"/>
                  <a:gd name="T65" fmla="*/ 2147483647 h 289"/>
                  <a:gd name="T66" fmla="*/ 2147483647 w 289"/>
                  <a:gd name="T67" fmla="*/ 2147483647 h 289"/>
                  <a:gd name="T68" fmla="*/ 2147483647 w 289"/>
                  <a:gd name="T69" fmla="*/ 2147483647 h 289"/>
                  <a:gd name="T70" fmla="*/ 2147483647 w 289"/>
                  <a:gd name="T71" fmla="*/ 2147483647 h 289"/>
                  <a:gd name="T72" fmla="*/ 2147483647 w 289"/>
                  <a:gd name="T73" fmla="*/ 2147483647 h 289"/>
                  <a:gd name="T74" fmla="*/ 2147483647 w 289"/>
                  <a:gd name="T75" fmla="*/ 2147483647 h 289"/>
                  <a:gd name="T76" fmla="*/ 2147483647 w 289"/>
                  <a:gd name="T77" fmla="*/ 2147483647 h 289"/>
                  <a:gd name="T78" fmla="*/ 2147483647 w 289"/>
                  <a:gd name="T79" fmla="*/ 2147483647 h 289"/>
                  <a:gd name="T80" fmla="*/ 2147483647 w 289"/>
                  <a:gd name="T81" fmla="*/ 2147483647 h 289"/>
                  <a:gd name="T82" fmla="*/ 2147483647 w 289"/>
                  <a:gd name="T83" fmla="*/ 2147483647 h 289"/>
                  <a:gd name="T84" fmla="*/ 2147483647 w 289"/>
                  <a:gd name="T85" fmla="*/ 2147483647 h 289"/>
                  <a:gd name="T86" fmla="*/ 2147483647 w 289"/>
                  <a:gd name="T87" fmla="*/ 2147483647 h 289"/>
                  <a:gd name="T88" fmla="*/ 2147483647 w 289"/>
                  <a:gd name="T89" fmla="*/ 2147483647 h 289"/>
                  <a:gd name="T90" fmla="*/ 2147483647 w 289"/>
                  <a:gd name="T91" fmla="*/ 2147483647 h 289"/>
                  <a:gd name="T92" fmla="*/ 2147483647 w 289"/>
                  <a:gd name="T93" fmla="*/ 2147483647 h 289"/>
                  <a:gd name="T94" fmla="*/ 2147483647 w 289"/>
                  <a:gd name="T95" fmla="*/ 2147483647 h 289"/>
                  <a:gd name="T96" fmla="*/ 2147483647 w 289"/>
                  <a:gd name="T97" fmla="*/ 2147483647 h 289"/>
                  <a:gd name="T98" fmla="*/ 2147483647 w 289"/>
                  <a:gd name="T99" fmla="*/ 2147483647 h 289"/>
                  <a:gd name="T100" fmla="*/ 2147483647 w 289"/>
                  <a:gd name="T101" fmla="*/ 2147483647 h 289"/>
                  <a:gd name="T102" fmla="*/ 2147483647 w 289"/>
                  <a:gd name="T103" fmla="*/ 2147483647 h 289"/>
                  <a:gd name="T104" fmla="*/ 2147483647 w 289"/>
                  <a:gd name="T105" fmla="*/ 2147483647 h 289"/>
                  <a:gd name="T106" fmla="*/ 2147483647 w 289"/>
                  <a:gd name="T107" fmla="*/ 2147483647 h 289"/>
                  <a:gd name="T108" fmla="*/ 2147483647 w 289"/>
                  <a:gd name="T109" fmla="*/ 2147483647 h 289"/>
                  <a:gd name="T110" fmla="*/ 2147483647 w 289"/>
                  <a:gd name="T111" fmla="*/ 2147483647 h 289"/>
                  <a:gd name="T112" fmla="*/ 2147483647 w 289"/>
                  <a:gd name="T113" fmla="*/ 2147483647 h 28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9"/>
                  <a:gd name="T172" fmla="*/ 0 h 289"/>
                  <a:gd name="T173" fmla="*/ 289 w 289"/>
                  <a:gd name="T174" fmla="*/ 289 h 28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9" h="289">
                    <a:moveTo>
                      <a:pt x="0" y="137"/>
                    </a:moveTo>
                    <a:lnTo>
                      <a:pt x="7" y="114"/>
                    </a:lnTo>
                    <a:lnTo>
                      <a:pt x="20" y="76"/>
                    </a:lnTo>
                    <a:lnTo>
                      <a:pt x="24" y="72"/>
                    </a:lnTo>
                    <a:lnTo>
                      <a:pt x="29" y="68"/>
                    </a:lnTo>
                    <a:lnTo>
                      <a:pt x="32" y="67"/>
                    </a:lnTo>
                    <a:lnTo>
                      <a:pt x="31" y="67"/>
                    </a:lnTo>
                    <a:lnTo>
                      <a:pt x="34" y="64"/>
                    </a:lnTo>
                    <a:lnTo>
                      <a:pt x="36" y="63"/>
                    </a:lnTo>
                    <a:lnTo>
                      <a:pt x="36" y="59"/>
                    </a:lnTo>
                    <a:lnTo>
                      <a:pt x="44" y="39"/>
                    </a:lnTo>
                    <a:lnTo>
                      <a:pt x="45" y="39"/>
                    </a:lnTo>
                    <a:lnTo>
                      <a:pt x="46" y="38"/>
                    </a:lnTo>
                    <a:lnTo>
                      <a:pt x="47" y="36"/>
                    </a:lnTo>
                    <a:lnTo>
                      <a:pt x="48" y="35"/>
                    </a:lnTo>
                    <a:lnTo>
                      <a:pt x="48" y="34"/>
                    </a:lnTo>
                    <a:lnTo>
                      <a:pt x="52" y="30"/>
                    </a:lnTo>
                    <a:lnTo>
                      <a:pt x="53" y="10"/>
                    </a:lnTo>
                    <a:lnTo>
                      <a:pt x="58" y="3"/>
                    </a:lnTo>
                    <a:lnTo>
                      <a:pt x="59" y="2"/>
                    </a:lnTo>
                    <a:lnTo>
                      <a:pt x="60" y="2"/>
                    </a:lnTo>
                    <a:lnTo>
                      <a:pt x="67" y="3"/>
                    </a:lnTo>
                    <a:lnTo>
                      <a:pt x="70" y="4"/>
                    </a:lnTo>
                    <a:lnTo>
                      <a:pt x="74" y="10"/>
                    </a:lnTo>
                    <a:lnTo>
                      <a:pt x="78" y="13"/>
                    </a:lnTo>
                    <a:lnTo>
                      <a:pt x="78" y="16"/>
                    </a:lnTo>
                    <a:lnTo>
                      <a:pt x="78" y="22"/>
                    </a:lnTo>
                    <a:lnTo>
                      <a:pt x="78" y="29"/>
                    </a:lnTo>
                    <a:lnTo>
                      <a:pt x="79" y="31"/>
                    </a:lnTo>
                    <a:lnTo>
                      <a:pt x="81" y="40"/>
                    </a:lnTo>
                    <a:lnTo>
                      <a:pt x="83" y="41"/>
                    </a:lnTo>
                    <a:lnTo>
                      <a:pt x="90" y="41"/>
                    </a:lnTo>
                    <a:lnTo>
                      <a:pt x="93" y="44"/>
                    </a:lnTo>
                    <a:lnTo>
                      <a:pt x="98" y="51"/>
                    </a:lnTo>
                    <a:lnTo>
                      <a:pt x="100" y="52"/>
                    </a:lnTo>
                    <a:lnTo>
                      <a:pt x="105" y="52"/>
                    </a:lnTo>
                    <a:lnTo>
                      <a:pt x="105" y="51"/>
                    </a:lnTo>
                    <a:lnTo>
                      <a:pt x="115" y="36"/>
                    </a:lnTo>
                    <a:lnTo>
                      <a:pt x="127" y="21"/>
                    </a:lnTo>
                    <a:lnTo>
                      <a:pt x="127" y="19"/>
                    </a:lnTo>
                    <a:lnTo>
                      <a:pt x="128" y="18"/>
                    </a:lnTo>
                    <a:lnTo>
                      <a:pt x="131" y="17"/>
                    </a:lnTo>
                    <a:lnTo>
                      <a:pt x="132" y="15"/>
                    </a:lnTo>
                    <a:lnTo>
                      <a:pt x="137" y="11"/>
                    </a:lnTo>
                    <a:lnTo>
                      <a:pt x="139" y="11"/>
                    </a:lnTo>
                    <a:lnTo>
                      <a:pt x="140" y="9"/>
                    </a:lnTo>
                    <a:lnTo>
                      <a:pt x="144" y="9"/>
                    </a:lnTo>
                    <a:lnTo>
                      <a:pt x="145" y="10"/>
                    </a:lnTo>
                    <a:lnTo>
                      <a:pt x="146" y="9"/>
                    </a:lnTo>
                    <a:lnTo>
                      <a:pt x="148" y="2"/>
                    </a:lnTo>
                    <a:lnTo>
                      <a:pt x="150" y="2"/>
                    </a:lnTo>
                    <a:lnTo>
                      <a:pt x="154" y="0"/>
                    </a:lnTo>
                    <a:lnTo>
                      <a:pt x="156" y="1"/>
                    </a:lnTo>
                    <a:lnTo>
                      <a:pt x="156" y="4"/>
                    </a:lnTo>
                    <a:lnTo>
                      <a:pt x="157" y="5"/>
                    </a:lnTo>
                    <a:lnTo>
                      <a:pt x="158" y="5"/>
                    </a:lnTo>
                    <a:lnTo>
                      <a:pt x="159" y="4"/>
                    </a:lnTo>
                    <a:lnTo>
                      <a:pt x="162" y="6"/>
                    </a:lnTo>
                    <a:lnTo>
                      <a:pt x="163" y="7"/>
                    </a:lnTo>
                    <a:lnTo>
                      <a:pt x="165" y="7"/>
                    </a:lnTo>
                    <a:lnTo>
                      <a:pt x="167" y="6"/>
                    </a:lnTo>
                    <a:lnTo>
                      <a:pt x="169" y="6"/>
                    </a:lnTo>
                    <a:lnTo>
                      <a:pt x="170" y="7"/>
                    </a:lnTo>
                    <a:lnTo>
                      <a:pt x="171" y="11"/>
                    </a:lnTo>
                    <a:lnTo>
                      <a:pt x="172" y="18"/>
                    </a:lnTo>
                    <a:lnTo>
                      <a:pt x="173" y="19"/>
                    </a:lnTo>
                    <a:lnTo>
                      <a:pt x="178" y="19"/>
                    </a:lnTo>
                    <a:lnTo>
                      <a:pt x="180" y="21"/>
                    </a:lnTo>
                    <a:lnTo>
                      <a:pt x="184" y="26"/>
                    </a:lnTo>
                    <a:lnTo>
                      <a:pt x="183" y="29"/>
                    </a:lnTo>
                    <a:lnTo>
                      <a:pt x="180" y="33"/>
                    </a:lnTo>
                    <a:lnTo>
                      <a:pt x="181" y="37"/>
                    </a:lnTo>
                    <a:lnTo>
                      <a:pt x="183" y="39"/>
                    </a:lnTo>
                    <a:lnTo>
                      <a:pt x="191" y="39"/>
                    </a:lnTo>
                    <a:lnTo>
                      <a:pt x="194" y="41"/>
                    </a:lnTo>
                    <a:lnTo>
                      <a:pt x="194" y="43"/>
                    </a:lnTo>
                    <a:lnTo>
                      <a:pt x="196" y="44"/>
                    </a:lnTo>
                    <a:lnTo>
                      <a:pt x="202" y="44"/>
                    </a:lnTo>
                    <a:lnTo>
                      <a:pt x="202" y="46"/>
                    </a:lnTo>
                    <a:lnTo>
                      <a:pt x="204" y="46"/>
                    </a:lnTo>
                    <a:lnTo>
                      <a:pt x="204" y="48"/>
                    </a:lnTo>
                    <a:lnTo>
                      <a:pt x="203" y="49"/>
                    </a:lnTo>
                    <a:lnTo>
                      <a:pt x="202" y="52"/>
                    </a:lnTo>
                    <a:lnTo>
                      <a:pt x="201" y="53"/>
                    </a:lnTo>
                    <a:lnTo>
                      <a:pt x="200" y="54"/>
                    </a:lnTo>
                    <a:lnTo>
                      <a:pt x="202" y="54"/>
                    </a:lnTo>
                    <a:lnTo>
                      <a:pt x="212" y="59"/>
                    </a:lnTo>
                    <a:lnTo>
                      <a:pt x="231" y="77"/>
                    </a:lnTo>
                    <a:lnTo>
                      <a:pt x="243" y="84"/>
                    </a:lnTo>
                    <a:lnTo>
                      <a:pt x="256" y="92"/>
                    </a:lnTo>
                    <a:lnTo>
                      <a:pt x="266" y="102"/>
                    </a:lnTo>
                    <a:lnTo>
                      <a:pt x="275" y="114"/>
                    </a:lnTo>
                    <a:lnTo>
                      <a:pt x="282" y="116"/>
                    </a:lnTo>
                    <a:lnTo>
                      <a:pt x="288" y="119"/>
                    </a:lnTo>
                    <a:lnTo>
                      <a:pt x="286" y="134"/>
                    </a:lnTo>
                    <a:lnTo>
                      <a:pt x="278" y="150"/>
                    </a:lnTo>
                    <a:lnTo>
                      <a:pt x="190" y="158"/>
                    </a:lnTo>
                    <a:lnTo>
                      <a:pt x="181" y="169"/>
                    </a:lnTo>
                    <a:lnTo>
                      <a:pt x="177" y="180"/>
                    </a:lnTo>
                    <a:lnTo>
                      <a:pt x="160" y="211"/>
                    </a:lnTo>
                    <a:lnTo>
                      <a:pt x="156" y="213"/>
                    </a:lnTo>
                    <a:lnTo>
                      <a:pt x="156" y="215"/>
                    </a:lnTo>
                    <a:lnTo>
                      <a:pt x="154" y="216"/>
                    </a:lnTo>
                    <a:lnTo>
                      <a:pt x="156" y="218"/>
                    </a:lnTo>
                    <a:lnTo>
                      <a:pt x="158" y="219"/>
                    </a:lnTo>
                    <a:lnTo>
                      <a:pt x="158" y="227"/>
                    </a:lnTo>
                    <a:lnTo>
                      <a:pt x="156" y="233"/>
                    </a:lnTo>
                    <a:lnTo>
                      <a:pt x="158" y="236"/>
                    </a:lnTo>
                    <a:lnTo>
                      <a:pt x="165" y="237"/>
                    </a:lnTo>
                    <a:lnTo>
                      <a:pt x="164" y="250"/>
                    </a:lnTo>
                    <a:lnTo>
                      <a:pt x="162" y="253"/>
                    </a:lnTo>
                    <a:lnTo>
                      <a:pt x="159" y="256"/>
                    </a:lnTo>
                    <a:lnTo>
                      <a:pt x="160" y="268"/>
                    </a:lnTo>
                    <a:lnTo>
                      <a:pt x="159" y="271"/>
                    </a:lnTo>
                    <a:lnTo>
                      <a:pt x="160" y="279"/>
                    </a:lnTo>
                    <a:lnTo>
                      <a:pt x="156" y="288"/>
                    </a:lnTo>
                    <a:lnTo>
                      <a:pt x="153" y="287"/>
                    </a:lnTo>
                    <a:lnTo>
                      <a:pt x="152" y="286"/>
                    </a:lnTo>
                    <a:lnTo>
                      <a:pt x="153" y="286"/>
                    </a:lnTo>
                    <a:lnTo>
                      <a:pt x="152" y="284"/>
                    </a:lnTo>
                    <a:lnTo>
                      <a:pt x="151" y="284"/>
                    </a:lnTo>
                    <a:lnTo>
                      <a:pt x="131" y="265"/>
                    </a:lnTo>
                    <a:lnTo>
                      <a:pt x="121" y="256"/>
                    </a:lnTo>
                    <a:lnTo>
                      <a:pt x="121" y="255"/>
                    </a:lnTo>
                    <a:lnTo>
                      <a:pt x="120" y="253"/>
                    </a:lnTo>
                    <a:lnTo>
                      <a:pt x="120" y="254"/>
                    </a:lnTo>
                    <a:lnTo>
                      <a:pt x="118" y="253"/>
                    </a:lnTo>
                    <a:lnTo>
                      <a:pt x="112" y="246"/>
                    </a:lnTo>
                    <a:lnTo>
                      <a:pt x="112" y="244"/>
                    </a:lnTo>
                    <a:lnTo>
                      <a:pt x="112" y="243"/>
                    </a:lnTo>
                    <a:lnTo>
                      <a:pt x="110" y="243"/>
                    </a:lnTo>
                    <a:lnTo>
                      <a:pt x="101" y="234"/>
                    </a:lnTo>
                    <a:lnTo>
                      <a:pt x="103" y="235"/>
                    </a:lnTo>
                    <a:lnTo>
                      <a:pt x="103" y="234"/>
                    </a:lnTo>
                    <a:lnTo>
                      <a:pt x="100" y="231"/>
                    </a:lnTo>
                    <a:lnTo>
                      <a:pt x="99" y="230"/>
                    </a:lnTo>
                    <a:lnTo>
                      <a:pt x="98" y="230"/>
                    </a:lnTo>
                    <a:lnTo>
                      <a:pt x="98" y="229"/>
                    </a:lnTo>
                    <a:lnTo>
                      <a:pt x="95" y="228"/>
                    </a:lnTo>
                    <a:lnTo>
                      <a:pt x="93" y="227"/>
                    </a:lnTo>
                    <a:lnTo>
                      <a:pt x="94" y="228"/>
                    </a:lnTo>
                    <a:lnTo>
                      <a:pt x="92" y="226"/>
                    </a:lnTo>
                    <a:lnTo>
                      <a:pt x="91" y="226"/>
                    </a:lnTo>
                    <a:lnTo>
                      <a:pt x="90" y="223"/>
                    </a:lnTo>
                    <a:lnTo>
                      <a:pt x="87" y="222"/>
                    </a:lnTo>
                    <a:lnTo>
                      <a:pt x="78" y="213"/>
                    </a:lnTo>
                    <a:lnTo>
                      <a:pt x="76" y="211"/>
                    </a:lnTo>
                    <a:lnTo>
                      <a:pt x="75" y="210"/>
                    </a:lnTo>
                    <a:lnTo>
                      <a:pt x="66" y="203"/>
                    </a:lnTo>
                    <a:lnTo>
                      <a:pt x="65" y="201"/>
                    </a:lnTo>
                    <a:lnTo>
                      <a:pt x="60" y="197"/>
                    </a:lnTo>
                    <a:lnTo>
                      <a:pt x="53" y="191"/>
                    </a:lnTo>
                    <a:lnTo>
                      <a:pt x="46" y="186"/>
                    </a:lnTo>
                    <a:lnTo>
                      <a:pt x="46" y="185"/>
                    </a:lnTo>
                    <a:lnTo>
                      <a:pt x="44" y="185"/>
                    </a:lnTo>
                    <a:lnTo>
                      <a:pt x="39" y="180"/>
                    </a:lnTo>
                    <a:lnTo>
                      <a:pt x="36" y="180"/>
                    </a:lnTo>
                    <a:lnTo>
                      <a:pt x="31" y="175"/>
                    </a:lnTo>
                    <a:lnTo>
                      <a:pt x="30" y="175"/>
                    </a:lnTo>
                    <a:lnTo>
                      <a:pt x="27" y="173"/>
                    </a:lnTo>
                    <a:lnTo>
                      <a:pt x="24" y="170"/>
                    </a:lnTo>
                    <a:lnTo>
                      <a:pt x="20" y="170"/>
                    </a:lnTo>
                    <a:lnTo>
                      <a:pt x="19" y="170"/>
                    </a:lnTo>
                    <a:lnTo>
                      <a:pt x="18" y="168"/>
                    </a:lnTo>
                    <a:lnTo>
                      <a:pt x="17" y="167"/>
                    </a:lnTo>
                    <a:lnTo>
                      <a:pt x="16" y="167"/>
                    </a:lnTo>
                    <a:lnTo>
                      <a:pt x="12" y="166"/>
                    </a:lnTo>
                    <a:lnTo>
                      <a:pt x="9" y="167"/>
                    </a:lnTo>
                    <a:lnTo>
                      <a:pt x="5" y="165"/>
                    </a:lnTo>
                    <a:lnTo>
                      <a:pt x="5" y="163"/>
                    </a:lnTo>
                    <a:lnTo>
                      <a:pt x="5" y="150"/>
                    </a:lnTo>
                    <a:lnTo>
                      <a:pt x="0" y="137"/>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6" name="Freeform 14"/>
              <p:cNvSpPr>
                <a:spLocks/>
              </p:cNvSpPr>
              <p:nvPr/>
            </p:nvSpPr>
            <p:spPr bwMode="auto">
              <a:xfrm>
                <a:off x="7751763" y="4295775"/>
                <a:ext cx="541337" cy="1128713"/>
              </a:xfrm>
              <a:custGeom>
                <a:avLst/>
                <a:gdLst>
                  <a:gd name="T0" fmla="*/ 2147483647 w 165"/>
                  <a:gd name="T1" fmla="*/ 2147483647 h 331"/>
                  <a:gd name="T2" fmla="*/ 2147483647 w 165"/>
                  <a:gd name="T3" fmla="*/ 2147483647 h 331"/>
                  <a:gd name="T4" fmla="*/ 2147483647 w 165"/>
                  <a:gd name="T5" fmla="*/ 2147483647 h 331"/>
                  <a:gd name="T6" fmla="*/ 2147483647 w 165"/>
                  <a:gd name="T7" fmla="*/ 2147483647 h 331"/>
                  <a:gd name="T8" fmla="*/ 2147483647 w 165"/>
                  <a:gd name="T9" fmla="*/ 2147483647 h 331"/>
                  <a:gd name="T10" fmla="*/ 2147483647 w 165"/>
                  <a:gd name="T11" fmla="*/ 2147483647 h 331"/>
                  <a:gd name="T12" fmla="*/ 2147483647 w 165"/>
                  <a:gd name="T13" fmla="*/ 2147483647 h 331"/>
                  <a:gd name="T14" fmla="*/ 2147483647 w 165"/>
                  <a:gd name="T15" fmla="*/ 2147483647 h 331"/>
                  <a:gd name="T16" fmla="*/ 2147483647 w 165"/>
                  <a:gd name="T17" fmla="*/ 2147483647 h 331"/>
                  <a:gd name="T18" fmla="*/ 2147483647 w 165"/>
                  <a:gd name="T19" fmla="*/ 2147483647 h 331"/>
                  <a:gd name="T20" fmla="*/ 2147483647 w 165"/>
                  <a:gd name="T21" fmla="*/ 2147483647 h 331"/>
                  <a:gd name="T22" fmla="*/ 2147483647 w 165"/>
                  <a:gd name="T23" fmla="*/ 2147483647 h 331"/>
                  <a:gd name="T24" fmla="*/ 2147483647 w 165"/>
                  <a:gd name="T25" fmla="*/ 2147483647 h 331"/>
                  <a:gd name="T26" fmla="*/ 2147483647 w 165"/>
                  <a:gd name="T27" fmla="*/ 2147483647 h 331"/>
                  <a:gd name="T28" fmla="*/ 2147483647 w 165"/>
                  <a:gd name="T29" fmla="*/ 2147483647 h 331"/>
                  <a:gd name="T30" fmla="*/ 2147483647 w 165"/>
                  <a:gd name="T31" fmla="*/ 2147483647 h 331"/>
                  <a:gd name="T32" fmla="*/ 2147483647 w 165"/>
                  <a:gd name="T33" fmla="*/ 2147483647 h 331"/>
                  <a:gd name="T34" fmla="*/ 2147483647 w 165"/>
                  <a:gd name="T35" fmla="*/ 2147483647 h 331"/>
                  <a:gd name="T36" fmla="*/ 2147483647 w 165"/>
                  <a:gd name="T37" fmla="*/ 2147483647 h 331"/>
                  <a:gd name="T38" fmla="*/ 2147483647 w 165"/>
                  <a:gd name="T39" fmla="*/ 2147483647 h 331"/>
                  <a:gd name="T40" fmla="*/ 2147483647 w 165"/>
                  <a:gd name="T41" fmla="*/ 2147483647 h 331"/>
                  <a:gd name="T42" fmla="*/ 2147483647 w 165"/>
                  <a:gd name="T43" fmla="*/ 2147483647 h 331"/>
                  <a:gd name="T44" fmla="*/ 2147483647 w 165"/>
                  <a:gd name="T45" fmla="*/ 2147483647 h 331"/>
                  <a:gd name="T46" fmla="*/ 2147483647 w 165"/>
                  <a:gd name="T47" fmla="*/ 2147483647 h 331"/>
                  <a:gd name="T48" fmla="*/ 2147483647 w 165"/>
                  <a:gd name="T49" fmla="*/ 2147483647 h 331"/>
                  <a:gd name="T50" fmla="*/ 2147483647 w 165"/>
                  <a:gd name="T51" fmla="*/ 2147483647 h 331"/>
                  <a:gd name="T52" fmla="*/ 2147483647 w 165"/>
                  <a:gd name="T53" fmla="*/ 2147483647 h 331"/>
                  <a:gd name="T54" fmla="*/ 2147483647 w 165"/>
                  <a:gd name="T55" fmla="*/ 2147483647 h 331"/>
                  <a:gd name="T56" fmla="*/ 2147483647 w 165"/>
                  <a:gd name="T57" fmla="*/ 2147483647 h 331"/>
                  <a:gd name="T58" fmla="*/ 2147483647 w 165"/>
                  <a:gd name="T59" fmla="*/ 2147483647 h 331"/>
                  <a:gd name="T60" fmla="*/ 2147483647 w 165"/>
                  <a:gd name="T61" fmla="*/ 2147483647 h 331"/>
                  <a:gd name="T62" fmla="*/ 2147483647 w 165"/>
                  <a:gd name="T63" fmla="*/ 2147483647 h 331"/>
                  <a:gd name="T64" fmla="*/ 2147483647 w 165"/>
                  <a:gd name="T65" fmla="*/ 2147483647 h 331"/>
                  <a:gd name="T66" fmla="*/ 2147483647 w 165"/>
                  <a:gd name="T67" fmla="*/ 2147483647 h 331"/>
                  <a:gd name="T68" fmla="*/ 2147483647 w 165"/>
                  <a:gd name="T69" fmla="*/ 2147483647 h 331"/>
                  <a:gd name="T70" fmla="*/ 2147483647 w 165"/>
                  <a:gd name="T71" fmla="*/ 2147483647 h 331"/>
                  <a:gd name="T72" fmla="*/ 2147483647 w 165"/>
                  <a:gd name="T73" fmla="*/ 2147483647 h 331"/>
                  <a:gd name="T74" fmla="*/ 2147483647 w 165"/>
                  <a:gd name="T75" fmla="*/ 2147483647 h 331"/>
                  <a:gd name="T76" fmla="*/ 2147483647 w 165"/>
                  <a:gd name="T77" fmla="*/ 2147483647 h 331"/>
                  <a:gd name="T78" fmla="*/ 2147483647 w 165"/>
                  <a:gd name="T79" fmla="*/ 2147483647 h 331"/>
                  <a:gd name="T80" fmla="*/ 2147483647 w 165"/>
                  <a:gd name="T81" fmla="*/ 2147483647 h 331"/>
                  <a:gd name="T82" fmla="*/ 2147483647 w 165"/>
                  <a:gd name="T83" fmla="*/ 2147483647 h 331"/>
                  <a:gd name="T84" fmla="*/ 2147483647 w 165"/>
                  <a:gd name="T85" fmla="*/ 2147483647 h 331"/>
                  <a:gd name="T86" fmla="*/ 2147483647 w 165"/>
                  <a:gd name="T87" fmla="*/ 2147483647 h 331"/>
                  <a:gd name="T88" fmla="*/ 2147483647 w 165"/>
                  <a:gd name="T89" fmla="*/ 2147483647 h 331"/>
                  <a:gd name="T90" fmla="*/ 2147483647 w 165"/>
                  <a:gd name="T91" fmla="*/ 2147483647 h 331"/>
                  <a:gd name="T92" fmla="*/ 2147483647 w 165"/>
                  <a:gd name="T93" fmla="*/ 2147483647 h 331"/>
                  <a:gd name="T94" fmla="*/ 2147483647 w 165"/>
                  <a:gd name="T95" fmla="*/ 2147483647 h 331"/>
                  <a:gd name="T96" fmla="*/ 2147483647 w 165"/>
                  <a:gd name="T97" fmla="*/ 2147483647 h 331"/>
                  <a:gd name="T98" fmla="*/ 2147483647 w 165"/>
                  <a:gd name="T99" fmla="*/ 2147483647 h 331"/>
                  <a:gd name="T100" fmla="*/ 2147483647 w 165"/>
                  <a:gd name="T101" fmla="*/ 2147483647 h 331"/>
                  <a:gd name="T102" fmla="*/ 2147483647 w 165"/>
                  <a:gd name="T103" fmla="*/ 2147483647 h 331"/>
                  <a:gd name="T104" fmla="*/ 2147483647 w 165"/>
                  <a:gd name="T105" fmla="*/ 2147483647 h 3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5"/>
                  <a:gd name="T160" fmla="*/ 0 h 331"/>
                  <a:gd name="T161" fmla="*/ 165 w 165"/>
                  <a:gd name="T162" fmla="*/ 331 h 33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5" h="331">
                    <a:moveTo>
                      <a:pt x="0" y="214"/>
                    </a:moveTo>
                    <a:lnTo>
                      <a:pt x="1" y="236"/>
                    </a:lnTo>
                    <a:lnTo>
                      <a:pt x="7" y="325"/>
                    </a:lnTo>
                    <a:lnTo>
                      <a:pt x="8" y="325"/>
                    </a:lnTo>
                    <a:lnTo>
                      <a:pt x="9" y="323"/>
                    </a:lnTo>
                    <a:lnTo>
                      <a:pt x="10" y="323"/>
                    </a:lnTo>
                    <a:lnTo>
                      <a:pt x="11" y="322"/>
                    </a:lnTo>
                    <a:lnTo>
                      <a:pt x="15" y="320"/>
                    </a:lnTo>
                    <a:lnTo>
                      <a:pt x="16" y="320"/>
                    </a:lnTo>
                    <a:lnTo>
                      <a:pt x="18" y="322"/>
                    </a:lnTo>
                    <a:lnTo>
                      <a:pt x="20" y="323"/>
                    </a:lnTo>
                    <a:lnTo>
                      <a:pt x="21" y="323"/>
                    </a:lnTo>
                    <a:lnTo>
                      <a:pt x="22" y="323"/>
                    </a:lnTo>
                    <a:lnTo>
                      <a:pt x="24" y="325"/>
                    </a:lnTo>
                    <a:lnTo>
                      <a:pt x="27" y="327"/>
                    </a:lnTo>
                    <a:lnTo>
                      <a:pt x="30" y="330"/>
                    </a:lnTo>
                    <a:lnTo>
                      <a:pt x="29" y="325"/>
                    </a:lnTo>
                    <a:lnTo>
                      <a:pt x="30" y="324"/>
                    </a:lnTo>
                    <a:lnTo>
                      <a:pt x="33" y="323"/>
                    </a:lnTo>
                    <a:lnTo>
                      <a:pt x="33" y="321"/>
                    </a:lnTo>
                    <a:lnTo>
                      <a:pt x="35" y="320"/>
                    </a:lnTo>
                    <a:lnTo>
                      <a:pt x="35" y="317"/>
                    </a:lnTo>
                    <a:lnTo>
                      <a:pt x="36" y="315"/>
                    </a:lnTo>
                    <a:lnTo>
                      <a:pt x="37" y="315"/>
                    </a:lnTo>
                    <a:lnTo>
                      <a:pt x="40" y="312"/>
                    </a:lnTo>
                    <a:lnTo>
                      <a:pt x="41" y="312"/>
                    </a:lnTo>
                    <a:lnTo>
                      <a:pt x="41" y="309"/>
                    </a:lnTo>
                    <a:lnTo>
                      <a:pt x="42" y="306"/>
                    </a:lnTo>
                    <a:lnTo>
                      <a:pt x="43" y="302"/>
                    </a:lnTo>
                    <a:lnTo>
                      <a:pt x="44" y="299"/>
                    </a:lnTo>
                    <a:lnTo>
                      <a:pt x="45" y="299"/>
                    </a:lnTo>
                    <a:lnTo>
                      <a:pt x="46" y="297"/>
                    </a:lnTo>
                    <a:lnTo>
                      <a:pt x="46" y="292"/>
                    </a:lnTo>
                    <a:lnTo>
                      <a:pt x="50" y="287"/>
                    </a:lnTo>
                    <a:lnTo>
                      <a:pt x="49" y="285"/>
                    </a:lnTo>
                    <a:lnTo>
                      <a:pt x="50" y="282"/>
                    </a:lnTo>
                    <a:lnTo>
                      <a:pt x="51" y="277"/>
                    </a:lnTo>
                    <a:lnTo>
                      <a:pt x="54" y="274"/>
                    </a:lnTo>
                    <a:lnTo>
                      <a:pt x="56" y="274"/>
                    </a:lnTo>
                    <a:lnTo>
                      <a:pt x="56" y="275"/>
                    </a:lnTo>
                    <a:lnTo>
                      <a:pt x="56" y="276"/>
                    </a:lnTo>
                    <a:lnTo>
                      <a:pt x="60" y="274"/>
                    </a:lnTo>
                    <a:lnTo>
                      <a:pt x="62" y="274"/>
                    </a:lnTo>
                    <a:lnTo>
                      <a:pt x="65" y="274"/>
                    </a:lnTo>
                    <a:lnTo>
                      <a:pt x="67" y="274"/>
                    </a:lnTo>
                    <a:lnTo>
                      <a:pt x="68" y="274"/>
                    </a:lnTo>
                    <a:lnTo>
                      <a:pt x="70" y="271"/>
                    </a:lnTo>
                    <a:lnTo>
                      <a:pt x="70" y="270"/>
                    </a:lnTo>
                    <a:lnTo>
                      <a:pt x="73" y="264"/>
                    </a:lnTo>
                    <a:lnTo>
                      <a:pt x="73" y="263"/>
                    </a:lnTo>
                    <a:lnTo>
                      <a:pt x="74" y="261"/>
                    </a:lnTo>
                    <a:lnTo>
                      <a:pt x="75" y="259"/>
                    </a:lnTo>
                    <a:lnTo>
                      <a:pt x="75" y="256"/>
                    </a:lnTo>
                    <a:lnTo>
                      <a:pt x="77" y="256"/>
                    </a:lnTo>
                    <a:lnTo>
                      <a:pt x="77" y="254"/>
                    </a:lnTo>
                    <a:lnTo>
                      <a:pt x="79" y="254"/>
                    </a:lnTo>
                    <a:lnTo>
                      <a:pt x="79" y="253"/>
                    </a:lnTo>
                    <a:lnTo>
                      <a:pt x="79" y="252"/>
                    </a:lnTo>
                    <a:lnTo>
                      <a:pt x="79" y="249"/>
                    </a:lnTo>
                    <a:lnTo>
                      <a:pt x="81" y="246"/>
                    </a:lnTo>
                    <a:lnTo>
                      <a:pt x="81" y="245"/>
                    </a:lnTo>
                    <a:lnTo>
                      <a:pt x="81" y="244"/>
                    </a:lnTo>
                    <a:lnTo>
                      <a:pt x="82" y="243"/>
                    </a:lnTo>
                    <a:lnTo>
                      <a:pt x="82" y="240"/>
                    </a:lnTo>
                    <a:lnTo>
                      <a:pt x="84" y="240"/>
                    </a:lnTo>
                    <a:lnTo>
                      <a:pt x="85" y="241"/>
                    </a:lnTo>
                    <a:lnTo>
                      <a:pt x="85" y="244"/>
                    </a:lnTo>
                    <a:lnTo>
                      <a:pt x="86" y="244"/>
                    </a:lnTo>
                    <a:lnTo>
                      <a:pt x="87" y="246"/>
                    </a:lnTo>
                    <a:lnTo>
                      <a:pt x="87" y="248"/>
                    </a:lnTo>
                    <a:lnTo>
                      <a:pt x="88" y="251"/>
                    </a:lnTo>
                    <a:lnTo>
                      <a:pt x="87" y="253"/>
                    </a:lnTo>
                    <a:lnTo>
                      <a:pt x="87" y="254"/>
                    </a:lnTo>
                    <a:lnTo>
                      <a:pt x="88" y="254"/>
                    </a:lnTo>
                    <a:lnTo>
                      <a:pt x="87" y="259"/>
                    </a:lnTo>
                    <a:lnTo>
                      <a:pt x="86" y="261"/>
                    </a:lnTo>
                    <a:lnTo>
                      <a:pt x="86" y="263"/>
                    </a:lnTo>
                    <a:lnTo>
                      <a:pt x="86" y="264"/>
                    </a:lnTo>
                    <a:lnTo>
                      <a:pt x="86" y="267"/>
                    </a:lnTo>
                    <a:lnTo>
                      <a:pt x="85" y="267"/>
                    </a:lnTo>
                    <a:lnTo>
                      <a:pt x="83" y="269"/>
                    </a:lnTo>
                    <a:lnTo>
                      <a:pt x="83" y="270"/>
                    </a:lnTo>
                    <a:lnTo>
                      <a:pt x="83" y="272"/>
                    </a:lnTo>
                    <a:lnTo>
                      <a:pt x="85" y="272"/>
                    </a:lnTo>
                    <a:lnTo>
                      <a:pt x="92" y="275"/>
                    </a:lnTo>
                    <a:lnTo>
                      <a:pt x="94" y="275"/>
                    </a:lnTo>
                    <a:lnTo>
                      <a:pt x="94" y="276"/>
                    </a:lnTo>
                    <a:lnTo>
                      <a:pt x="94" y="278"/>
                    </a:lnTo>
                    <a:lnTo>
                      <a:pt x="94" y="279"/>
                    </a:lnTo>
                    <a:lnTo>
                      <a:pt x="95" y="279"/>
                    </a:lnTo>
                    <a:lnTo>
                      <a:pt x="96" y="279"/>
                    </a:lnTo>
                    <a:lnTo>
                      <a:pt x="97" y="282"/>
                    </a:lnTo>
                    <a:lnTo>
                      <a:pt x="98" y="282"/>
                    </a:lnTo>
                    <a:lnTo>
                      <a:pt x="99" y="283"/>
                    </a:lnTo>
                    <a:lnTo>
                      <a:pt x="100" y="284"/>
                    </a:lnTo>
                    <a:lnTo>
                      <a:pt x="99" y="287"/>
                    </a:lnTo>
                    <a:lnTo>
                      <a:pt x="98" y="287"/>
                    </a:lnTo>
                    <a:lnTo>
                      <a:pt x="98" y="289"/>
                    </a:lnTo>
                    <a:lnTo>
                      <a:pt x="99" y="290"/>
                    </a:lnTo>
                    <a:lnTo>
                      <a:pt x="100" y="289"/>
                    </a:lnTo>
                    <a:lnTo>
                      <a:pt x="100" y="292"/>
                    </a:lnTo>
                    <a:lnTo>
                      <a:pt x="99" y="293"/>
                    </a:lnTo>
                    <a:lnTo>
                      <a:pt x="100" y="294"/>
                    </a:lnTo>
                    <a:lnTo>
                      <a:pt x="101" y="295"/>
                    </a:lnTo>
                    <a:lnTo>
                      <a:pt x="101" y="294"/>
                    </a:lnTo>
                    <a:lnTo>
                      <a:pt x="101" y="293"/>
                    </a:lnTo>
                    <a:lnTo>
                      <a:pt x="101" y="294"/>
                    </a:lnTo>
                    <a:lnTo>
                      <a:pt x="102" y="295"/>
                    </a:lnTo>
                    <a:lnTo>
                      <a:pt x="103" y="297"/>
                    </a:lnTo>
                    <a:lnTo>
                      <a:pt x="103" y="294"/>
                    </a:lnTo>
                    <a:lnTo>
                      <a:pt x="103" y="287"/>
                    </a:lnTo>
                    <a:lnTo>
                      <a:pt x="105" y="284"/>
                    </a:lnTo>
                    <a:lnTo>
                      <a:pt x="105" y="283"/>
                    </a:lnTo>
                    <a:lnTo>
                      <a:pt x="105" y="282"/>
                    </a:lnTo>
                    <a:lnTo>
                      <a:pt x="107" y="277"/>
                    </a:lnTo>
                    <a:lnTo>
                      <a:pt x="108" y="274"/>
                    </a:lnTo>
                    <a:lnTo>
                      <a:pt x="108" y="269"/>
                    </a:lnTo>
                    <a:lnTo>
                      <a:pt x="109" y="266"/>
                    </a:lnTo>
                    <a:lnTo>
                      <a:pt x="109" y="259"/>
                    </a:lnTo>
                    <a:lnTo>
                      <a:pt x="109" y="254"/>
                    </a:lnTo>
                    <a:lnTo>
                      <a:pt x="109" y="251"/>
                    </a:lnTo>
                    <a:lnTo>
                      <a:pt x="112" y="249"/>
                    </a:lnTo>
                    <a:lnTo>
                      <a:pt x="113" y="246"/>
                    </a:lnTo>
                    <a:lnTo>
                      <a:pt x="113" y="244"/>
                    </a:lnTo>
                    <a:lnTo>
                      <a:pt x="114" y="239"/>
                    </a:lnTo>
                    <a:lnTo>
                      <a:pt x="115" y="237"/>
                    </a:lnTo>
                    <a:lnTo>
                      <a:pt x="115" y="230"/>
                    </a:lnTo>
                    <a:lnTo>
                      <a:pt x="116" y="226"/>
                    </a:lnTo>
                    <a:lnTo>
                      <a:pt x="116" y="225"/>
                    </a:lnTo>
                    <a:lnTo>
                      <a:pt x="117" y="222"/>
                    </a:lnTo>
                    <a:lnTo>
                      <a:pt x="117" y="221"/>
                    </a:lnTo>
                    <a:lnTo>
                      <a:pt x="117" y="219"/>
                    </a:lnTo>
                    <a:lnTo>
                      <a:pt x="119" y="216"/>
                    </a:lnTo>
                    <a:lnTo>
                      <a:pt x="119" y="214"/>
                    </a:lnTo>
                    <a:lnTo>
                      <a:pt x="119" y="206"/>
                    </a:lnTo>
                    <a:lnTo>
                      <a:pt x="124" y="198"/>
                    </a:lnTo>
                    <a:lnTo>
                      <a:pt x="124" y="196"/>
                    </a:lnTo>
                    <a:lnTo>
                      <a:pt x="123" y="198"/>
                    </a:lnTo>
                    <a:lnTo>
                      <a:pt x="122" y="199"/>
                    </a:lnTo>
                    <a:lnTo>
                      <a:pt x="121" y="196"/>
                    </a:lnTo>
                    <a:lnTo>
                      <a:pt x="120" y="196"/>
                    </a:lnTo>
                    <a:lnTo>
                      <a:pt x="119" y="198"/>
                    </a:lnTo>
                    <a:lnTo>
                      <a:pt x="117" y="198"/>
                    </a:lnTo>
                    <a:lnTo>
                      <a:pt x="113" y="205"/>
                    </a:lnTo>
                    <a:lnTo>
                      <a:pt x="110" y="206"/>
                    </a:lnTo>
                    <a:lnTo>
                      <a:pt x="109" y="206"/>
                    </a:lnTo>
                    <a:lnTo>
                      <a:pt x="109" y="203"/>
                    </a:lnTo>
                    <a:lnTo>
                      <a:pt x="109" y="201"/>
                    </a:lnTo>
                    <a:lnTo>
                      <a:pt x="109" y="200"/>
                    </a:lnTo>
                    <a:lnTo>
                      <a:pt x="109" y="199"/>
                    </a:lnTo>
                    <a:lnTo>
                      <a:pt x="109" y="196"/>
                    </a:lnTo>
                    <a:lnTo>
                      <a:pt x="109" y="193"/>
                    </a:lnTo>
                    <a:lnTo>
                      <a:pt x="111" y="193"/>
                    </a:lnTo>
                    <a:lnTo>
                      <a:pt x="113" y="192"/>
                    </a:lnTo>
                    <a:lnTo>
                      <a:pt x="114" y="191"/>
                    </a:lnTo>
                    <a:lnTo>
                      <a:pt x="115" y="192"/>
                    </a:lnTo>
                    <a:lnTo>
                      <a:pt x="117" y="192"/>
                    </a:lnTo>
                    <a:lnTo>
                      <a:pt x="119" y="191"/>
                    </a:lnTo>
                    <a:lnTo>
                      <a:pt x="120" y="188"/>
                    </a:lnTo>
                    <a:lnTo>
                      <a:pt x="124" y="186"/>
                    </a:lnTo>
                    <a:lnTo>
                      <a:pt x="124" y="185"/>
                    </a:lnTo>
                    <a:lnTo>
                      <a:pt x="126" y="176"/>
                    </a:lnTo>
                    <a:lnTo>
                      <a:pt x="126" y="173"/>
                    </a:lnTo>
                    <a:lnTo>
                      <a:pt x="124" y="172"/>
                    </a:lnTo>
                    <a:lnTo>
                      <a:pt x="122" y="171"/>
                    </a:lnTo>
                    <a:lnTo>
                      <a:pt x="123" y="172"/>
                    </a:lnTo>
                    <a:lnTo>
                      <a:pt x="123" y="173"/>
                    </a:lnTo>
                    <a:lnTo>
                      <a:pt x="122" y="173"/>
                    </a:lnTo>
                    <a:lnTo>
                      <a:pt x="122" y="175"/>
                    </a:lnTo>
                    <a:lnTo>
                      <a:pt x="120" y="175"/>
                    </a:lnTo>
                    <a:lnTo>
                      <a:pt x="120" y="176"/>
                    </a:lnTo>
                    <a:lnTo>
                      <a:pt x="117" y="176"/>
                    </a:lnTo>
                    <a:lnTo>
                      <a:pt x="116" y="176"/>
                    </a:lnTo>
                    <a:lnTo>
                      <a:pt x="115" y="176"/>
                    </a:lnTo>
                    <a:lnTo>
                      <a:pt x="114" y="178"/>
                    </a:lnTo>
                    <a:lnTo>
                      <a:pt x="112" y="178"/>
                    </a:lnTo>
                    <a:lnTo>
                      <a:pt x="111" y="179"/>
                    </a:lnTo>
                    <a:lnTo>
                      <a:pt x="108" y="178"/>
                    </a:lnTo>
                    <a:lnTo>
                      <a:pt x="107" y="178"/>
                    </a:lnTo>
                    <a:lnTo>
                      <a:pt x="106" y="178"/>
                    </a:lnTo>
                    <a:lnTo>
                      <a:pt x="105" y="178"/>
                    </a:lnTo>
                    <a:lnTo>
                      <a:pt x="105" y="177"/>
                    </a:lnTo>
                    <a:lnTo>
                      <a:pt x="107" y="173"/>
                    </a:lnTo>
                    <a:lnTo>
                      <a:pt x="108" y="168"/>
                    </a:lnTo>
                    <a:lnTo>
                      <a:pt x="109" y="164"/>
                    </a:lnTo>
                    <a:lnTo>
                      <a:pt x="113" y="158"/>
                    </a:lnTo>
                    <a:lnTo>
                      <a:pt x="113" y="156"/>
                    </a:lnTo>
                    <a:lnTo>
                      <a:pt x="115" y="157"/>
                    </a:lnTo>
                    <a:lnTo>
                      <a:pt x="117" y="156"/>
                    </a:lnTo>
                    <a:lnTo>
                      <a:pt x="119" y="155"/>
                    </a:lnTo>
                    <a:lnTo>
                      <a:pt x="120" y="158"/>
                    </a:lnTo>
                    <a:lnTo>
                      <a:pt x="120" y="155"/>
                    </a:lnTo>
                    <a:lnTo>
                      <a:pt x="122" y="153"/>
                    </a:lnTo>
                    <a:lnTo>
                      <a:pt x="122" y="148"/>
                    </a:lnTo>
                    <a:lnTo>
                      <a:pt x="122" y="145"/>
                    </a:lnTo>
                    <a:lnTo>
                      <a:pt x="120" y="145"/>
                    </a:lnTo>
                    <a:lnTo>
                      <a:pt x="120" y="143"/>
                    </a:lnTo>
                    <a:lnTo>
                      <a:pt x="119" y="138"/>
                    </a:lnTo>
                    <a:lnTo>
                      <a:pt x="119" y="129"/>
                    </a:lnTo>
                    <a:lnTo>
                      <a:pt x="120" y="120"/>
                    </a:lnTo>
                    <a:lnTo>
                      <a:pt x="122" y="116"/>
                    </a:lnTo>
                    <a:lnTo>
                      <a:pt x="123" y="115"/>
                    </a:lnTo>
                    <a:lnTo>
                      <a:pt x="124" y="115"/>
                    </a:lnTo>
                    <a:lnTo>
                      <a:pt x="126" y="110"/>
                    </a:lnTo>
                    <a:lnTo>
                      <a:pt x="130" y="100"/>
                    </a:lnTo>
                    <a:lnTo>
                      <a:pt x="132" y="97"/>
                    </a:lnTo>
                    <a:lnTo>
                      <a:pt x="132" y="96"/>
                    </a:lnTo>
                    <a:lnTo>
                      <a:pt x="139" y="89"/>
                    </a:lnTo>
                    <a:lnTo>
                      <a:pt x="146" y="80"/>
                    </a:lnTo>
                    <a:lnTo>
                      <a:pt x="147" y="77"/>
                    </a:lnTo>
                    <a:lnTo>
                      <a:pt x="149" y="75"/>
                    </a:lnTo>
                    <a:lnTo>
                      <a:pt x="150" y="73"/>
                    </a:lnTo>
                    <a:lnTo>
                      <a:pt x="153" y="69"/>
                    </a:lnTo>
                    <a:lnTo>
                      <a:pt x="155" y="66"/>
                    </a:lnTo>
                    <a:lnTo>
                      <a:pt x="156" y="64"/>
                    </a:lnTo>
                    <a:lnTo>
                      <a:pt x="156" y="61"/>
                    </a:lnTo>
                    <a:lnTo>
                      <a:pt x="158" y="59"/>
                    </a:lnTo>
                    <a:lnTo>
                      <a:pt x="158" y="58"/>
                    </a:lnTo>
                    <a:lnTo>
                      <a:pt x="159" y="50"/>
                    </a:lnTo>
                    <a:lnTo>
                      <a:pt x="160" y="48"/>
                    </a:lnTo>
                    <a:lnTo>
                      <a:pt x="160" y="47"/>
                    </a:lnTo>
                    <a:lnTo>
                      <a:pt x="162" y="47"/>
                    </a:lnTo>
                    <a:lnTo>
                      <a:pt x="162" y="46"/>
                    </a:lnTo>
                    <a:lnTo>
                      <a:pt x="162" y="40"/>
                    </a:lnTo>
                    <a:lnTo>
                      <a:pt x="164" y="37"/>
                    </a:lnTo>
                    <a:lnTo>
                      <a:pt x="160" y="37"/>
                    </a:lnTo>
                    <a:lnTo>
                      <a:pt x="160" y="36"/>
                    </a:lnTo>
                    <a:lnTo>
                      <a:pt x="159" y="34"/>
                    </a:lnTo>
                    <a:lnTo>
                      <a:pt x="159" y="29"/>
                    </a:lnTo>
                    <a:lnTo>
                      <a:pt x="158" y="25"/>
                    </a:lnTo>
                    <a:lnTo>
                      <a:pt x="158" y="23"/>
                    </a:lnTo>
                    <a:lnTo>
                      <a:pt x="158" y="20"/>
                    </a:lnTo>
                    <a:lnTo>
                      <a:pt x="159" y="19"/>
                    </a:lnTo>
                    <a:lnTo>
                      <a:pt x="158" y="16"/>
                    </a:lnTo>
                    <a:lnTo>
                      <a:pt x="156" y="14"/>
                    </a:lnTo>
                    <a:lnTo>
                      <a:pt x="155" y="13"/>
                    </a:lnTo>
                    <a:lnTo>
                      <a:pt x="154" y="13"/>
                    </a:lnTo>
                    <a:lnTo>
                      <a:pt x="153" y="12"/>
                    </a:lnTo>
                    <a:lnTo>
                      <a:pt x="152" y="13"/>
                    </a:lnTo>
                    <a:lnTo>
                      <a:pt x="151" y="12"/>
                    </a:lnTo>
                    <a:lnTo>
                      <a:pt x="149" y="11"/>
                    </a:lnTo>
                    <a:lnTo>
                      <a:pt x="149" y="10"/>
                    </a:lnTo>
                    <a:lnTo>
                      <a:pt x="148" y="9"/>
                    </a:lnTo>
                    <a:lnTo>
                      <a:pt x="147" y="9"/>
                    </a:lnTo>
                    <a:lnTo>
                      <a:pt x="147" y="8"/>
                    </a:lnTo>
                    <a:lnTo>
                      <a:pt x="143" y="2"/>
                    </a:lnTo>
                    <a:lnTo>
                      <a:pt x="142" y="1"/>
                    </a:lnTo>
                    <a:lnTo>
                      <a:pt x="135" y="0"/>
                    </a:lnTo>
                    <a:lnTo>
                      <a:pt x="134" y="0"/>
                    </a:lnTo>
                    <a:lnTo>
                      <a:pt x="132" y="2"/>
                    </a:lnTo>
                    <a:lnTo>
                      <a:pt x="127" y="4"/>
                    </a:lnTo>
                    <a:lnTo>
                      <a:pt x="124" y="6"/>
                    </a:lnTo>
                    <a:lnTo>
                      <a:pt x="122" y="6"/>
                    </a:lnTo>
                    <a:lnTo>
                      <a:pt x="119" y="6"/>
                    </a:lnTo>
                    <a:lnTo>
                      <a:pt x="117" y="4"/>
                    </a:lnTo>
                    <a:lnTo>
                      <a:pt x="115" y="7"/>
                    </a:lnTo>
                    <a:lnTo>
                      <a:pt x="114" y="9"/>
                    </a:lnTo>
                    <a:lnTo>
                      <a:pt x="113" y="9"/>
                    </a:lnTo>
                    <a:lnTo>
                      <a:pt x="112" y="10"/>
                    </a:lnTo>
                    <a:lnTo>
                      <a:pt x="109" y="11"/>
                    </a:lnTo>
                    <a:lnTo>
                      <a:pt x="109" y="12"/>
                    </a:lnTo>
                    <a:lnTo>
                      <a:pt x="108" y="12"/>
                    </a:lnTo>
                    <a:lnTo>
                      <a:pt x="107" y="11"/>
                    </a:lnTo>
                    <a:lnTo>
                      <a:pt x="105" y="12"/>
                    </a:lnTo>
                    <a:lnTo>
                      <a:pt x="109" y="42"/>
                    </a:lnTo>
                    <a:lnTo>
                      <a:pt x="102" y="69"/>
                    </a:lnTo>
                    <a:lnTo>
                      <a:pt x="81" y="99"/>
                    </a:lnTo>
                    <a:lnTo>
                      <a:pt x="0" y="214"/>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7" name="Freeform 15"/>
              <p:cNvSpPr>
                <a:spLocks/>
              </p:cNvSpPr>
              <p:nvPr/>
            </p:nvSpPr>
            <p:spPr bwMode="auto">
              <a:xfrm>
                <a:off x="6567488" y="5249863"/>
                <a:ext cx="773112" cy="423862"/>
              </a:xfrm>
              <a:custGeom>
                <a:avLst/>
                <a:gdLst>
                  <a:gd name="T0" fmla="*/ 0 w 237"/>
                  <a:gd name="T1" fmla="*/ 2147483647 h 123"/>
                  <a:gd name="T2" fmla="*/ 2147483647 w 237"/>
                  <a:gd name="T3" fmla="*/ 2147483647 h 123"/>
                  <a:gd name="T4" fmla="*/ 2147483647 w 237"/>
                  <a:gd name="T5" fmla="*/ 2147483647 h 123"/>
                  <a:gd name="T6" fmla="*/ 2147483647 w 237"/>
                  <a:gd name="T7" fmla="*/ 2147483647 h 123"/>
                  <a:gd name="T8" fmla="*/ 2147483647 w 237"/>
                  <a:gd name="T9" fmla="*/ 2147483647 h 123"/>
                  <a:gd name="T10" fmla="*/ 2147483647 w 237"/>
                  <a:gd name="T11" fmla="*/ 2147483647 h 123"/>
                  <a:gd name="T12" fmla="*/ 2147483647 w 237"/>
                  <a:gd name="T13" fmla="*/ 2147483647 h 123"/>
                  <a:gd name="T14" fmla="*/ 2147483647 w 237"/>
                  <a:gd name="T15" fmla="*/ 2147483647 h 123"/>
                  <a:gd name="T16" fmla="*/ 2147483647 w 237"/>
                  <a:gd name="T17" fmla="*/ 2147483647 h 123"/>
                  <a:gd name="T18" fmla="*/ 2147483647 w 237"/>
                  <a:gd name="T19" fmla="*/ 2147483647 h 123"/>
                  <a:gd name="T20" fmla="*/ 2147483647 w 237"/>
                  <a:gd name="T21" fmla="*/ 2147483647 h 123"/>
                  <a:gd name="T22" fmla="*/ 2147483647 w 237"/>
                  <a:gd name="T23" fmla="*/ 2147483647 h 123"/>
                  <a:gd name="T24" fmla="*/ 2147483647 w 237"/>
                  <a:gd name="T25" fmla="*/ 2147483647 h 123"/>
                  <a:gd name="T26" fmla="*/ 2147483647 w 237"/>
                  <a:gd name="T27" fmla="*/ 2147483647 h 123"/>
                  <a:gd name="T28" fmla="*/ 2147483647 w 237"/>
                  <a:gd name="T29" fmla="*/ 2147483647 h 123"/>
                  <a:gd name="T30" fmla="*/ 2147483647 w 237"/>
                  <a:gd name="T31" fmla="*/ 2147483647 h 123"/>
                  <a:gd name="T32" fmla="*/ 2147483647 w 237"/>
                  <a:gd name="T33" fmla="*/ 2147483647 h 123"/>
                  <a:gd name="T34" fmla="*/ 2147483647 w 237"/>
                  <a:gd name="T35" fmla="*/ 2147483647 h 123"/>
                  <a:gd name="T36" fmla="*/ 2147483647 w 237"/>
                  <a:gd name="T37" fmla="*/ 2147483647 h 123"/>
                  <a:gd name="T38" fmla="*/ 2147483647 w 237"/>
                  <a:gd name="T39" fmla="*/ 2147483647 h 123"/>
                  <a:gd name="T40" fmla="*/ 2147483647 w 237"/>
                  <a:gd name="T41" fmla="*/ 2147483647 h 123"/>
                  <a:gd name="T42" fmla="*/ 2147483647 w 237"/>
                  <a:gd name="T43" fmla="*/ 2147483647 h 123"/>
                  <a:gd name="T44" fmla="*/ 2147483647 w 237"/>
                  <a:gd name="T45" fmla="*/ 2147483647 h 123"/>
                  <a:gd name="T46" fmla="*/ 2147483647 w 237"/>
                  <a:gd name="T47" fmla="*/ 2147483647 h 123"/>
                  <a:gd name="T48" fmla="*/ 2147483647 w 237"/>
                  <a:gd name="T49" fmla="*/ 2147483647 h 123"/>
                  <a:gd name="T50" fmla="*/ 2147483647 w 237"/>
                  <a:gd name="T51" fmla="*/ 2147483647 h 123"/>
                  <a:gd name="T52" fmla="*/ 2147483647 w 237"/>
                  <a:gd name="T53" fmla="*/ 2147483647 h 123"/>
                  <a:gd name="T54" fmla="*/ 2147483647 w 237"/>
                  <a:gd name="T55" fmla="*/ 2147483647 h 123"/>
                  <a:gd name="T56" fmla="*/ 2147483647 w 237"/>
                  <a:gd name="T57" fmla="*/ 2147483647 h 123"/>
                  <a:gd name="T58" fmla="*/ 2147483647 w 237"/>
                  <a:gd name="T59" fmla="*/ 2147483647 h 123"/>
                  <a:gd name="T60" fmla="*/ 2147483647 w 237"/>
                  <a:gd name="T61" fmla="*/ 2147483647 h 123"/>
                  <a:gd name="T62" fmla="*/ 2147483647 w 237"/>
                  <a:gd name="T63" fmla="*/ 2147483647 h 123"/>
                  <a:gd name="T64" fmla="*/ 2147483647 w 237"/>
                  <a:gd name="T65" fmla="*/ 2147483647 h 123"/>
                  <a:gd name="T66" fmla="*/ 2147483647 w 237"/>
                  <a:gd name="T67" fmla="*/ 2147483647 h 123"/>
                  <a:gd name="T68" fmla="*/ 2147483647 w 237"/>
                  <a:gd name="T69" fmla="*/ 2147483647 h 123"/>
                  <a:gd name="T70" fmla="*/ 2147483647 w 237"/>
                  <a:gd name="T71" fmla="*/ 2147483647 h 123"/>
                  <a:gd name="T72" fmla="*/ 2147483647 w 237"/>
                  <a:gd name="T73" fmla="*/ 2147483647 h 123"/>
                  <a:gd name="T74" fmla="*/ 2147483647 w 237"/>
                  <a:gd name="T75" fmla="*/ 2147483647 h 123"/>
                  <a:gd name="T76" fmla="*/ 2147483647 w 237"/>
                  <a:gd name="T77" fmla="*/ 2147483647 h 123"/>
                  <a:gd name="T78" fmla="*/ 2147483647 w 237"/>
                  <a:gd name="T79" fmla="*/ 2147483647 h 123"/>
                  <a:gd name="T80" fmla="*/ 2147483647 w 237"/>
                  <a:gd name="T81" fmla="*/ 2147483647 h 123"/>
                  <a:gd name="T82" fmla="*/ 2147483647 w 237"/>
                  <a:gd name="T83" fmla="*/ 2147483647 h 123"/>
                  <a:gd name="T84" fmla="*/ 2147483647 w 237"/>
                  <a:gd name="T85" fmla="*/ 2147483647 h 123"/>
                  <a:gd name="T86" fmla="*/ 2147483647 w 237"/>
                  <a:gd name="T87" fmla="*/ 2147483647 h 123"/>
                  <a:gd name="T88" fmla="*/ 2147483647 w 237"/>
                  <a:gd name="T89" fmla="*/ 0 h 123"/>
                  <a:gd name="T90" fmla="*/ 2147483647 w 237"/>
                  <a:gd name="T91" fmla="*/ 2147483647 h 123"/>
                  <a:gd name="T92" fmla="*/ 2147483647 w 237"/>
                  <a:gd name="T93" fmla="*/ 2147483647 h 123"/>
                  <a:gd name="T94" fmla="*/ 2147483647 w 237"/>
                  <a:gd name="T95" fmla="*/ 2147483647 h 123"/>
                  <a:gd name="T96" fmla="*/ 2147483647 w 237"/>
                  <a:gd name="T97" fmla="*/ 2147483647 h 123"/>
                  <a:gd name="T98" fmla="*/ 2147483647 w 237"/>
                  <a:gd name="T99" fmla="*/ 2147483647 h 123"/>
                  <a:gd name="T100" fmla="*/ 2147483647 w 237"/>
                  <a:gd name="T101" fmla="*/ 2147483647 h 123"/>
                  <a:gd name="T102" fmla="*/ 2147483647 w 237"/>
                  <a:gd name="T103" fmla="*/ 2147483647 h 123"/>
                  <a:gd name="T104" fmla="*/ 2147483647 w 237"/>
                  <a:gd name="T105" fmla="*/ 2147483647 h 123"/>
                  <a:gd name="T106" fmla="*/ 2147483647 w 237"/>
                  <a:gd name="T107" fmla="*/ 2147483647 h 12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7"/>
                  <a:gd name="T163" fmla="*/ 0 h 123"/>
                  <a:gd name="T164" fmla="*/ 237 w 237"/>
                  <a:gd name="T165" fmla="*/ 123 h 12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7" h="123">
                    <a:moveTo>
                      <a:pt x="1" y="42"/>
                    </a:moveTo>
                    <a:lnTo>
                      <a:pt x="0" y="53"/>
                    </a:lnTo>
                    <a:lnTo>
                      <a:pt x="0" y="54"/>
                    </a:lnTo>
                    <a:lnTo>
                      <a:pt x="1" y="57"/>
                    </a:lnTo>
                    <a:lnTo>
                      <a:pt x="1" y="61"/>
                    </a:lnTo>
                    <a:lnTo>
                      <a:pt x="3" y="62"/>
                    </a:lnTo>
                    <a:lnTo>
                      <a:pt x="3" y="63"/>
                    </a:lnTo>
                    <a:lnTo>
                      <a:pt x="1" y="66"/>
                    </a:lnTo>
                    <a:lnTo>
                      <a:pt x="2" y="76"/>
                    </a:lnTo>
                    <a:lnTo>
                      <a:pt x="3" y="77"/>
                    </a:lnTo>
                    <a:lnTo>
                      <a:pt x="5" y="77"/>
                    </a:lnTo>
                    <a:lnTo>
                      <a:pt x="5" y="78"/>
                    </a:lnTo>
                    <a:lnTo>
                      <a:pt x="7" y="76"/>
                    </a:lnTo>
                    <a:lnTo>
                      <a:pt x="8" y="77"/>
                    </a:lnTo>
                    <a:lnTo>
                      <a:pt x="11" y="84"/>
                    </a:lnTo>
                    <a:lnTo>
                      <a:pt x="14" y="84"/>
                    </a:lnTo>
                    <a:lnTo>
                      <a:pt x="16" y="88"/>
                    </a:lnTo>
                    <a:lnTo>
                      <a:pt x="20" y="91"/>
                    </a:lnTo>
                    <a:lnTo>
                      <a:pt x="21" y="89"/>
                    </a:lnTo>
                    <a:lnTo>
                      <a:pt x="22" y="92"/>
                    </a:lnTo>
                    <a:lnTo>
                      <a:pt x="25" y="93"/>
                    </a:lnTo>
                    <a:lnTo>
                      <a:pt x="26" y="96"/>
                    </a:lnTo>
                    <a:lnTo>
                      <a:pt x="28" y="97"/>
                    </a:lnTo>
                    <a:lnTo>
                      <a:pt x="29" y="102"/>
                    </a:lnTo>
                    <a:lnTo>
                      <a:pt x="31" y="102"/>
                    </a:lnTo>
                    <a:lnTo>
                      <a:pt x="33" y="104"/>
                    </a:lnTo>
                    <a:lnTo>
                      <a:pt x="34" y="119"/>
                    </a:lnTo>
                    <a:lnTo>
                      <a:pt x="36" y="122"/>
                    </a:lnTo>
                    <a:lnTo>
                      <a:pt x="37" y="122"/>
                    </a:lnTo>
                    <a:lnTo>
                      <a:pt x="45" y="102"/>
                    </a:lnTo>
                    <a:lnTo>
                      <a:pt x="46" y="102"/>
                    </a:lnTo>
                    <a:lnTo>
                      <a:pt x="47" y="101"/>
                    </a:lnTo>
                    <a:lnTo>
                      <a:pt x="48" y="99"/>
                    </a:lnTo>
                    <a:lnTo>
                      <a:pt x="49" y="98"/>
                    </a:lnTo>
                    <a:lnTo>
                      <a:pt x="49" y="97"/>
                    </a:lnTo>
                    <a:lnTo>
                      <a:pt x="53" y="93"/>
                    </a:lnTo>
                    <a:lnTo>
                      <a:pt x="54" y="73"/>
                    </a:lnTo>
                    <a:lnTo>
                      <a:pt x="58" y="66"/>
                    </a:lnTo>
                    <a:lnTo>
                      <a:pt x="60" y="65"/>
                    </a:lnTo>
                    <a:lnTo>
                      <a:pt x="61" y="65"/>
                    </a:lnTo>
                    <a:lnTo>
                      <a:pt x="68" y="66"/>
                    </a:lnTo>
                    <a:lnTo>
                      <a:pt x="71" y="67"/>
                    </a:lnTo>
                    <a:lnTo>
                      <a:pt x="75" y="73"/>
                    </a:lnTo>
                    <a:lnTo>
                      <a:pt x="79" y="76"/>
                    </a:lnTo>
                    <a:lnTo>
                      <a:pt x="79" y="79"/>
                    </a:lnTo>
                    <a:lnTo>
                      <a:pt x="79" y="85"/>
                    </a:lnTo>
                    <a:lnTo>
                      <a:pt x="79" y="92"/>
                    </a:lnTo>
                    <a:lnTo>
                      <a:pt x="80" y="94"/>
                    </a:lnTo>
                    <a:lnTo>
                      <a:pt x="82" y="103"/>
                    </a:lnTo>
                    <a:lnTo>
                      <a:pt x="84" y="104"/>
                    </a:lnTo>
                    <a:lnTo>
                      <a:pt x="91" y="104"/>
                    </a:lnTo>
                    <a:lnTo>
                      <a:pt x="95" y="107"/>
                    </a:lnTo>
                    <a:lnTo>
                      <a:pt x="99" y="114"/>
                    </a:lnTo>
                    <a:lnTo>
                      <a:pt x="101" y="114"/>
                    </a:lnTo>
                    <a:lnTo>
                      <a:pt x="106" y="114"/>
                    </a:lnTo>
                    <a:lnTo>
                      <a:pt x="116" y="99"/>
                    </a:lnTo>
                    <a:lnTo>
                      <a:pt x="128" y="84"/>
                    </a:lnTo>
                    <a:lnTo>
                      <a:pt x="129" y="82"/>
                    </a:lnTo>
                    <a:lnTo>
                      <a:pt x="129" y="81"/>
                    </a:lnTo>
                    <a:lnTo>
                      <a:pt x="132" y="80"/>
                    </a:lnTo>
                    <a:lnTo>
                      <a:pt x="133" y="78"/>
                    </a:lnTo>
                    <a:lnTo>
                      <a:pt x="138" y="74"/>
                    </a:lnTo>
                    <a:lnTo>
                      <a:pt x="140" y="74"/>
                    </a:lnTo>
                    <a:lnTo>
                      <a:pt x="141" y="72"/>
                    </a:lnTo>
                    <a:lnTo>
                      <a:pt x="146" y="72"/>
                    </a:lnTo>
                    <a:lnTo>
                      <a:pt x="146" y="73"/>
                    </a:lnTo>
                    <a:lnTo>
                      <a:pt x="148" y="72"/>
                    </a:lnTo>
                    <a:lnTo>
                      <a:pt x="149" y="65"/>
                    </a:lnTo>
                    <a:lnTo>
                      <a:pt x="151" y="65"/>
                    </a:lnTo>
                    <a:lnTo>
                      <a:pt x="156" y="63"/>
                    </a:lnTo>
                    <a:lnTo>
                      <a:pt x="157" y="64"/>
                    </a:lnTo>
                    <a:lnTo>
                      <a:pt x="158" y="67"/>
                    </a:lnTo>
                    <a:lnTo>
                      <a:pt x="158" y="68"/>
                    </a:lnTo>
                    <a:lnTo>
                      <a:pt x="159" y="68"/>
                    </a:lnTo>
                    <a:lnTo>
                      <a:pt x="160" y="67"/>
                    </a:lnTo>
                    <a:lnTo>
                      <a:pt x="163" y="69"/>
                    </a:lnTo>
                    <a:lnTo>
                      <a:pt x="164" y="70"/>
                    </a:lnTo>
                    <a:lnTo>
                      <a:pt x="166" y="70"/>
                    </a:lnTo>
                    <a:lnTo>
                      <a:pt x="168" y="69"/>
                    </a:lnTo>
                    <a:lnTo>
                      <a:pt x="171" y="69"/>
                    </a:lnTo>
                    <a:lnTo>
                      <a:pt x="171" y="70"/>
                    </a:lnTo>
                    <a:lnTo>
                      <a:pt x="172" y="74"/>
                    </a:lnTo>
                    <a:lnTo>
                      <a:pt x="173" y="81"/>
                    </a:lnTo>
                    <a:lnTo>
                      <a:pt x="175" y="82"/>
                    </a:lnTo>
                    <a:lnTo>
                      <a:pt x="180" y="82"/>
                    </a:lnTo>
                    <a:lnTo>
                      <a:pt x="182" y="84"/>
                    </a:lnTo>
                    <a:lnTo>
                      <a:pt x="185" y="89"/>
                    </a:lnTo>
                    <a:lnTo>
                      <a:pt x="184" y="92"/>
                    </a:lnTo>
                    <a:lnTo>
                      <a:pt x="182" y="96"/>
                    </a:lnTo>
                    <a:lnTo>
                      <a:pt x="183" y="100"/>
                    </a:lnTo>
                    <a:lnTo>
                      <a:pt x="184" y="102"/>
                    </a:lnTo>
                    <a:lnTo>
                      <a:pt x="192" y="102"/>
                    </a:lnTo>
                    <a:lnTo>
                      <a:pt x="196" y="104"/>
                    </a:lnTo>
                    <a:lnTo>
                      <a:pt x="196" y="106"/>
                    </a:lnTo>
                    <a:lnTo>
                      <a:pt x="198" y="107"/>
                    </a:lnTo>
                    <a:lnTo>
                      <a:pt x="204" y="107"/>
                    </a:lnTo>
                    <a:lnTo>
                      <a:pt x="204" y="109"/>
                    </a:lnTo>
                    <a:lnTo>
                      <a:pt x="205" y="109"/>
                    </a:lnTo>
                    <a:lnTo>
                      <a:pt x="205" y="111"/>
                    </a:lnTo>
                    <a:lnTo>
                      <a:pt x="204" y="112"/>
                    </a:lnTo>
                    <a:lnTo>
                      <a:pt x="204" y="114"/>
                    </a:lnTo>
                    <a:lnTo>
                      <a:pt x="236" y="112"/>
                    </a:lnTo>
                    <a:lnTo>
                      <a:pt x="234" y="64"/>
                    </a:lnTo>
                    <a:lnTo>
                      <a:pt x="232" y="53"/>
                    </a:lnTo>
                    <a:lnTo>
                      <a:pt x="219" y="53"/>
                    </a:lnTo>
                    <a:lnTo>
                      <a:pt x="205" y="46"/>
                    </a:lnTo>
                    <a:lnTo>
                      <a:pt x="202" y="45"/>
                    </a:lnTo>
                    <a:lnTo>
                      <a:pt x="199" y="43"/>
                    </a:lnTo>
                    <a:lnTo>
                      <a:pt x="192" y="41"/>
                    </a:lnTo>
                    <a:lnTo>
                      <a:pt x="189" y="43"/>
                    </a:lnTo>
                    <a:lnTo>
                      <a:pt x="186" y="47"/>
                    </a:lnTo>
                    <a:lnTo>
                      <a:pt x="187" y="56"/>
                    </a:lnTo>
                    <a:lnTo>
                      <a:pt x="183" y="57"/>
                    </a:lnTo>
                    <a:lnTo>
                      <a:pt x="184" y="60"/>
                    </a:lnTo>
                    <a:lnTo>
                      <a:pt x="181" y="59"/>
                    </a:lnTo>
                    <a:lnTo>
                      <a:pt x="165" y="59"/>
                    </a:lnTo>
                    <a:lnTo>
                      <a:pt x="164" y="58"/>
                    </a:lnTo>
                    <a:lnTo>
                      <a:pt x="163" y="56"/>
                    </a:lnTo>
                    <a:lnTo>
                      <a:pt x="158" y="53"/>
                    </a:lnTo>
                    <a:lnTo>
                      <a:pt x="157" y="50"/>
                    </a:lnTo>
                    <a:lnTo>
                      <a:pt x="156" y="50"/>
                    </a:lnTo>
                    <a:lnTo>
                      <a:pt x="154" y="50"/>
                    </a:lnTo>
                    <a:lnTo>
                      <a:pt x="152" y="49"/>
                    </a:lnTo>
                    <a:lnTo>
                      <a:pt x="152" y="48"/>
                    </a:lnTo>
                    <a:lnTo>
                      <a:pt x="150" y="47"/>
                    </a:lnTo>
                    <a:lnTo>
                      <a:pt x="148" y="47"/>
                    </a:lnTo>
                    <a:lnTo>
                      <a:pt x="146" y="46"/>
                    </a:lnTo>
                    <a:lnTo>
                      <a:pt x="144" y="42"/>
                    </a:lnTo>
                    <a:lnTo>
                      <a:pt x="142" y="42"/>
                    </a:lnTo>
                    <a:lnTo>
                      <a:pt x="141" y="36"/>
                    </a:lnTo>
                    <a:lnTo>
                      <a:pt x="141" y="28"/>
                    </a:lnTo>
                    <a:lnTo>
                      <a:pt x="140" y="16"/>
                    </a:lnTo>
                    <a:lnTo>
                      <a:pt x="128" y="12"/>
                    </a:lnTo>
                    <a:lnTo>
                      <a:pt x="120" y="0"/>
                    </a:lnTo>
                    <a:lnTo>
                      <a:pt x="119" y="0"/>
                    </a:lnTo>
                    <a:lnTo>
                      <a:pt x="112" y="4"/>
                    </a:lnTo>
                    <a:lnTo>
                      <a:pt x="107" y="4"/>
                    </a:lnTo>
                    <a:lnTo>
                      <a:pt x="104" y="4"/>
                    </a:lnTo>
                    <a:lnTo>
                      <a:pt x="102" y="5"/>
                    </a:lnTo>
                    <a:lnTo>
                      <a:pt x="104" y="7"/>
                    </a:lnTo>
                    <a:lnTo>
                      <a:pt x="102" y="8"/>
                    </a:lnTo>
                    <a:lnTo>
                      <a:pt x="102" y="9"/>
                    </a:lnTo>
                    <a:lnTo>
                      <a:pt x="98" y="14"/>
                    </a:lnTo>
                    <a:lnTo>
                      <a:pt x="92" y="17"/>
                    </a:lnTo>
                    <a:lnTo>
                      <a:pt x="86" y="19"/>
                    </a:lnTo>
                    <a:lnTo>
                      <a:pt x="83" y="20"/>
                    </a:lnTo>
                    <a:lnTo>
                      <a:pt x="75" y="20"/>
                    </a:lnTo>
                    <a:lnTo>
                      <a:pt x="74" y="20"/>
                    </a:lnTo>
                    <a:lnTo>
                      <a:pt x="74" y="19"/>
                    </a:lnTo>
                    <a:lnTo>
                      <a:pt x="72" y="20"/>
                    </a:lnTo>
                    <a:lnTo>
                      <a:pt x="70" y="20"/>
                    </a:lnTo>
                    <a:lnTo>
                      <a:pt x="61" y="20"/>
                    </a:lnTo>
                    <a:lnTo>
                      <a:pt x="52" y="20"/>
                    </a:lnTo>
                    <a:lnTo>
                      <a:pt x="51" y="21"/>
                    </a:lnTo>
                    <a:lnTo>
                      <a:pt x="51" y="20"/>
                    </a:lnTo>
                    <a:lnTo>
                      <a:pt x="46" y="21"/>
                    </a:lnTo>
                    <a:lnTo>
                      <a:pt x="36" y="25"/>
                    </a:lnTo>
                    <a:lnTo>
                      <a:pt x="26" y="31"/>
                    </a:lnTo>
                    <a:lnTo>
                      <a:pt x="25" y="31"/>
                    </a:lnTo>
                    <a:lnTo>
                      <a:pt x="20" y="34"/>
                    </a:lnTo>
                    <a:lnTo>
                      <a:pt x="19" y="34"/>
                    </a:lnTo>
                    <a:lnTo>
                      <a:pt x="1" y="42"/>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8" name="Freeform 16"/>
              <p:cNvSpPr>
                <a:spLocks/>
              </p:cNvSpPr>
              <p:nvPr/>
            </p:nvSpPr>
            <p:spPr bwMode="auto">
              <a:xfrm>
                <a:off x="7432675" y="4308475"/>
                <a:ext cx="676275" cy="717550"/>
              </a:xfrm>
              <a:custGeom>
                <a:avLst/>
                <a:gdLst>
                  <a:gd name="T0" fmla="*/ 2147483647 w 208"/>
                  <a:gd name="T1" fmla="*/ 2147483647 h 209"/>
                  <a:gd name="T2" fmla="*/ 2147483647 w 208"/>
                  <a:gd name="T3" fmla="*/ 2147483647 h 209"/>
                  <a:gd name="T4" fmla="*/ 2147483647 w 208"/>
                  <a:gd name="T5" fmla="*/ 2147483647 h 209"/>
                  <a:gd name="T6" fmla="*/ 2147483647 w 208"/>
                  <a:gd name="T7" fmla="*/ 2147483647 h 209"/>
                  <a:gd name="T8" fmla="*/ 2147483647 w 208"/>
                  <a:gd name="T9" fmla="*/ 2147483647 h 209"/>
                  <a:gd name="T10" fmla="*/ 2147483647 w 208"/>
                  <a:gd name="T11" fmla="*/ 2147483647 h 209"/>
                  <a:gd name="T12" fmla="*/ 2147483647 w 208"/>
                  <a:gd name="T13" fmla="*/ 2147483647 h 209"/>
                  <a:gd name="T14" fmla="*/ 2147483647 w 208"/>
                  <a:gd name="T15" fmla="*/ 2147483647 h 209"/>
                  <a:gd name="T16" fmla="*/ 2147483647 w 208"/>
                  <a:gd name="T17" fmla="*/ 2147483647 h 209"/>
                  <a:gd name="T18" fmla="*/ 2147483647 w 208"/>
                  <a:gd name="T19" fmla="*/ 2147483647 h 209"/>
                  <a:gd name="T20" fmla="*/ 2147483647 w 208"/>
                  <a:gd name="T21" fmla="*/ 2147483647 h 209"/>
                  <a:gd name="T22" fmla="*/ 2147483647 w 208"/>
                  <a:gd name="T23" fmla="*/ 2147483647 h 209"/>
                  <a:gd name="T24" fmla="*/ 2147483647 w 208"/>
                  <a:gd name="T25" fmla="*/ 2147483647 h 209"/>
                  <a:gd name="T26" fmla="*/ 2147483647 w 208"/>
                  <a:gd name="T27" fmla="*/ 2147483647 h 209"/>
                  <a:gd name="T28" fmla="*/ 2147483647 w 208"/>
                  <a:gd name="T29" fmla="*/ 2147483647 h 209"/>
                  <a:gd name="T30" fmla="*/ 2147483647 w 208"/>
                  <a:gd name="T31" fmla="*/ 2147483647 h 209"/>
                  <a:gd name="T32" fmla="*/ 2147483647 w 208"/>
                  <a:gd name="T33" fmla="*/ 2147483647 h 209"/>
                  <a:gd name="T34" fmla="*/ 2147483647 w 208"/>
                  <a:gd name="T35" fmla="*/ 2147483647 h 209"/>
                  <a:gd name="T36" fmla="*/ 2147483647 w 208"/>
                  <a:gd name="T37" fmla="*/ 2147483647 h 209"/>
                  <a:gd name="T38" fmla="*/ 2147483647 w 208"/>
                  <a:gd name="T39" fmla="*/ 2147483647 h 209"/>
                  <a:gd name="T40" fmla="*/ 2147483647 w 208"/>
                  <a:gd name="T41" fmla="*/ 2147483647 h 209"/>
                  <a:gd name="T42" fmla="*/ 2147483647 w 208"/>
                  <a:gd name="T43" fmla="*/ 2147483647 h 209"/>
                  <a:gd name="T44" fmla="*/ 2147483647 w 208"/>
                  <a:gd name="T45" fmla="*/ 2147483647 h 209"/>
                  <a:gd name="T46" fmla="*/ 2147483647 w 208"/>
                  <a:gd name="T47" fmla="*/ 0 h 209"/>
                  <a:gd name="T48" fmla="*/ 2147483647 w 208"/>
                  <a:gd name="T49" fmla="*/ 0 h 209"/>
                  <a:gd name="T50" fmla="*/ 2147483647 w 208"/>
                  <a:gd name="T51" fmla="*/ 2147483647 h 209"/>
                  <a:gd name="T52" fmla="*/ 2147483647 w 208"/>
                  <a:gd name="T53" fmla="*/ 2147483647 h 209"/>
                  <a:gd name="T54" fmla="*/ 2147483647 w 208"/>
                  <a:gd name="T55" fmla="*/ 2147483647 h 209"/>
                  <a:gd name="T56" fmla="*/ 2147483647 w 208"/>
                  <a:gd name="T57" fmla="*/ 2147483647 h 209"/>
                  <a:gd name="T58" fmla="*/ 2147483647 w 208"/>
                  <a:gd name="T59" fmla="*/ 2147483647 h 209"/>
                  <a:gd name="T60" fmla="*/ 2147483647 w 208"/>
                  <a:gd name="T61" fmla="*/ 2147483647 h 209"/>
                  <a:gd name="T62" fmla="*/ 2147483647 w 208"/>
                  <a:gd name="T63" fmla="*/ 2147483647 h 209"/>
                  <a:gd name="T64" fmla="*/ 2147483647 w 208"/>
                  <a:gd name="T65" fmla="*/ 2147483647 h 209"/>
                  <a:gd name="T66" fmla="*/ 2147483647 w 208"/>
                  <a:gd name="T67" fmla="*/ 2147483647 h 209"/>
                  <a:gd name="T68" fmla="*/ 0 w 208"/>
                  <a:gd name="T69" fmla="*/ 2147483647 h 2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8"/>
                  <a:gd name="T106" fmla="*/ 0 h 209"/>
                  <a:gd name="T107" fmla="*/ 208 w 208"/>
                  <a:gd name="T108" fmla="*/ 209 h 2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8" h="209">
                    <a:moveTo>
                      <a:pt x="0" y="70"/>
                    </a:moveTo>
                    <a:lnTo>
                      <a:pt x="1" y="65"/>
                    </a:lnTo>
                    <a:lnTo>
                      <a:pt x="3" y="63"/>
                    </a:lnTo>
                    <a:lnTo>
                      <a:pt x="10" y="57"/>
                    </a:lnTo>
                    <a:lnTo>
                      <a:pt x="13" y="55"/>
                    </a:lnTo>
                    <a:lnTo>
                      <a:pt x="19" y="50"/>
                    </a:lnTo>
                    <a:lnTo>
                      <a:pt x="22" y="50"/>
                    </a:lnTo>
                    <a:lnTo>
                      <a:pt x="24" y="49"/>
                    </a:lnTo>
                    <a:lnTo>
                      <a:pt x="25" y="48"/>
                    </a:lnTo>
                    <a:lnTo>
                      <a:pt x="28" y="46"/>
                    </a:lnTo>
                    <a:lnTo>
                      <a:pt x="32" y="43"/>
                    </a:lnTo>
                    <a:lnTo>
                      <a:pt x="39" y="40"/>
                    </a:lnTo>
                    <a:lnTo>
                      <a:pt x="41" y="38"/>
                    </a:lnTo>
                    <a:lnTo>
                      <a:pt x="50" y="36"/>
                    </a:lnTo>
                    <a:lnTo>
                      <a:pt x="52" y="36"/>
                    </a:lnTo>
                    <a:lnTo>
                      <a:pt x="58" y="34"/>
                    </a:lnTo>
                    <a:lnTo>
                      <a:pt x="66" y="33"/>
                    </a:lnTo>
                    <a:lnTo>
                      <a:pt x="72" y="31"/>
                    </a:lnTo>
                    <a:lnTo>
                      <a:pt x="74" y="30"/>
                    </a:lnTo>
                    <a:lnTo>
                      <a:pt x="79" y="30"/>
                    </a:lnTo>
                    <a:lnTo>
                      <a:pt x="81" y="29"/>
                    </a:lnTo>
                    <a:lnTo>
                      <a:pt x="91" y="27"/>
                    </a:lnTo>
                    <a:lnTo>
                      <a:pt x="95" y="26"/>
                    </a:lnTo>
                    <a:lnTo>
                      <a:pt x="100" y="25"/>
                    </a:lnTo>
                    <a:lnTo>
                      <a:pt x="104" y="23"/>
                    </a:lnTo>
                    <a:lnTo>
                      <a:pt x="108" y="22"/>
                    </a:lnTo>
                    <a:lnTo>
                      <a:pt x="109" y="21"/>
                    </a:lnTo>
                    <a:lnTo>
                      <a:pt x="114" y="19"/>
                    </a:lnTo>
                    <a:lnTo>
                      <a:pt x="115" y="19"/>
                    </a:lnTo>
                    <a:lnTo>
                      <a:pt x="117" y="18"/>
                    </a:lnTo>
                    <a:lnTo>
                      <a:pt x="122" y="12"/>
                    </a:lnTo>
                    <a:lnTo>
                      <a:pt x="124" y="11"/>
                    </a:lnTo>
                    <a:lnTo>
                      <a:pt x="125" y="10"/>
                    </a:lnTo>
                    <a:lnTo>
                      <a:pt x="125" y="9"/>
                    </a:lnTo>
                    <a:lnTo>
                      <a:pt x="128" y="9"/>
                    </a:lnTo>
                    <a:lnTo>
                      <a:pt x="131" y="8"/>
                    </a:lnTo>
                    <a:lnTo>
                      <a:pt x="134" y="6"/>
                    </a:lnTo>
                    <a:lnTo>
                      <a:pt x="135" y="6"/>
                    </a:lnTo>
                    <a:lnTo>
                      <a:pt x="139" y="6"/>
                    </a:lnTo>
                    <a:lnTo>
                      <a:pt x="140" y="6"/>
                    </a:lnTo>
                    <a:lnTo>
                      <a:pt x="142" y="6"/>
                    </a:lnTo>
                    <a:lnTo>
                      <a:pt x="146" y="7"/>
                    </a:lnTo>
                    <a:lnTo>
                      <a:pt x="147" y="6"/>
                    </a:lnTo>
                    <a:lnTo>
                      <a:pt x="148" y="6"/>
                    </a:lnTo>
                    <a:lnTo>
                      <a:pt x="149" y="6"/>
                    </a:lnTo>
                    <a:lnTo>
                      <a:pt x="150" y="6"/>
                    </a:lnTo>
                    <a:lnTo>
                      <a:pt x="154" y="2"/>
                    </a:lnTo>
                    <a:lnTo>
                      <a:pt x="157" y="0"/>
                    </a:lnTo>
                    <a:lnTo>
                      <a:pt x="159" y="0"/>
                    </a:lnTo>
                    <a:lnTo>
                      <a:pt x="165" y="0"/>
                    </a:lnTo>
                    <a:lnTo>
                      <a:pt x="169" y="0"/>
                    </a:lnTo>
                    <a:lnTo>
                      <a:pt x="178" y="2"/>
                    </a:lnTo>
                    <a:lnTo>
                      <a:pt x="182" y="4"/>
                    </a:lnTo>
                    <a:lnTo>
                      <a:pt x="191" y="4"/>
                    </a:lnTo>
                    <a:lnTo>
                      <a:pt x="201" y="6"/>
                    </a:lnTo>
                    <a:lnTo>
                      <a:pt x="204" y="6"/>
                    </a:lnTo>
                    <a:lnTo>
                      <a:pt x="207" y="37"/>
                    </a:lnTo>
                    <a:lnTo>
                      <a:pt x="201" y="64"/>
                    </a:lnTo>
                    <a:lnTo>
                      <a:pt x="180" y="93"/>
                    </a:lnTo>
                    <a:lnTo>
                      <a:pt x="98" y="208"/>
                    </a:lnTo>
                    <a:lnTo>
                      <a:pt x="39" y="124"/>
                    </a:lnTo>
                    <a:lnTo>
                      <a:pt x="28" y="107"/>
                    </a:lnTo>
                    <a:lnTo>
                      <a:pt x="26" y="111"/>
                    </a:lnTo>
                    <a:lnTo>
                      <a:pt x="18" y="108"/>
                    </a:lnTo>
                    <a:lnTo>
                      <a:pt x="15" y="106"/>
                    </a:lnTo>
                    <a:lnTo>
                      <a:pt x="12" y="106"/>
                    </a:lnTo>
                    <a:lnTo>
                      <a:pt x="5" y="106"/>
                    </a:lnTo>
                    <a:lnTo>
                      <a:pt x="3" y="76"/>
                    </a:lnTo>
                    <a:lnTo>
                      <a:pt x="1" y="75"/>
                    </a:lnTo>
                    <a:lnTo>
                      <a:pt x="0" y="70"/>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9" name="Freeform 17"/>
              <p:cNvSpPr>
                <a:spLocks/>
              </p:cNvSpPr>
              <p:nvPr/>
            </p:nvSpPr>
            <p:spPr bwMode="auto">
              <a:xfrm>
                <a:off x="1409700" y="1025525"/>
                <a:ext cx="860425" cy="1423988"/>
              </a:xfrm>
              <a:custGeom>
                <a:avLst/>
                <a:gdLst>
                  <a:gd name="T0" fmla="*/ 2147483647 w 264"/>
                  <a:gd name="T1" fmla="*/ 2147483647 h 418"/>
                  <a:gd name="T2" fmla="*/ 2147483647 w 264"/>
                  <a:gd name="T3" fmla="*/ 2147483647 h 418"/>
                  <a:gd name="T4" fmla="*/ 2147483647 w 264"/>
                  <a:gd name="T5" fmla="*/ 2147483647 h 418"/>
                  <a:gd name="T6" fmla="*/ 2147483647 w 264"/>
                  <a:gd name="T7" fmla="*/ 2147483647 h 418"/>
                  <a:gd name="T8" fmla="*/ 2147483647 w 264"/>
                  <a:gd name="T9" fmla="*/ 2147483647 h 418"/>
                  <a:gd name="T10" fmla="*/ 2147483647 w 264"/>
                  <a:gd name="T11" fmla="*/ 2147483647 h 418"/>
                  <a:gd name="T12" fmla="*/ 2147483647 w 264"/>
                  <a:gd name="T13" fmla="*/ 2147483647 h 418"/>
                  <a:gd name="T14" fmla="*/ 2147483647 w 264"/>
                  <a:gd name="T15" fmla="*/ 2147483647 h 418"/>
                  <a:gd name="T16" fmla="*/ 2147483647 w 264"/>
                  <a:gd name="T17" fmla="*/ 2147483647 h 418"/>
                  <a:gd name="T18" fmla="*/ 2147483647 w 264"/>
                  <a:gd name="T19" fmla="*/ 2147483647 h 418"/>
                  <a:gd name="T20" fmla="*/ 2147483647 w 264"/>
                  <a:gd name="T21" fmla="*/ 2147483647 h 418"/>
                  <a:gd name="T22" fmla="*/ 2147483647 w 264"/>
                  <a:gd name="T23" fmla="*/ 2147483647 h 418"/>
                  <a:gd name="T24" fmla="*/ 2147483647 w 264"/>
                  <a:gd name="T25" fmla="*/ 2147483647 h 418"/>
                  <a:gd name="T26" fmla="*/ 2147483647 w 264"/>
                  <a:gd name="T27" fmla="*/ 2147483647 h 418"/>
                  <a:gd name="T28" fmla="*/ 2147483647 w 264"/>
                  <a:gd name="T29" fmla="*/ 2147483647 h 418"/>
                  <a:gd name="T30" fmla="*/ 2147483647 w 264"/>
                  <a:gd name="T31" fmla="*/ 2147483647 h 418"/>
                  <a:gd name="T32" fmla="*/ 2147483647 w 264"/>
                  <a:gd name="T33" fmla="*/ 2147483647 h 418"/>
                  <a:gd name="T34" fmla="*/ 2147483647 w 264"/>
                  <a:gd name="T35" fmla="*/ 2147483647 h 418"/>
                  <a:gd name="T36" fmla="*/ 2147483647 w 264"/>
                  <a:gd name="T37" fmla="*/ 2147483647 h 418"/>
                  <a:gd name="T38" fmla="*/ 2147483647 w 264"/>
                  <a:gd name="T39" fmla="*/ 2147483647 h 418"/>
                  <a:gd name="T40" fmla="*/ 2147483647 w 264"/>
                  <a:gd name="T41" fmla="*/ 2147483647 h 418"/>
                  <a:gd name="T42" fmla="*/ 2147483647 w 264"/>
                  <a:gd name="T43" fmla="*/ 2147483647 h 418"/>
                  <a:gd name="T44" fmla="*/ 2147483647 w 264"/>
                  <a:gd name="T45" fmla="*/ 2147483647 h 418"/>
                  <a:gd name="T46" fmla="*/ 2147483647 w 264"/>
                  <a:gd name="T47" fmla="*/ 2147483647 h 418"/>
                  <a:gd name="T48" fmla="*/ 2147483647 w 264"/>
                  <a:gd name="T49" fmla="*/ 2147483647 h 418"/>
                  <a:gd name="T50" fmla="*/ 2147483647 w 264"/>
                  <a:gd name="T51" fmla="*/ 2147483647 h 418"/>
                  <a:gd name="T52" fmla="*/ 2147483647 w 264"/>
                  <a:gd name="T53" fmla="*/ 2147483647 h 418"/>
                  <a:gd name="T54" fmla="*/ 2147483647 w 264"/>
                  <a:gd name="T55" fmla="*/ 2147483647 h 418"/>
                  <a:gd name="T56" fmla="*/ 2147483647 w 264"/>
                  <a:gd name="T57" fmla="*/ 2147483647 h 418"/>
                  <a:gd name="T58" fmla="*/ 2147483647 w 264"/>
                  <a:gd name="T59" fmla="*/ 2147483647 h 418"/>
                  <a:gd name="T60" fmla="*/ 2147483647 w 264"/>
                  <a:gd name="T61" fmla="*/ 2147483647 h 418"/>
                  <a:gd name="T62" fmla="*/ 2147483647 w 264"/>
                  <a:gd name="T63" fmla="*/ 2147483647 h 418"/>
                  <a:gd name="T64" fmla="*/ 2147483647 w 264"/>
                  <a:gd name="T65" fmla="*/ 2147483647 h 418"/>
                  <a:gd name="T66" fmla="*/ 2147483647 w 264"/>
                  <a:gd name="T67" fmla="*/ 2147483647 h 418"/>
                  <a:gd name="T68" fmla="*/ 2147483647 w 264"/>
                  <a:gd name="T69" fmla="*/ 2147483647 h 418"/>
                  <a:gd name="T70" fmla="*/ 2147483647 w 264"/>
                  <a:gd name="T71" fmla="*/ 2147483647 h 418"/>
                  <a:gd name="T72" fmla="*/ 2147483647 w 264"/>
                  <a:gd name="T73" fmla="*/ 2147483647 h 418"/>
                  <a:gd name="T74" fmla="*/ 2147483647 w 264"/>
                  <a:gd name="T75" fmla="*/ 2147483647 h 418"/>
                  <a:gd name="T76" fmla="*/ 2147483647 w 264"/>
                  <a:gd name="T77" fmla="*/ 2147483647 h 418"/>
                  <a:gd name="T78" fmla="*/ 2147483647 w 264"/>
                  <a:gd name="T79" fmla="*/ 2147483647 h 418"/>
                  <a:gd name="T80" fmla="*/ 2147483647 w 264"/>
                  <a:gd name="T81" fmla="*/ 2147483647 h 418"/>
                  <a:gd name="T82" fmla="*/ 2147483647 w 264"/>
                  <a:gd name="T83" fmla="*/ 2147483647 h 418"/>
                  <a:gd name="T84" fmla="*/ 2147483647 w 264"/>
                  <a:gd name="T85" fmla="*/ 2147483647 h 418"/>
                  <a:gd name="T86" fmla="*/ 2147483647 w 264"/>
                  <a:gd name="T87" fmla="*/ 2147483647 h 418"/>
                  <a:gd name="T88" fmla="*/ 2147483647 w 264"/>
                  <a:gd name="T89" fmla="*/ 2147483647 h 4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4"/>
                  <a:gd name="T136" fmla="*/ 0 h 418"/>
                  <a:gd name="T137" fmla="*/ 264 w 264"/>
                  <a:gd name="T138" fmla="*/ 418 h 41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4" h="418">
                    <a:moveTo>
                      <a:pt x="8" y="9"/>
                    </a:moveTo>
                    <a:lnTo>
                      <a:pt x="0" y="0"/>
                    </a:lnTo>
                    <a:lnTo>
                      <a:pt x="68" y="1"/>
                    </a:lnTo>
                    <a:lnTo>
                      <a:pt x="159" y="3"/>
                    </a:lnTo>
                    <a:lnTo>
                      <a:pt x="161" y="3"/>
                    </a:lnTo>
                    <a:lnTo>
                      <a:pt x="154" y="14"/>
                    </a:lnTo>
                    <a:lnTo>
                      <a:pt x="144" y="24"/>
                    </a:lnTo>
                    <a:lnTo>
                      <a:pt x="138" y="35"/>
                    </a:lnTo>
                    <a:lnTo>
                      <a:pt x="137" y="44"/>
                    </a:lnTo>
                    <a:lnTo>
                      <a:pt x="135" y="43"/>
                    </a:lnTo>
                    <a:lnTo>
                      <a:pt x="133" y="45"/>
                    </a:lnTo>
                    <a:lnTo>
                      <a:pt x="134" y="60"/>
                    </a:lnTo>
                    <a:lnTo>
                      <a:pt x="133" y="63"/>
                    </a:lnTo>
                    <a:lnTo>
                      <a:pt x="130" y="63"/>
                    </a:lnTo>
                    <a:lnTo>
                      <a:pt x="133" y="69"/>
                    </a:lnTo>
                    <a:lnTo>
                      <a:pt x="136" y="70"/>
                    </a:lnTo>
                    <a:lnTo>
                      <a:pt x="142" y="78"/>
                    </a:lnTo>
                    <a:lnTo>
                      <a:pt x="143" y="82"/>
                    </a:lnTo>
                    <a:lnTo>
                      <a:pt x="143" y="86"/>
                    </a:lnTo>
                    <a:lnTo>
                      <a:pt x="145" y="90"/>
                    </a:lnTo>
                    <a:lnTo>
                      <a:pt x="145" y="94"/>
                    </a:lnTo>
                    <a:lnTo>
                      <a:pt x="143" y="97"/>
                    </a:lnTo>
                    <a:lnTo>
                      <a:pt x="141" y="100"/>
                    </a:lnTo>
                    <a:lnTo>
                      <a:pt x="141" y="107"/>
                    </a:lnTo>
                    <a:lnTo>
                      <a:pt x="140" y="112"/>
                    </a:lnTo>
                    <a:lnTo>
                      <a:pt x="137" y="131"/>
                    </a:lnTo>
                    <a:lnTo>
                      <a:pt x="138" y="138"/>
                    </a:lnTo>
                    <a:lnTo>
                      <a:pt x="141" y="143"/>
                    </a:lnTo>
                    <a:lnTo>
                      <a:pt x="140" y="150"/>
                    </a:lnTo>
                    <a:lnTo>
                      <a:pt x="147" y="155"/>
                    </a:lnTo>
                    <a:lnTo>
                      <a:pt x="148" y="184"/>
                    </a:lnTo>
                    <a:lnTo>
                      <a:pt x="150" y="195"/>
                    </a:lnTo>
                    <a:lnTo>
                      <a:pt x="150" y="206"/>
                    </a:lnTo>
                    <a:lnTo>
                      <a:pt x="147" y="222"/>
                    </a:lnTo>
                    <a:lnTo>
                      <a:pt x="152" y="231"/>
                    </a:lnTo>
                    <a:lnTo>
                      <a:pt x="157" y="238"/>
                    </a:lnTo>
                    <a:lnTo>
                      <a:pt x="162" y="244"/>
                    </a:lnTo>
                    <a:lnTo>
                      <a:pt x="162" y="255"/>
                    </a:lnTo>
                    <a:lnTo>
                      <a:pt x="166" y="260"/>
                    </a:lnTo>
                    <a:lnTo>
                      <a:pt x="169" y="255"/>
                    </a:lnTo>
                    <a:lnTo>
                      <a:pt x="174" y="258"/>
                    </a:lnTo>
                    <a:lnTo>
                      <a:pt x="179" y="266"/>
                    </a:lnTo>
                    <a:lnTo>
                      <a:pt x="197" y="288"/>
                    </a:lnTo>
                    <a:lnTo>
                      <a:pt x="203" y="296"/>
                    </a:lnTo>
                    <a:lnTo>
                      <a:pt x="208" y="310"/>
                    </a:lnTo>
                    <a:lnTo>
                      <a:pt x="212" y="315"/>
                    </a:lnTo>
                    <a:lnTo>
                      <a:pt x="214" y="323"/>
                    </a:lnTo>
                    <a:lnTo>
                      <a:pt x="214" y="329"/>
                    </a:lnTo>
                    <a:lnTo>
                      <a:pt x="217" y="337"/>
                    </a:lnTo>
                    <a:lnTo>
                      <a:pt x="219" y="333"/>
                    </a:lnTo>
                    <a:lnTo>
                      <a:pt x="222" y="333"/>
                    </a:lnTo>
                    <a:lnTo>
                      <a:pt x="226" y="348"/>
                    </a:lnTo>
                    <a:lnTo>
                      <a:pt x="230" y="344"/>
                    </a:lnTo>
                    <a:lnTo>
                      <a:pt x="235" y="347"/>
                    </a:lnTo>
                    <a:lnTo>
                      <a:pt x="240" y="363"/>
                    </a:lnTo>
                    <a:lnTo>
                      <a:pt x="242" y="375"/>
                    </a:lnTo>
                    <a:lnTo>
                      <a:pt x="248" y="379"/>
                    </a:lnTo>
                    <a:lnTo>
                      <a:pt x="255" y="379"/>
                    </a:lnTo>
                    <a:lnTo>
                      <a:pt x="256" y="382"/>
                    </a:lnTo>
                    <a:lnTo>
                      <a:pt x="254" y="394"/>
                    </a:lnTo>
                    <a:lnTo>
                      <a:pt x="257" y="398"/>
                    </a:lnTo>
                    <a:lnTo>
                      <a:pt x="259" y="403"/>
                    </a:lnTo>
                    <a:lnTo>
                      <a:pt x="259" y="412"/>
                    </a:lnTo>
                    <a:lnTo>
                      <a:pt x="263" y="417"/>
                    </a:lnTo>
                    <a:lnTo>
                      <a:pt x="257" y="417"/>
                    </a:lnTo>
                    <a:lnTo>
                      <a:pt x="236" y="416"/>
                    </a:lnTo>
                    <a:lnTo>
                      <a:pt x="184" y="411"/>
                    </a:lnTo>
                    <a:lnTo>
                      <a:pt x="167" y="407"/>
                    </a:lnTo>
                    <a:lnTo>
                      <a:pt x="168" y="404"/>
                    </a:lnTo>
                    <a:lnTo>
                      <a:pt x="170" y="404"/>
                    </a:lnTo>
                    <a:lnTo>
                      <a:pt x="173" y="400"/>
                    </a:lnTo>
                    <a:lnTo>
                      <a:pt x="174" y="396"/>
                    </a:lnTo>
                    <a:lnTo>
                      <a:pt x="173" y="390"/>
                    </a:lnTo>
                    <a:lnTo>
                      <a:pt x="168" y="386"/>
                    </a:lnTo>
                    <a:lnTo>
                      <a:pt x="171" y="383"/>
                    </a:lnTo>
                    <a:lnTo>
                      <a:pt x="176" y="375"/>
                    </a:lnTo>
                    <a:lnTo>
                      <a:pt x="178" y="370"/>
                    </a:lnTo>
                    <a:lnTo>
                      <a:pt x="174" y="360"/>
                    </a:lnTo>
                    <a:lnTo>
                      <a:pt x="174" y="353"/>
                    </a:lnTo>
                    <a:lnTo>
                      <a:pt x="168" y="352"/>
                    </a:lnTo>
                    <a:lnTo>
                      <a:pt x="164" y="344"/>
                    </a:lnTo>
                    <a:lnTo>
                      <a:pt x="160" y="339"/>
                    </a:lnTo>
                    <a:lnTo>
                      <a:pt x="159" y="332"/>
                    </a:lnTo>
                    <a:lnTo>
                      <a:pt x="153" y="326"/>
                    </a:lnTo>
                    <a:lnTo>
                      <a:pt x="148" y="328"/>
                    </a:lnTo>
                    <a:lnTo>
                      <a:pt x="147" y="324"/>
                    </a:lnTo>
                    <a:lnTo>
                      <a:pt x="145" y="318"/>
                    </a:lnTo>
                    <a:lnTo>
                      <a:pt x="141" y="313"/>
                    </a:lnTo>
                    <a:lnTo>
                      <a:pt x="140" y="307"/>
                    </a:lnTo>
                    <a:lnTo>
                      <a:pt x="136" y="304"/>
                    </a:lnTo>
                    <a:lnTo>
                      <a:pt x="130" y="295"/>
                    </a:lnTo>
                    <a:lnTo>
                      <a:pt x="126" y="290"/>
                    </a:lnTo>
                    <a:lnTo>
                      <a:pt x="121" y="284"/>
                    </a:lnTo>
                    <a:lnTo>
                      <a:pt x="110" y="280"/>
                    </a:lnTo>
                    <a:lnTo>
                      <a:pt x="107" y="274"/>
                    </a:lnTo>
                    <a:lnTo>
                      <a:pt x="102" y="270"/>
                    </a:lnTo>
                    <a:lnTo>
                      <a:pt x="97" y="265"/>
                    </a:lnTo>
                    <a:lnTo>
                      <a:pt x="90" y="262"/>
                    </a:lnTo>
                    <a:lnTo>
                      <a:pt x="88" y="258"/>
                    </a:lnTo>
                    <a:lnTo>
                      <a:pt x="83" y="255"/>
                    </a:lnTo>
                    <a:lnTo>
                      <a:pt x="78" y="249"/>
                    </a:lnTo>
                    <a:lnTo>
                      <a:pt x="80" y="233"/>
                    </a:lnTo>
                    <a:lnTo>
                      <a:pt x="75" y="229"/>
                    </a:lnTo>
                    <a:lnTo>
                      <a:pt x="75" y="212"/>
                    </a:lnTo>
                    <a:lnTo>
                      <a:pt x="74" y="198"/>
                    </a:lnTo>
                    <a:lnTo>
                      <a:pt x="67" y="188"/>
                    </a:lnTo>
                    <a:lnTo>
                      <a:pt x="62" y="189"/>
                    </a:lnTo>
                    <a:lnTo>
                      <a:pt x="62" y="188"/>
                    </a:lnTo>
                    <a:lnTo>
                      <a:pt x="60" y="184"/>
                    </a:lnTo>
                    <a:lnTo>
                      <a:pt x="63" y="172"/>
                    </a:lnTo>
                    <a:lnTo>
                      <a:pt x="64" y="164"/>
                    </a:lnTo>
                    <a:lnTo>
                      <a:pt x="57" y="151"/>
                    </a:lnTo>
                    <a:lnTo>
                      <a:pt x="54" y="146"/>
                    </a:lnTo>
                    <a:lnTo>
                      <a:pt x="49" y="139"/>
                    </a:lnTo>
                    <a:lnTo>
                      <a:pt x="45" y="138"/>
                    </a:lnTo>
                    <a:lnTo>
                      <a:pt x="47" y="128"/>
                    </a:lnTo>
                    <a:lnTo>
                      <a:pt x="47" y="119"/>
                    </a:lnTo>
                    <a:lnTo>
                      <a:pt x="43" y="113"/>
                    </a:lnTo>
                    <a:lnTo>
                      <a:pt x="31" y="97"/>
                    </a:lnTo>
                    <a:lnTo>
                      <a:pt x="22" y="86"/>
                    </a:lnTo>
                    <a:lnTo>
                      <a:pt x="24" y="77"/>
                    </a:lnTo>
                    <a:lnTo>
                      <a:pt x="20" y="69"/>
                    </a:lnTo>
                    <a:lnTo>
                      <a:pt x="28" y="73"/>
                    </a:lnTo>
                    <a:lnTo>
                      <a:pt x="28" y="66"/>
                    </a:lnTo>
                    <a:lnTo>
                      <a:pt x="25" y="61"/>
                    </a:lnTo>
                    <a:lnTo>
                      <a:pt x="15" y="49"/>
                    </a:lnTo>
                    <a:lnTo>
                      <a:pt x="13" y="39"/>
                    </a:lnTo>
                    <a:lnTo>
                      <a:pt x="16" y="32"/>
                    </a:lnTo>
                    <a:lnTo>
                      <a:pt x="16" y="27"/>
                    </a:lnTo>
                    <a:lnTo>
                      <a:pt x="16" y="24"/>
                    </a:lnTo>
                    <a:lnTo>
                      <a:pt x="14" y="23"/>
                    </a:lnTo>
                    <a:lnTo>
                      <a:pt x="12" y="22"/>
                    </a:lnTo>
                    <a:lnTo>
                      <a:pt x="10" y="22"/>
                    </a:lnTo>
                    <a:lnTo>
                      <a:pt x="9" y="13"/>
                    </a:lnTo>
                    <a:lnTo>
                      <a:pt x="8" y="9"/>
                    </a:lnTo>
                  </a:path>
                </a:pathLst>
              </a:custGeom>
              <a:solidFill>
                <a:srgbClr val="CC99FF">
                  <a:alpha val="76077"/>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0" name="Freeform 18"/>
              <p:cNvSpPr>
                <a:spLocks/>
              </p:cNvSpPr>
              <p:nvPr/>
            </p:nvSpPr>
            <p:spPr bwMode="auto">
              <a:xfrm>
                <a:off x="1736725" y="2393950"/>
                <a:ext cx="1189038" cy="1606550"/>
              </a:xfrm>
              <a:custGeom>
                <a:avLst/>
                <a:gdLst>
                  <a:gd name="T0" fmla="*/ 2147483647 w 364"/>
                  <a:gd name="T1" fmla="*/ 2147483647 h 472"/>
                  <a:gd name="T2" fmla="*/ 2147483647 w 364"/>
                  <a:gd name="T3" fmla="*/ 2147483647 h 472"/>
                  <a:gd name="T4" fmla="*/ 2147483647 w 364"/>
                  <a:gd name="T5" fmla="*/ 2147483647 h 472"/>
                  <a:gd name="T6" fmla="*/ 2147483647 w 364"/>
                  <a:gd name="T7" fmla="*/ 0 h 472"/>
                  <a:gd name="T8" fmla="*/ 2147483647 w 364"/>
                  <a:gd name="T9" fmla="*/ 2147483647 h 472"/>
                  <a:gd name="T10" fmla="*/ 2147483647 w 364"/>
                  <a:gd name="T11" fmla="*/ 2147483647 h 472"/>
                  <a:gd name="T12" fmla="*/ 2147483647 w 364"/>
                  <a:gd name="T13" fmla="*/ 2147483647 h 472"/>
                  <a:gd name="T14" fmla="*/ 2147483647 w 364"/>
                  <a:gd name="T15" fmla="*/ 2147483647 h 472"/>
                  <a:gd name="T16" fmla="*/ 2147483647 w 364"/>
                  <a:gd name="T17" fmla="*/ 2147483647 h 472"/>
                  <a:gd name="T18" fmla="*/ 2147483647 w 364"/>
                  <a:gd name="T19" fmla="*/ 2147483647 h 472"/>
                  <a:gd name="T20" fmla="*/ 2147483647 w 364"/>
                  <a:gd name="T21" fmla="*/ 2147483647 h 472"/>
                  <a:gd name="T22" fmla="*/ 2147483647 w 364"/>
                  <a:gd name="T23" fmla="*/ 2147483647 h 472"/>
                  <a:gd name="T24" fmla="*/ 2147483647 w 364"/>
                  <a:gd name="T25" fmla="*/ 2147483647 h 472"/>
                  <a:gd name="T26" fmla="*/ 2147483647 w 364"/>
                  <a:gd name="T27" fmla="*/ 2147483647 h 472"/>
                  <a:gd name="T28" fmla="*/ 2147483647 w 364"/>
                  <a:gd name="T29" fmla="*/ 2147483647 h 472"/>
                  <a:gd name="T30" fmla="*/ 2147483647 w 364"/>
                  <a:gd name="T31" fmla="*/ 2147483647 h 472"/>
                  <a:gd name="T32" fmla="*/ 2147483647 w 364"/>
                  <a:gd name="T33" fmla="*/ 2147483647 h 472"/>
                  <a:gd name="T34" fmla="*/ 2147483647 w 364"/>
                  <a:gd name="T35" fmla="*/ 2147483647 h 472"/>
                  <a:gd name="T36" fmla="*/ 2147483647 w 364"/>
                  <a:gd name="T37" fmla="*/ 2147483647 h 472"/>
                  <a:gd name="T38" fmla="*/ 2147483647 w 364"/>
                  <a:gd name="T39" fmla="*/ 2147483647 h 472"/>
                  <a:gd name="T40" fmla="*/ 2147483647 w 364"/>
                  <a:gd name="T41" fmla="*/ 2147483647 h 472"/>
                  <a:gd name="T42" fmla="*/ 2147483647 w 364"/>
                  <a:gd name="T43" fmla="*/ 2147483647 h 472"/>
                  <a:gd name="T44" fmla="*/ 2147483647 w 364"/>
                  <a:gd name="T45" fmla="*/ 2147483647 h 472"/>
                  <a:gd name="T46" fmla="*/ 2147483647 w 364"/>
                  <a:gd name="T47" fmla="*/ 2147483647 h 472"/>
                  <a:gd name="T48" fmla="*/ 2147483647 w 364"/>
                  <a:gd name="T49" fmla="*/ 2147483647 h 472"/>
                  <a:gd name="T50" fmla="*/ 2147483647 w 364"/>
                  <a:gd name="T51" fmla="*/ 2147483647 h 472"/>
                  <a:gd name="T52" fmla="*/ 2147483647 w 364"/>
                  <a:gd name="T53" fmla="*/ 2147483647 h 472"/>
                  <a:gd name="T54" fmla="*/ 2147483647 w 364"/>
                  <a:gd name="T55" fmla="*/ 2147483647 h 472"/>
                  <a:gd name="T56" fmla="*/ 2147483647 w 364"/>
                  <a:gd name="T57" fmla="*/ 2147483647 h 472"/>
                  <a:gd name="T58" fmla="*/ 2147483647 w 364"/>
                  <a:gd name="T59" fmla="*/ 2147483647 h 472"/>
                  <a:gd name="T60" fmla="*/ 2147483647 w 364"/>
                  <a:gd name="T61" fmla="*/ 2147483647 h 472"/>
                  <a:gd name="T62" fmla="*/ 2147483647 w 364"/>
                  <a:gd name="T63" fmla="*/ 2147483647 h 472"/>
                  <a:gd name="T64" fmla="*/ 2147483647 w 364"/>
                  <a:gd name="T65" fmla="*/ 2147483647 h 472"/>
                  <a:gd name="T66" fmla="*/ 2147483647 w 364"/>
                  <a:gd name="T67" fmla="*/ 2147483647 h 472"/>
                  <a:gd name="T68" fmla="*/ 2147483647 w 364"/>
                  <a:gd name="T69" fmla="*/ 2147483647 h 472"/>
                  <a:gd name="T70" fmla="*/ 2147483647 w 364"/>
                  <a:gd name="T71" fmla="*/ 2147483647 h 472"/>
                  <a:gd name="T72" fmla="*/ 2147483647 w 364"/>
                  <a:gd name="T73" fmla="*/ 2147483647 h 472"/>
                  <a:gd name="T74" fmla="*/ 2147483647 w 364"/>
                  <a:gd name="T75" fmla="*/ 2147483647 h 472"/>
                  <a:gd name="T76" fmla="*/ 2147483647 w 364"/>
                  <a:gd name="T77" fmla="*/ 2147483647 h 472"/>
                  <a:gd name="T78" fmla="*/ 2147483647 w 364"/>
                  <a:gd name="T79" fmla="*/ 2147483647 h 472"/>
                  <a:gd name="T80" fmla="*/ 2147483647 w 364"/>
                  <a:gd name="T81" fmla="*/ 2147483647 h 472"/>
                  <a:gd name="T82" fmla="*/ 2147483647 w 364"/>
                  <a:gd name="T83" fmla="*/ 2147483647 h 472"/>
                  <a:gd name="T84" fmla="*/ 2147483647 w 364"/>
                  <a:gd name="T85" fmla="*/ 2147483647 h 472"/>
                  <a:gd name="T86" fmla="*/ 2147483647 w 364"/>
                  <a:gd name="T87" fmla="*/ 2147483647 h 472"/>
                  <a:gd name="T88" fmla="*/ 2147483647 w 364"/>
                  <a:gd name="T89" fmla="*/ 2147483647 h 472"/>
                  <a:gd name="T90" fmla="*/ 2147483647 w 364"/>
                  <a:gd name="T91" fmla="*/ 2147483647 h 472"/>
                  <a:gd name="T92" fmla="*/ 2147483647 w 364"/>
                  <a:gd name="T93" fmla="*/ 2147483647 h 472"/>
                  <a:gd name="T94" fmla="*/ 2147483647 w 364"/>
                  <a:gd name="T95" fmla="*/ 2147483647 h 472"/>
                  <a:gd name="T96" fmla="*/ 2147483647 w 364"/>
                  <a:gd name="T97" fmla="*/ 2147483647 h 472"/>
                  <a:gd name="T98" fmla="*/ 2147483647 w 364"/>
                  <a:gd name="T99" fmla="*/ 2147483647 h 472"/>
                  <a:gd name="T100" fmla="*/ 2147483647 w 364"/>
                  <a:gd name="T101" fmla="*/ 2147483647 h 472"/>
                  <a:gd name="T102" fmla="*/ 2147483647 w 364"/>
                  <a:gd name="T103" fmla="*/ 2147483647 h 472"/>
                  <a:gd name="T104" fmla="*/ 2147483647 w 364"/>
                  <a:gd name="T105" fmla="*/ 2147483647 h 472"/>
                  <a:gd name="T106" fmla="*/ 2147483647 w 364"/>
                  <a:gd name="T107" fmla="*/ 2147483647 h 472"/>
                  <a:gd name="T108" fmla="*/ 2147483647 w 364"/>
                  <a:gd name="T109" fmla="*/ 2147483647 h 4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64"/>
                  <a:gd name="T166" fmla="*/ 0 h 472"/>
                  <a:gd name="T167" fmla="*/ 364 w 364"/>
                  <a:gd name="T168" fmla="*/ 472 h 4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64" h="472">
                    <a:moveTo>
                      <a:pt x="0" y="10"/>
                    </a:moveTo>
                    <a:lnTo>
                      <a:pt x="4" y="10"/>
                    </a:lnTo>
                    <a:lnTo>
                      <a:pt x="9" y="10"/>
                    </a:lnTo>
                    <a:lnTo>
                      <a:pt x="13" y="9"/>
                    </a:lnTo>
                    <a:lnTo>
                      <a:pt x="16" y="9"/>
                    </a:lnTo>
                    <a:lnTo>
                      <a:pt x="20" y="7"/>
                    </a:lnTo>
                    <a:lnTo>
                      <a:pt x="24" y="11"/>
                    </a:lnTo>
                    <a:lnTo>
                      <a:pt x="40" y="11"/>
                    </a:lnTo>
                    <a:lnTo>
                      <a:pt x="49" y="8"/>
                    </a:lnTo>
                    <a:lnTo>
                      <a:pt x="53" y="6"/>
                    </a:lnTo>
                    <a:lnTo>
                      <a:pt x="53" y="2"/>
                    </a:lnTo>
                    <a:lnTo>
                      <a:pt x="61" y="0"/>
                    </a:lnTo>
                    <a:lnTo>
                      <a:pt x="64" y="1"/>
                    </a:lnTo>
                    <a:lnTo>
                      <a:pt x="67" y="5"/>
                    </a:lnTo>
                    <a:lnTo>
                      <a:pt x="84" y="9"/>
                    </a:lnTo>
                    <a:lnTo>
                      <a:pt x="136" y="14"/>
                    </a:lnTo>
                    <a:lnTo>
                      <a:pt x="157" y="15"/>
                    </a:lnTo>
                    <a:lnTo>
                      <a:pt x="163" y="16"/>
                    </a:lnTo>
                    <a:lnTo>
                      <a:pt x="172" y="30"/>
                    </a:lnTo>
                    <a:lnTo>
                      <a:pt x="174" y="44"/>
                    </a:lnTo>
                    <a:lnTo>
                      <a:pt x="182" y="62"/>
                    </a:lnTo>
                    <a:lnTo>
                      <a:pt x="182" y="65"/>
                    </a:lnTo>
                    <a:lnTo>
                      <a:pt x="187" y="80"/>
                    </a:lnTo>
                    <a:lnTo>
                      <a:pt x="189" y="80"/>
                    </a:lnTo>
                    <a:lnTo>
                      <a:pt x="189" y="85"/>
                    </a:lnTo>
                    <a:lnTo>
                      <a:pt x="205" y="97"/>
                    </a:lnTo>
                    <a:lnTo>
                      <a:pt x="202" y="103"/>
                    </a:lnTo>
                    <a:lnTo>
                      <a:pt x="205" y="115"/>
                    </a:lnTo>
                    <a:lnTo>
                      <a:pt x="209" y="115"/>
                    </a:lnTo>
                    <a:lnTo>
                      <a:pt x="212" y="113"/>
                    </a:lnTo>
                    <a:lnTo>
                      <a:pt x="228" y="128"/>
                    </a:lnTo>
                    <a:lnTo>
                      <a:pt x="228" y="138"/>
                    </a:lnTo>
                    <a:lnTo>
                      <a:pt x="234" y="153"/>
                    </a:lnTo>
                    <a:lnTo>
                      <a:pt x="236" y="151"/>
                    </a:lnTo>
                    <a:lnTo>
                      <a:pt x="237" y="153"/>
                    </a:lnTo>
                    <a:lnTo>
                      <a:pt x="236" y="163"/>
                    </a:lnTo>
                    <a:lnTo>
                      <a:pt x="239" y="168"/>
                    </a:lnTo>
                    <a:lnTo>
                      <a:pt x="239" y="182"/>
                    </a:lnTo>
                    <a:lnTo>
                      <a:pt x="242" y="181"/>
                    </a:lnTo>
                    <a:lnTo>
                      <a:pt x="243" y="190"/>
                    </a:lnTo>
                    <a:lnTo>
                      <a:pt x="239" y="202"/>
                    </a:lnTo>
                    <a:lnTo>
                      <a:pt x="244" y="207"/>
                    </a:lnTo>
                    <a:lnTo>
                      <a:pt x="242" y="208"/>
                    </a:lnTo>
                    <a:lnTo>
                      <a:pt x="252" y="235"/>
                    </a:lnTo>
                    <a:lnTo>
                      <a:pt x="260" y="240"/>
                    </a:lnTo>
                    <a:lnTo>
                      <a:pt x="260" y="246"/>
                    </a:lnTo>
                    <a:lnTo>
                      <a:pt x="262" y="250"/>
                    </a:lnTo>
                    <a:lnTo>
                      <a:pt x="262" y="266"/>
                    </a:lnTo>
                    <a:lnTo>
                      <a:pt x="266" y="274"/>
                    </a:lnTo>
                    <a:lnTo>
                      <a:pt x="273" y="280"/>
                    </a:lnTo>
                    <a:lnTo>
                      <a:pt x="280" y="298"/>
                    </a:lnTo>
                    <a:lnTo>
                      <a:pt x="280" y="307"/>
                    </a:lnTo>
                    <a:lnTo>
                      <a:pt x="275" y="316"/>
                    </a:lnTo>
                    <a:lnTo>
                      <a:pt x="274" y="329"/>
                    </a:lnTo>
                    <a:lnTo>
                      <a:pt x="278" y="335"/>
                    </a:lnTo>
                    <a:lnTo>
                      <a:pt x="277" y="342"/>
                    </a:lnTo>
                    <a:lnTo>
                      <a:pt x="281" y="351"/>
                    </a:lnTo>
                    <a:lnTo>
                      <a:pt x="292" y="356"/>
                    </a:lnTo>
                    <a:lnTo>
                      <a:pt x="300" y="354"/>
                    </a:lnTo>
                    <a:lnTo>
                      <a:pt x="304" y="348"/>
                    </a:lnTo>
                    <a:lnTo>
                      <a:pt x="308" y="342"/>
                    </a:lnTo>
                    <a:lnTo>
                      <a:pt x="313" y="343"/>
                    </a:lnTo>
                    <a:lnTo>
                      <a:pt x="313" y="345"/>
                    </a:lnTo>
                    <a:lnTo>
                      <a:pt x="317" y="347"/>
                    </a:lnTo>
                    <a:lnTo>
                      <a:pt x="319" y="357"/>
                    </a:lnTo>
                    <a:lnTo>
                      <a:pt x="327" y="359"/>
                    </a:lnTo>
                    <a:lnTo>
                      <a:pt x="330" y="372"/>
                    </a:lnTo>
                    <a:lnTo>
                      <a:pt x="338" y="372"/>
                    </a:lnTo>
                    <a:lnTo>
                      <a:pt x="341" y="388"/>
                    </a:lnTo>
                    <a:lnTo>
                      <a:pt x="344" y="391"/>
                    </a:lnTo>
                    <a:lnTo>
                      <a:pt x="346" y="394"/>
                    </a:lnTo>
                    <a:lnTo>
                      <a:pt x="345" y="398"/>
                    </a:lnTo>
                    <a:lnTo>
                      <a:pt x="343" y="403"/>
                    </a:lnTo>
                    <a:lnTo>
                      <a:pt x="345" y="404"/>
                    </a:lnTo>
                    <a:lnTo>
                      <a:pt x="351" y="411"/>
                    </a:lnTo>
                    <a:lnTo>
                      <a:pt x="355" y="412"/>
                    </a:lnTo>
                    <a:lnTo>
                      <a:pt x="358" y="415"/>
                    </a:lnTo>
                    <a:lnTo>
                      <a:pt x="361" y="418"/>
                    </a:lnTo>
                    <a:lnTo>
                      <a:pt x="361" y="425"/>
                    </a:lnTo>
                    <a:lnTo>
                      <a:pt x="363" y="430"/>
                    </a:lnTo>
                    <a:lnTo>
                      <a:pt x="363" y="437"/>
                    </a:lnTo>
                    <a:lnTo>
                      <a:pt x="359" y="448"/>
                    </a:lnTo>
                    <a:lnTo>
                      <a:pt x="354" y="453"/>
                    </a:lnTo>
                    <a:lnTo>
                      <a:pt x="351" y="457"/>
                    </a:lnTo>
                    <a:lnTo>
                      <a:pt x="343" y="459"/>
                    </a:lnTo>
                    <a:lnTo>
                      <a:pt x="332" y="468"/>
                    </a:lnTo>
                    <a:lnTo>
                      <a:pt x="328" y="468"/>
                    </a:lnTo>
                    <a:lnTo>
                      <a:pt x="328" y="471"/>
                    </a:lnTo>
                    <a:lnTo>
                      <a:pt x="322" y="471"/>
                    </a:lnTo>
                    <a:lnTo>
                      <a:pt x="318" y="468"/>
                    </a:lnTo>
                    <a:lnTo>
                      <a:pt x="312" y="457"/>
                    </a:lnTo>
                    <a:lnTo>
                      <a:pt x="312" y="453"/>
                    </a:lnTo>
                    <a:lnTo>
                      <a:pt x="309" y="447"/>
                    </a:lnTo>
                    <a:lnTo>
                      <a:pt x="310" y="443"/>
                    </a:lnTo>
                    <a:lnTo>
                      <a:pt x="308" y="440"/>
                    </a:lnTo>
                    <a:lnTo>
                      <a:pt x="309" y="438"/>
                    </a:lnTo>
                    <a:lnTo>
                      <a:pt x="308" y="436"/>
                    </a:lnTo>
                    <a:lnTo>
                      <a:pt x="306" y="429"/>
                    </a:lnTo>
                    <a:lnTo>
                      <a:pt x="300" y="418"/>
                    </a:lnTo>
                    <a:lnTo>
                      <a:pt x="295" y="405"/>
                    </a:lnTo>
                    <a:lnTo>
                      <a:pt x="284" y="400"/>
                    </a:lnTo>
                    <a:lnTo>
                      <a:pt x="280" y="400"/>
                    </a:lnTo>
                    <a:lnTo>
                      <a:pt x="268" y="383"/>
                    </a:lnTo>
                    <a:lnTo>
                      <a:pt x="268" y="379"/>
                    </a:lnTo>
                    <a:lnTo>
                      <a:pt x="261" y="372"/>
                    </a:lnTo>
                    <a:lnTo>
                      <a:pt x="240" y="351"/>
                    </a:lnTo>
                    <a:lnTo>
                      <a:pt x="241" y="348"/>
                    </a:lnTo>
                    <a:lnTo>
                      <a:pt x="237" y="348"/>
                    </a:lnTo>
                    <a:lnTo>
                      <a:pt x="208" y="336"/>
                    </a:lnTo>
                    <a:lnTo>
                      <a:pt x="201" y="322"/>
                    </a:lnTo>
                    <a:lnTo>
                      <a:pt x="195" y="321"/>
                    </a:lnTo>
                    <a:lnTo>
                      <a:pt x="195" y="309"/>
                    </a:lnTo>
                    <a:lnTo>
                      <a:pt x="186" y="301"/>
                    </a:lnTo>
                    <a:lnTo>
                      <a:pt x="179" y="304"/>
                    </a:lnTo>
                    <a:lnTo>
                      <a:pt x="176" y="303"/>
                    </a:lnTo>
                    <a:lnTo>
                      <a:pt x="176" y="294"/>
                    </a:lnTo>
                    <a:lnTo>
                      <a:pt x="174" y="285"/>
                    </a:lnTo>
                    <a:lnTo>
                      <a:pt x="176" y="270"/>
                    </a:lnTo>
                    <a:lnTo>
                      <a:pt x="183" y="255"/>
                    </a:lnTo>
                    <a:lnTo>
                      <a:pt x="185" y="243"/>
                    </a:lnTo>
                    <a:lnTo>
                      <a:pt x="188" y="239"/>
                    </a:lnTo>
                    <a:lnTo>
                      <a:pt x="187" y="235"/>
                    </a:lnTo>
                    <a:lnTo>
                      <a:pt x="185" y="228"/>
                    </a:lnTo>
                    <a:lnTo>
                      <a:pt x="183" y="196"/>
                    </a:lnTo>
                    <a:lnTo>
                      <a:pt x="181" y="185"/>
                    </a:lnTo>
                    <a:lnTo>
                      <a:pt x="178" y="183"/>
                    </a:lnTo>
                    <a:lnTo>
                      <a:pt x="169" y="167"/>
                    </a:lnTo>
                    <a:lnTo>
                      <a:pt x="165" y="163"/>
                    </a:lnTo>
                    <a:lnTo>
                      <a:pt x="160" y="165"/>
                    </a:lnTo>
                    <a:lnTo>
                      <a:pt x="154" y="162"/>
                    </a:lnTo>
                    <a:lnTo>
                      <a:pt x="155" y="159"/>
                    </a:lnTo>
                    <a:lnTo>
                      <a:pt x="153" y="157"/>
                    </a:lnTo>
                    <a:lnTo>
                      <a:pt x="149" y="158"/>
                    </a:lnTo>
                    <a:lnTo>
                      <a:pt x="147" y="154"/>
                    </a:lnTo>
                    <a:lnTo>
                      <a:pt x="140" y="152"/>
                    </a:lnTo>
                    <a:lnTo>
                      <a:pt x="139" y="148"/>
                    </a:lnTo>
                    <a:lnTo>
                      <a:pt x="142" y="145"/>
                    </a:lnTo>
                    <a:lnTo>
                      <a:pt x="141" y="144"/>
                    </a:lnTo>
                    <a:lnTo>
                      <a:pt x="132" y="140"/>
                    </a:lnTo>
                    <a:lnTo>
                      <a:pt x="129" y="137"/>
                    </a:lnTo>
                    <a:lnTo>
                      <a:pt x="129" y="133"/>
                    </a:lnTo>
                    <a:lnTo>
                      <a:pt x="125" y="113"/>
                    </a:lnTo>
                    <a:lnTo>
                      <a:pt x="120" y="110"/>
                    </a:lnTo>
                    <a:lnTo>
                      <a:pt x="109" y="109"/>
                    </a:lnTo>
                    <a:lnTo>
                      <a:pt x="96" y="108"/>
                    </a:lnTo>
                    <a:lnTo>
                      <a:pt x="88" y="112"/>
                    </a:lnTo>
                    <a:lnTo>
                      <a:pt x="85" y="111"/>
                    </a:lnTo>
                    <a:lnTo>
                      <a:pt x="86" y="107"/>
                    </a:lnTo>
                    <a:lnTo>
                      <a:pt x="81" y="103"/>
                    </a:lnTo>
                    <a:lnTo>
                      <a:pt x="77" y="94"/>
                    </a:lnTo>
                    <a:lnTo>
                      <a:pt x="69" y="89"/>
                    </a:lnTo>
                    <a:lnTo>
                      <a:pt x="61" y="88"/>
                    </a:lnTo>
                    <a:lnTo>
                      <a:pt x="52" y="71"/>
                    </a:lnTo>
                    <a:lnTo>
                      <a:pt x="43" y="69"/>
                    </a:lnTo>
                    <a:lnTo>
                      <a:pt x="41" y="72"/>
                    </a:lnTo>
                    <a:lnTo>
                      <a:pt x="36" y="66"/>
                    </a:lnTo>
                    <a:lnTo>
                      <a:pt x="33" y="65"/>
                    </a:lnTo>
                    <a:lnTo>
                      <a:pt x="31" y="62"/>
                    </a:lnTo>
                    <a:lnTo>
                      <a:pt x="32" y="43"/>
                    </a:lnTo>
                    <a:lnTo>
                      <a:pt x="22" y="37"/>
                    </a:lnTo>
                    <a:lnTo>
                      <a:pt x="18" y="37"/>
                    </a:lnTo>
                    <a:lnTo>
                      <a:pt x="14" y="25"/>
                    </a:lnTo>
                    <a:lnTo>
                      <a:pt x="14" y="18"/>
                    </a:lnTo>
                    <a:lnTo>
                      <a:pt x="10" y="20"/>
                    </a:lnTo>
                    <a:lnTo>
                      <a:pt x="7" y="20"/>
                    </a:lnTo>
                    <a:lnTo>
                      <a:pt x="4" y="22"/>
                    </a:lnTo>
                    <a:lnTo>
                      <a:pt x="0" y="10"/>
                    </a:lnTo>
                  </a:path>
                </a:pathLst>
              </a:custGeom>
              <a:solidFill>
                <a:srgbClr val="CC99FF">
                  <a:alpha val="76077"/>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1" name="Freeform 19"/>
              <p:cNvSpPr>
                <a:spLocks/>
              </p:cNvSpPr>
              <p:nvPr/>
            </p:nvSpPr>
            <p:spPr bwMode="auto">
              <a:xfrm>
                <a:off x="3071813" y="1416050"/>
                <a:ext cx="1363662" cy="1812925"/>
              </a:xfrm>
              <a:custGeom>
                <a:avLst/>
                <a:gdLst>
                  <a:gd name="T0" fmla="*/ 2147483647 w 417"/>
                  <a:gd name="T1" fmla="*/ 0 h 532"/>
                  <a:gd name="T2" fmla="*/ 2147483647 w 417"/>
                  <a:gd name="T3" fmla="*/ 2147483647 h 532"/>
                  <a:gd name="T4" fmla="*/ 2147483647 w 417"/>
                  <a:gd name="T5" fmla="*/ 2147483647 h 532"/>
                  <a:gd name="T6" fmla="*/ 2147483647 w 417"/>
                  <a:gd name="T7" fmla="*/ 2147483647 h 532"/>
                  <a:gd name="T8" fmla="*/ 2147483647 w 417"/>
                  <a:gd name="T9" fmla="*/ 2147483647 h 532"/>
                  <a:gd name="T10" fmla="*/ 2147483647 w 417"/>
                  <a:gd name="T11" fmla="*/ 2147483647 h 532"/>
                  <a:gd name="T12" fmla="*/ 2147483647 w 417"/>
                  <a:gd name="T13" fmla="*/ 2147483647 h 532"/>
                  <a:gd name="T14" fmla="*/ 2147483647 w 417"/>
                  <a:gd name="T15" fmla="*/ 2147483647 h 532"/>
                  <a:gd name="T16" fmla="*/ 2147483647 w 417"/>
                  <a:gd name="T17" fmla="*/ 2147483647 h 532"/>
                  <a:gd name="T18" fmla="*/ 2147483647 w 417"/>
                  <a:gd name="T19" fmla="*/ 2147483647 h 532"/>
                  <a:gd name="T20" fmla="*/ 2147483647 w 417"/>
                  <a:gd name="T21" fmla="*/ 2147483647 h 532"/>
                  <a:gd name="T22" fmla="*/ 0 w 417"/>
                  <a:gd name="T23" fmla="*/ 2147483647 h 532"/>
                  <a:gd name="T24" fmla="*/ 2147483647 w 417"/>
                  <a:gd name="T25" fmla="*/ 2147483647 h 532"/>
                  <a:gd name="T26" fmla="*/ 2147483647 w 417"/>
                  <a:gd name="T27" fmla="*/ 2147483647 h 532"/>
                  <a:gd name="T28" fmla="*/ 2147483647 w 417"/>
                  <a:gd name="T29" fmla="*/ 2147483647 h 532"/>
                  <a:gd name="T30" fmla="*/ 2147483647 w 417"/>
                  <a:gd name="T31" fmla="*/ 2147483647 h 532"/>
                  <a:gd name="T32" fmla="*/ 2147483647 w 417"/>
                  <a:gd name="T33" fmla="*/ 2147483647 h 532"/>
                  <a:gd name="T34" fmla="*/ 2147483647 w 417"/>
                  <a:gd name="T35" fmla="*/ 2147483647 h 532"/>
                  <a:gd name="T36" fmla="*/ 2147483647 w 417"/>
                  <a:gd name="T37" fmla="*/ 2147483647 h 532"/>
                  <a:gd name="T38" fmla="*/ 2147483647 w 417"/>
                  <a:gd name="T39" fmla="*/ 2147483647 h 532"/>
                  <a:gd name="T40" fmla="*/ 2147483647 w 417"/>
                  <a:gd name="T41" fmla="*/ 2147483647 h 532"/>
                  <a:gd name="T42" fmla="*/ 2147483647 w 417"/>
                  <a:gd name="T43" fmla="*/ 2147483647 h 532"/>
                  <a:gd name="T44" fmla="*/ 2147483647 w 417"/>
                  <a:gd name="T45" fmla="*/ 2147483647 h 532"/>
                  <a:gd name="T46" fmla="*/ 2147483647 w 417"/>
                  <a:gd name="T47" fmla="*/ 2147483647 h 532"/>
                  <a:gd name="T48" fmla="*/ 2147483647 w 417"/>
                  <a:gd name="T49" fmla="*/ 2147483647 h 532"/>
                  <a:gd name="T50" fmla="*/ 2147483647 w 417"/>
                  <a:gd name="T51" fmla="*/ 2147483647 h 532"/>
                  <a:gd name="T52" fmla="*/ 2147483647 w 417"/>
                  <a:gd name="T53" fmla="*/ 2147483647 h 532"/>
                  <a:gd name="T54" fmla="*/ 2147483647 w 417"/>
                  <a:gd name="T55" fmla="*/ 2147483647 h 532"/>
                  <a:gd name="T56" fmla="*/ 2147483647 w 417"/>
                  <a:gd name="T57" fmla="*/ 2147483647 h 532"/>
                  <a:gd name="T58" fmla="*/ 2147483647 w 417"/>
                  <a:gd name="T59" fmla="*/ 2147483647 h 532"/>
                  <a:gd name="T60" fmla="*/ 2147483647 w 417"/>
                  <a:gd name="T61" fmla="*/ 2147483647 h 532"/>
                  <a:gd name="T62" fmla="*/ 2147483647 w 417"/>
                  <a:gd name="T63" fmla="*/ 2147483647 h 532"/>
                  <a:gd name="T64" fmla="*/ 2147483647 w 417"/>
                  <a:gd name="T65" fmla="*/ 2147483647 h 532"/>
                  <a:gd name="T66" fmla="*/ 2147483647 w 417"/>
                  <a:gd name="T67" fmla="*/ 2147483647 h 532"/>
                  <a:gd name="T68" fmla="*/ 2147483647 w 417"/>
                  <a:gd name="T69" fmla="*/ 2147483647 h 532"/>
                  <a:gd name="T70" fmla="*/ 2147483647 w 417"/>
                  <a:gd name="T71" fmla="*/ 2147483647 h 532"/>
                  <a:gd name="T72" fmla="*/ 2147483647 w 417"/>
                  <a:gd name="T73" fmla="*/ 2147483647 h 532"/>
                  <a:gd name="T74" fmla="*/ 2147483647 w 417"/>
                  <a:gd name="T75" fmla="*/ 2147483647 h 532"/>
                  <a:gd name="T76" fmla="*/ 2147483647 w 417"/>
                  <a:gd name="T77" fmla="*/ 2147483647 h 532"/>
                  <a:gd name="T78" fmla="*/ 2147483647 w 417"/>
                  <a:gd name="T79" fmla="*/ 2147483647 h 532"/>
                  <a:gd name="T80" fmla="*/ 2147483647 w 417"/>
                  <a:gd name="T81" fmla="*/ 2147483647 h 532"/>
                  <a:gd name="T82" fmla="*/ 2147483647 w 417"/>
                  <a:gd name="T83" fmla="*/ 2147483647 h 532"/>
                  <a:gd name="T84" fmla="*/ 2147483647 w 417"/>
                  <a:gd name="T85" fmla="*/ 2147483647 h 532"/>
                  <a:gd name="T86" fmla="*/ 2147483647 w 417"/>
                  <a:gd name="T87" fmla="*/ 2147483647 h 532"/>
                  <a:gd name="T88" fmla="*/ 2147483647 w 417"/>
                  <a:gd name="T89" fmla="*/ 2147483647 h 532"/>
                  <a:gd name="T90" fmla="*/ 2147483647 w 417"/>
                  <a:gd name="T91" fmla="*/ 2147483647 h 532"/>
                  <a:gd name="T92" fmla="*/ 2147483647 w 417"/>
                  <a:gd name="T93" fmla="*/ 2147483647 h 532"/>
                  <a:gd name="T94" fmla="*/ 2147483647 w 417"/>
                  <a:gd name="T95" fmla="*/ 2147483647 h 532"/>
                  <a:gd name="T96" fmla="*/ 2147483647 w 417"/>
                  <a:gd name="T97" fmla="*/ 2147483647 h 532"/>
                  <a:gd name="T98" fmla="*/ 2147483647 w 417"/>
                  <a:gd name="T99" fmla="*/ 2147483647 h 532"/>
                  <a:gd name="T100" fmla="*/ 2147483647 w 417"/>
                  <a:gd name="T101" fmla="*/ 2147483647 h 532"/>
                  <a:gd name="T102" fmla="*/ 2147483647 w 417"/>
                  <a:gd name="T103" fmla="*/ 2147483647 h 532"/>
                  <a:gd name="T104" fmla="*/ 2147483647 w 417"/>
                  <a:gd name="T105" fmla="*/ 2147483647 h 532"/>
                  <a:gd name="T106" fmla="*/ 2147483647 w 417"/>
                  <a:gd name="T107" fmla="*/ 2147483647 h 532"/>
                  <a:gd name="T108" fmla="*/ 2147483647 w 417"/>
                  <a:gd name="T109" fmla="*/ 2147483647 h 5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17"/>
                  <a:gd name="T166" fmla="*/ 0 h 532"/>
                  <a:gd name="T167" fmla="*/ 417 w 417"/>
                  <a:gd name="T168" fmla="*/ 532 h 53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17" h="532">
                    <a:moveTo>
                      <a:pt x="193" y="6"/>
                    </a:moveTo>
                    <a:lnTo>
                      <a:pt x="141" y="3"/>
                    </a:lnTo>
                    <a:lnTo>
                      <a:pt x="79" y="0"/>
                    </a:lnTo>
                    <a:lnTo>
                      <a:pt x="78" y="38"/>
                    </a:lnTo>
                    <a:lnTo>
                      <a:pt x="33" y="35"/>
                    </a:lnTo>
                    <a:lnTo>
                      <a:pt x="28" y="44"/>
                    </a:lnTo>
                    <a:lnTo>
                      <a:pt x="32" y="43"/>
                    </a:lnTo>
                    <a:lnTo>
                      <a:pt x="33" y="57"/>
                    </a:lnTo>
                    <a:lnTo>
                      <a:pt x="39" y="95"/>
                    </a:lnTo>
                    <a:lnTo>
                      <a:pt x="45" y="113"/>
                    </a:lnTo>
                    <a:lnTo>
                      <a:pt x="48" y="140"/>
                    </a:lnTo>
                    <a:lnTo>
                      <a:pt x="42" y="201"/>
                    </a:lnTo>
                    <a:lnTo>
                      <a:pt x="36" y="199"/>
                    </a:lnTo>
                    <a:lnTo>
                      <a:pt x="38" y="212"/>
                    </a:lnTo>
                    <a:lnTo>
                      <a:pt x="39" y="230"/>
                    </a:lnTo>
                    <a:lnTo>
                      <a:pt x="42" y="247"/>
                    </a:lnTo>
                    <a:lnTo>
                      <a:pt x="41" y="256"/>
                    </a:lnTo>
                    <a:lnTo>
                      <a:pt x="38" y="264"/>
                    </a:lnTo>
                    <a:lnTo>
                      <a:pt x="41" y="273"/>
                    </a:lnTo>
                    <a:lnTo>
                      <a:pt x="40" y="280"/>
                    </a:lnTo>
                    <a:lnTo>
                      <a:pt x="40" y="285"/>
                    </a:lnTo>
                    <a:lnTo>
                      <a:pt x="41" y="292"/>
                    </a:lnTo>
                    <a:lnTo>
                      <a:pt x="41" y="294"/>
                    </a:lnTo>
                    <a:lnTo>
                      <a:pt x="35" y="300"/>
                    </a:lnTo>
                    <a:lnTo>
                      <a:pt x="27" y="295"/>
                    </a:lnTo>
                    <a:lnTo>
                      <a:pt x="22" y="294"/>
                    </a:lnTo>
                    <a:lnTo>
                      <a:pt x="14" y="295"/>
                    </a:lnTo>
                    <a:lnTo>
                      <a:pt x="11" y="294"/>
                    </a:lnTo>
                    <a:lnTo>
                      <a:pt x="9" y="293"/>
                    </a:lnTo>
                    <a:lnTo>
                      <a:pt x="7" y="292"/>
                    </a:lnTo>
                    <a:lnTo>
                      <a:pt x="6" y="293"/>
                    </a:lnTo>
                    <a:lnTo>
                      <a:pt x="5" y="294"/>
                    </a:lnTo>
                    <a:lnTo>
                      <a:pt x="1" y="297"/>
                    </a:lnTo>
                    <a:lnTo>
                      <a:pt x="0" y="298"/>
                    </a:lnTo>
                    <a:lnTo>
                      <a:pt x="0" y="301"/>
                    </a:lnTo>
                    <a:lnTo>
                      <a:pt x="0" y="305"/>
                    </a:lnTo>
                    <a:lnTo>
                      <a:pt x="4" y="313"/>
                    </a:lnTo>
                    <a:lnTo>
                      <a:pt x="5" y="316"/>
                    </a:lnTo>
                    <a:lnTo>
                      <a:pt x="6" y="318"/>
                    </a:lnTo>
                    <a:lnTo>
                      <a:pt x="8" y="318"/>
                    </a:lnTo>
                    <a:lnTo>
                      <a:pt x="11" y="320"/>
                    </a:lnTo>
                    <a:lnTo>
                      <a:pt x="12" y="325"/>
                    </a:lnTo>
                    <a:lnTo>
                      <a:pt x="16" y="337"/>
                    </a:lnTo>
                    <a:lnTo>
                      <a:pt x="24" y="346"/>
                    </a:lnTo>
                    <a:lnTo>
                      <a:pt x="24" y="351"/>
                    </a:lnTo>
                    <a:lnTo>
                      <a:pt x="25" y="354"/>
                    </a:lnTo>
                    <a:lnTo>
                      <a:pt x="30" y="358"/>
                    </a:lnTo>
                    <a:lnTo>
                      <a:pt x="32" y="366"/>
                    </a:lnTo>
                    <a:lnTo>
                      <a:pt x="35" y="376"/>
                    </a:lnTo>
                    <a:lnTo>
                      <a:pt x="31" y="379"/>
                    </a:lnTo>
                    <a:lnTo>
                      <a:pt x="28" y="384"/>
                    </a:lnTo>
                    <a:lnTo>
                      <a:pt x="27" y="386"/>
                    </a:lnTo>
                    <a:lnTo>
                      <a:pt x="27" y="392"/>
                    </a:lnTo>
                    <a:lnTo>
                      <a:pt x="30" y="397"/>
                    </a:lnTo>
                    <a:lnTo>
                      <a:pt x="35" y="400"/>
                    </a:lnTo>
                    <a:lnTo>
                      <a:pt x="39" y="405"/>
                    </a:lnTo>
                    <a:lnTo>
                      <a:pt x="46" y="399"/>
                    </a:lnTo>
                    <a:lnTo>
                      <a:pt x="48" y="400"/>
                    </a:lnTo>
                    <a:lnTo>
                      <a:pt x="49" y="401"/>
                    </a:lnTo>
                    <a:lnTo>
                      <a:pt x="52" y="400"/>
                    </a:lnTo>
                    <a:lnTo>
                      <a:pt x="55" y="401"/>
                    </a:lnTo>
                    <a:lnTo>
                      <a:pt x="60" y="406"/>
                    </a:lnTo>
                    <a:lnTo>
                      <a:pt x="66" y="409"/>
                    </a:lnTo>
                    <a:lnTo>
                      <a:pt x="68" y="414"/>
                    </a:lnTo>
                    <a:lnTo>
                      <a:pt x="69" y="420"/>
                    </a:lnTo>
                    <a:lnTo>
                      <a:pt x="72" y="425"/>
                    </a:lnTo>
                    <a:lnTo>
                      <a:pt x="74" y="436"/>
                    </a:lnTo>
                    <a:lnTo>
                      <a:pt x="77" y="444"/>
                    </a:lnTo>
                    <a:lnTo>
                      <a:pt x="80" y="459"/>
                    </a:lnTo>
                    <a:lnTo>
                      <a:pt x="80" y="466"/>
                    </a:lnTo>
                    <a:lnTo>
                      <a:pt x="81" y="477"/>
                    </a:lnTo>
                    <a:lnTo>
                      <a:pt x="84" y="480"/>
                    </a:lnTo>
                    <a:lnTo>
                      <a:pt x="85" y="481"/>
                    </a:lnTo>
                    <a:lnTo>
                      <a:pt x="87" y="483"/>
                    </a:lnTo>
                    <a:lnTo>
                      <a:pt x="91" y="483"/>
                    </a:lnTo>
                    <a:lnTo>
                      <a:pt x="99" y="486"/>
                    </a:lnTo>
                    <a:lnTo>
                      <a:pt x="105" y="486"/>
                    </a:lnTo>
                    <a:lnTo>
                      <a:pt x="108" y="486"/>
                    </a:lnTo>
                    <a:lnTo>
                      <a:pt x="112" y="489"/>
                    </a:lnTo>
                    <a:lnTo>
                      <a:pt x="113" y="493"/>
                    </a:lnTo>
                    <a:lnTo>
                      <a:pt x="114" y="503"/>
                    </a:lnTo>
                    <a:lnTo>
                      <a:pt x="115" y="506"/>
                    </a:lnTo>
                    <a:lnTo>
                      <a:pt x="120" y="508"/>
                    </a:lnTo>
                    <a:lnTo>
                      <a:pt x="127" y="518"/>
                    </a:lnTo>
                    <a:lnTo>
                      <a:pt x="130" y="522"/>
                    </a:lnTo>
                    <a:lnTo>
                      <a:pt x="131" y="530"/>
                    </a:lnTo>
                    <a:lnTo>
                      <a:pt x="142" y="531"/>
                    </a:lnTo>
                    <a:lnTo>
                      <a:pt x="147" y="530"/>
                    </a:lnTo>
                    <a:lnTo>
                      <a:pt x="150" y="531"/>
                    </a:lnTo>
                    <a:lnTo>
                      <a:pt x="154" y="531"/>
                    </a:lnTo>
                    <a:lnTo>
                      <a:pt x="164" y="529"/>
                    </a:lnTo>
                    <a:lnTo>
                      <a:pt x="170" y="526"/>
                    </a:lnTo>
                    <a:lnTo>
                      <a:pt x="171" y="501"/>
                    </a:lnTo>
                    <a:lnTo>
                      <a:pt x="173" y="498"/>
                    </a:lnTo>
                    <a:lnTo>
                      <a:pt x="177" y="495"/>
                    </a:lnTo>
                    <a:lnTo>
                      <a:pt x="179" y="491"/>
                    </a:lnTo>
                    <a:lnTo>
                      <a:pt x="179" y="488"/>
                    </a:lnTo>
                    <a:lnTo>
                      <a:pt x="177" y="478"/>
                    </a:lnTo>
                    <a:lnTo>
                      <a:pt x="177" y="474"/>
                    </a:lnTo>
                    <a:lnTo>
                      <a:pt x="178" y="473"/>
                    </a:lnTo>
                    <a:lnTo>
                      <a:pt x="180" y="472"/>
                    </a:lnTo>
                    <a:lnTo>
                      <a:pt x="184" y="472"/>
                    </a:lnTo>
                    <a:lnTo>
                      <a:pt x="190" y="471"/>
                    </a:lnTo>
                    <a:lnTo>
                      <a:pt x="194" y="470"/>
                    </a:lnTo>
                    <a:lnTo>
                      <a:pt x="194" y="465"/>
                    </a:lnTo>
                    <a:lnTo>
                      <a:pt x="193" y="452"/>
                    </a:lnTo>
                    <a:lnTo>
                      <a:pt x="198" y="446"/>
                    </a:lnTo>
                    <a:lnTo>
                      <a:pt x="201" y="442"/>
                    </a:lnTo>
                    <a:lnTo>
                      <a:pt x="203" y="444"/>
                    </a:lnTo>
                    <a:lnTo>
                      <a:pt x="206" y="444"/>
                    </a:lnTo>
                    <a:lnTo>
                      <a:pt x="208" y="438"/>
                    </a:lnTo>
                    <a:lnTo>
                      <a:pt x="211" y="436"/>
                    </a:lnTo>
                    <a:lnTo>
                      <a:pt x="215" y="437"/>
                    </a:lnTo>
                    <a:lnTo>
                      <a:pt x="221" y="446"/>
                    </a:lnTo>
                    <a:lnTo>
                      <a:pt x="223" y="447"/>
                    </a:lnTo>
                    <a:lnTo>
                      <a:pt x="231" y="452"/>
                    </a:lnTo>
                    <a:lnTo>
                      <a:pt x="236" y="452"/>
                    </a:lnTo>
                    <a:lnTo>
                      <a:pt x="238" y="455"/>
                    </a:lnTo>
                    <a:lnTo>
                      <a:pt x="250" y="467"/>
                    </a:lnTo>
                    <a:lnTo>
                      <a:pt x="254" y="470"/>
                    </a:lnTo>
                    <a:lnTo>
                      <a:pt x="263" y="473"/>
                    </a:lnTo>
                    <a:lnTo>
                      <a:pt x="264" y="472"/>
                    </a:lnTo>
                    <a:lnTo>
                      <a:pt x="266" y="469"/>
                    </a:lnTo>
                    <a:lnTo>
                      <a:pt x="268" y="467"/>
                    </a:lnTo>
                    <a:lnTo>
                      <a:pt x="273" y="467"/>
                    </a:lnTo>
                    <a:lnTo>
                      <a:pt x="276" y="469"/>
                    </a:lnTo>
                    <a:lnTo>
                      <a:pt x="280" y="473"/>
                    </a:lnTo>
                    <a:lnTo>
                      <a:pt x="290" y="469"/>
                    </a:lnTo>
                    <a:lnTo>
                      <a:pt x="292" y="468"/>
                    </a:lnTo>
                    <a:lnTo>
                      <a:pt x="305" y="473"/>
                    </a:lnTo>
                    <a:lnTo>
                      <a:pt x="305" y="474"/>
                    </a:lnTo>
                    <a:lnTo>
                      <a:pt x="309" y="481"/>
                    </a:lnTo>
                    <a:lnTo>
                      <a:pt x="317" y="482"/>
                    </a:lnTo>
                    <a:lnTo>
                      <a:pt x="326" y="467"/>
                    </a:lnTo>
                    <a:lnTo>
                      <a:pt x="330" y="459"/>
                    </a:lnTo>
                    <a:lnTo>
                      <a:pt x="339" y="452"/>
                    </a:lnTo>
                    <a:lnTo>
                      <a:pt x="353" y="451"/>
                    </a:lnTo>
                    <a:lnTo>
                      <a:pt x="358" y="453"/>
                    </a:lnTo>
                    <a:lnTo>
                      <a:pt x="378" y="457"/>
                    </a:lnTo>
                    <a:lnTo>
                      <a:pt x="376" y="446"/>
                    </a:lnTo>
                    <a:lnTo>
                      <a:pt x="361" y="377"/>
                    </a:lnTo>
                    <a:lnTo>
                      <a:pt x="358" y="358"/>
                    </a:lnTo>
                    <a:lnTo>
                      <a:pt x="416" y="254"/>
                    </a:lnTo>
                    <a:lnTo>
                      <a:pt x="401" y="248"/>
                    </a:lnTo>
                    <a:lnTo>
                      <a:pt x="391" y="239"/>
                    </a:lnTo>
                    <a:lnTo>
                      <a:pt x="376" y="231"/>
                    </a:lnTo>
                    <a:lnTo>
                      <a:pt x="372" y="227"/>
                    </a:lnTo>
                    <a:lnTo>
                      <a:pt x="359" y="224"/>
                    </a:lnTo>
                    <a:lnTo>
                      <a:pt x="350" y="217"/>
                    </a:lnTo>
                    <a:lnTo>
                      <a:pt x="342" y="206"/>
                    </a:lnTo>
                    <a:lnTo>
                      <a:pt x="324" y="194"/>
                    </a:lnTo>
                    <a:lnTo>
                      <a:pt x="313" y="163"/>
                    </a:lnTo>
                    <a:lnTo>
                      <a:pt x="311" y="141"/>
                    </a:lnTo>
                    <a:lnTo>
                      <a:pt x="300" y="118"/>
                    </a:lnTo>
                    <a:lnTo>
                      <a:pt x="294" y="108"/>
                    </a:lnTo>
                    <a:lnTo>
                      <a:pt x="293" y="104"/>
                    </a:lnTo>
                    <a:lnTo>
                      <a:pt x="268" y="88"/>
                    </a:lnTo>
                    <a:lnTo>
                      <a:pt x="252" y="67"/>
                    </a:lnTo>
                    <a:lnTo>
                      <a:pt x="243" y="61"/>
                    </a:lnTo>
                    <a:lnTo>
                      <a:pt x="227" y="41"/>
                    </a:lnTo>
                    <a:lnTo>
                      <a:pt x="219" y="38"/>
                    </a:lnTo>
                    <a:lnTo>
                      <a:pt x="213" y="31"/>
                    </a:lnTo>
                    <a:lnTo>
                      <a:pt x="200" y="9"/>
                    </a:lnTo>
                    <a:lnTo>
                      <a:pt x="194" y="9"/>
                    </a:lnTo>
                    <a:lnTo>
                      <a:pt x="193" y="6"/>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2" name="Freeform 20"/>
              <p:cNvSpPr>
                <a:spLocks/>
              </p:cNvSpPr>
              <p:nvPr/>
            </p:nvSpPr>
            <p:spPr bwMode="auto">
              <a:xfrm>
                <a:off x="3487738" y="2898775"/>
                <a:ext cx="1090612" cy="1355725"/>
              </a:xfrm>
              <a:custGeom>
                <a:avLst/>
                <a:gdLst>
                  <a:gd name="T0" fmla="*/ 2147483647 w 333"/>
                  <a:gd name="T1" fmla="*/ 2147483647 h 398"/>
                  <a:gd name="T2" fmla="*/ 2147483647 w 333"/>
                  <a:gd name="T3" fmla="*/ 2147483647 h 398"/>
                  <a:gd name="T4" fmla="*/ 2147483647 w 333"/>
                  <a:gd name="T5" fmla="*/ 2147483647 h 398"/>
                  <a:gd name="T6" fmla="*/ 2147483647 w 333"/>
                  <a:gd name="T7" fmla="*/ 2147483647 h 398"/>
                  <a:gd name="T8" fmla="*/ 2147483647 w 333"/>
                  <a:gd name="T9" fmla="*/ 2147483647 h 398"/>
                  <a:gd name="T10" fmla="*/ 2147483647 w 333"/>
                  <a:gd name="T11" fmla="*/ 2147483647 h 398"/>
                  <a:gd name="T12" fmla="*/ 2147483647 w 333"/>
                  <a:gd name="T13" fmla="*/ 2147483647 h 398"/>
                  <a:gd name="T14" fmla="*/ 2147483647 w 333"/>
                  <a:gd name="T15" fmla="*/ 2147483647 h 398"/>
                  <a:gd name="T16" fmla="*/ 2147483647 w 333"/>
                  <a:gd name="T17" fmla="*/ 2147483647 h 398"/>
                  <a:gd name="T18" fmla="*/ 2147483647 w 333"/>
                  <a:gd name="T19" fmla="*/ 2147483647 h 398"/>
                  <a:gd name="T20" fmla="*/ 2147483647 w 333"/>
                  <a:gd name="T21" fmla="*/ 2147483647 h 398"/>
                  <a:gd name="T22" fmla="*/ 2147483647 w 333"/>
                  <a:gd name="T23" fmla="*/ 2147483647 h 398"/>
                  <a:gd name="T24" fmla="*/ 2147483647 w 333"/>
                  <a:gd name="T25" fmla="*/ 2147483647 h 398"/>
                  <a:gd name="T26" fmla="*/ 2147483647 w 333"/>
                  <a:gd name="T27" fmla="*/ 2147483647 h 398"/>
                  <a:gd name="T28" fmla="*/ 2147483647 w 333"/>
                  <a:gd name="T29" fmla="*/ 2147483647 h 398"/>
                  <a:gd name="T30" fmla="*/ 2147483647 w 333"/>
                  <a:gd name="T31" fmla="*/ 2147483647 h 398"/>
                  <a:gd name="T32" fmla="*/ 2147483647 w 333"/>
                  <a:gd name="T33" fmla="*/ 2147483647 h 398"/>
                  <a:gd name="T34" fmla="*/ 2147483647 w 333"/>
                  <a:gd name="T35" fmla="*/ 2147483647 h 398"/>
                  <a:gd name="T36" fmla="*/ 2147483647 w 333"/>
                  <a:gd name="T37" fmla="*/ 2147483647 h 398"/>
                  <a:gd name="T38" fmla="*/ 2147483647 w 333"/>
                  <a:gd name="T39" fmla="*/ 2147483647 h 398"/>
                  <a:gd name="T40" fmla="*/ 2147483647 w 333"/>
                  <a:gd name="T41" fmla="*/ 2147483647 h 398"/>
                  <a:gd name="T42" fmla="*/ 2147483647 w 333"/>
                  <a:gd name="T43" fmla="*/ 2147483647 h 398"/>
                  <a:gd name="T44" fmla="*/ 2147483647 w 333"/>
                  <a:gd name="T45" fmla="*/ 2147483647 h 398"/>
                  <a:gd name="T46" fmla="*/ 2147483647 w 333"/>
                  <a:gd name="T47" fmla="*/ 2147483647 h 398"/>
                  <a:gd name="T48" fmla="*/ 2147483647 w 333"/>
                  <a:gd name="T49" fmla="*/ 2147483647 h 398"/>
                  <a:gd name="T50" fmla="*/ 2147483647 w 333"/>
                  <a:gd name="T51" fmla="*/ 2147483647 h 398"/>
                  <a:gd name="T52" fmla="*/ 2147483647 w 333"/>
                  <a:gd name="T53" fmla="*/ 2147483647 h 398"/>
                  <a:gd name="T54" fmla="*/ 2147483647 w 333"/>
                  <a:gd name="T55" fmla="*/ 2147483647 h 398"/>
                  <a:gd name="T56" fmla="*/ 2147483647 w 333"/>
                  <a:gd name="T57" fmla="*/ 2147483647 h 398"/>
                  <a:gd name="T58" fmla="*/ 2147483647 w 333"/>
                  <a:gd name="T59" fmla="*/ 2147483647 h 398"/>
                  <a:gd name="T60" fmla="*/ 2147483647 w 333"/>
                  <a:gd name="T61" fmla="*/ 2147483647 h 398"/>
                  <a:gd name="T62" fmla="*/ 2147483647 w 333"/>
                  <a:gd name="T63" fmla="*/ 2147483647 h 398"/>
                  <a:gd name="T64" fmla="*/ 2147483647 w 333"/>
                  <a:gd name="T65" fmla="*/ 2147483647 h 398"/>
                  <a:gd name="T66" fmla="*/ 2147483647 w 333"/>
                  <a:gd name="T67" fmla="*/ 2147483647 h 398"/>
                  <a:gd name="T68" fmla="*/ 2147483647 w 333"/>
                  <a:gd name="T69" fmla="*/ 2147483647 h 398"/>
                  <a:gd name="T70" fmla="*/ 2147483647 w 333"/>
                  <a:gd name="T71" fmla="*/ 2147483647 h 398"/>
                  <a:gd name="T72" fmla="*/ 2147483647 w 333"/>
                  <a:gd name="T73" fmla="*/ 2147483647 h 398"/>
                  <a:gd name="T74" fmla="*/ 2147483647 w 333"/>
                  <a:gd name="T75" fmla="*/ 2147483647 h 398"/>
                  <a:gd name="T76" fmla="*/ 2147483647 w 333"/>
                  <a:gd name="T77" fmla="*/ 2147483647 h 398"/>
                  <a:gd name="T78" fmla="*/ 2147483647 w 333"/>
                  <a:gd name="T79" fmla="*/ 2147483647 h 398"/>
                  <a:gd name="T80" fmla="*/ 2147483647 w 333"/>
                  <a:gd name="T81" fmla="*/ 2147483647 h 398"/>
                  <a:gd name="T82" fmla="*/ 2147483647 w 333"/>
                  <a:gd name="T83" fmla="*/ 2147483647 h 398"/>
                  <a:gd name="T84" fmla="*/ 2147483647 w 333"/>
                  <a:gd name="T85" fmla="*/ 2147483647 h 398"/>
                  <a:gd name="T86" fmla="*/ 2147483647 w 333"/>
                  <a:gd name="T87" fmla="*/ 2147483647 h 398"/>
                  <a:gd name="T88" fmla="*/ 2147483647 w 333"/>
                  <a:gd name="T89" fmla="*/ 2147483647 h 398"/>
                  <a:gd name="T90" fmla="*/ 2147483647 w 333"/>
                  <a:gd name="T91" fmla="*/ 2147483647 h 398"/>
                  <a:gd name="T92" fmla="*/ 2147483647 w 333"/>
                  <a:gd name="T93" fmla="*/ 0 h 398"/>
                  <a:gd name="T94" fmla="*/ 2147483647 w 333"/>
                  <a:gd name="T95" fmla="*/ 2147483647 h 398"/>
                  <a:gd name="T96" fmla="*/ 2147483647 w 333"/>
                  <a:gd name="T97" fmla="*/ 2147483647 h 398"/>
                  <a:gd name="T98" fmla="*/ 2147483647 w 333"/>
                  <a:gd name="T99" fmla="*/ 2147483647 h 398"/>
                  <a:gd name="T100" fmla="*/ 2147483647 w 333"/>
                  <a:gd name="T101" fmla="*/ 2147483647 h 398"/>
                  <a:gd name="T102" fmla="*/ 2147483647 w 333"/>
                  <a:gd name="T103" fmla="*/ 2147483647 h 398"/>
                  <a:gd name="T104" fmla="*/ 2147483647 w 333"/>
                  <a:gd name="T105" fmla="*/ 2147483647 h 398"/>
                  <a:gd name="T106" fmla="*/ 2147483647 w 333"/>
                  <a:gd name="T107" fmla="*/ 2147483647 h 398"/>
                  <a:gd name="T108" fmla="*/ 2147483647 w 333"/>
                  <a:gd name="T109" fmla="*/ 2147483647 h 3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33"/>
                  <a:gd name="T166" fmla="*/ 0 h 398"/>
                  <a:gd name="T167" fmla="*/ 333 w 333"/>
                  <a:gd name="T168" fmla="*/ 398 h 3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33" h="398">
                    <a:moveTo>
                      <a:pt x="0" y="127"/>
                    </a:moveTo>
                    <a:lnTo>
                      <a:pt x="1" y="134"/>
                    </a:lnTo>
                    <a:lnTo>
                      <a:pt x="1" y="142"/>
                    </a:lnTo>
                    <a:lnTo>
                      <a:pt x="5" y="151"/>
                    </a:lnTo>
                    <a:lnTo>
                      <a:pt x="7" y="160"/>
                    </a:lnTo>
                    <a:lnTo>
                      <a:pt x="10" y="163"/>
                    </a:lnTo>
                    <a:lnTo>
                      <a:pt x="12" y="164"/>
                    </a:lnTo>
                    <a:lnTo>
                      <a:pt x="14" y="165"/>
                    </a:lnTo>
                    <a:lnTo>
                      <a:pt x="16" y="165"/>
                    </a:lnTo>
                    <a:lnTo>
                      <a:pt x="20" y="170"/>
                    </a:lnTo>
                    <a:lnTo>
                      <a:pt x="23" y="175"/>
                    </a:lnTo>
                    <a:lnTo>
                      <a:pt x="25" y="180"/>
                    </a:lnTo>
                    <a:lnTo>
                      <a:pt x="28" y="185"/>
                    </a:lnTo>
                    <a:lnTo>
                      <a:pt x="31" y="192"/>
                    </a:lnTo>
                    <a:lnTo>
                      <a:pt x="31" y="195"/>
                    </a:lnTo>
                    <a:lnTo>
                      <a:pt x="33" y="200"/>
                    </a:lnTo>
                    <a:lnTo>
                      <a:pt x="37" y="208"/>
                    </a:lnTo>
                    <a:lnTo>
                      <a:pt x="40" y="212"/>
                    </a:lnTo>
                    <a:lnTo>
                      <a:pt x="45" y="210"/>
                    </a:lnTo>
                    <a:lnTo>
                      <a:pt x="47" y="208"/>
                    </a:lnTo>
                    <a:lnTo>
                      <a:pt x="51" y="208"/>
                    </a:lnTo>
                    <a:lnTo>
                      <a:pt x="52" y="208"/>
                    </a:lnTo>
                    <a:lnTo>
                      <a:pt x="56" y="207"/>
                    </a:lnTo>
                    <a:lnTo>
                      <a:pt x="60" y="205"/>
                    </a:lnTo>
                    <a:lnTo>
                      <a:pt x="64" y="208"/>
                    </a:lnTo>
                    <a:lnTo>
                      <a:pt x="65" y="209"/>
                    </a:lnTo>
                    <a:lnTo>
                      <a:pt x="69" y="217"/>
                    </a:lnTo>
                    <a:lnTo>
                      <a:pt x="71" y="219"/>
                    </a:lnTo>
                    <a:lnTo>
                      <a:pt x="77" y="234"/>
                    </a:lnTo>
                    <a:lnTo>
                      <a:pt x="77" y="238"/>
                    </a:lnTo>
                    <a:lnTo>
                      <a:pt x="79" y="243"/>
                    </a:lnTo>
                    <a:lnTo>
                      <a:pt x="78" y="250"/>
                    </a:lnTo>
                    <a:lnTo>
                      <a:pt x="80" y="260"/>
                    </a:lnTo>
                    <a:lnTo>
                      <a:pt x="83" y="265"/>
                    </a:lnTo>
                    <a:lnTo>
                      <a:pt x="87" y="273"/>
                    </a:lnTo>
                    <a:lnTo>
                      <a:pt x="88" y="283"/>
                    </a:lnTo>
                    <a:lnTo>
                      <a:pt x="89" y="285"/>
                    </a:lnTo>
                    <a:lnTo>
                      <a:pt x="91" y="288"/>
                    </a:lnTo>
                    <a:lnTo>
                      <a:pt x="92" y="291"/>
                    </a:lnTo>
                    <a:lnTo>
                      <a:pt x="94" y="293"/>
                    </a:lnTo>
                    <a:lnTo>
                      <a:pt x="97" y="299"/>
                    </a:lnTo>
                    <a:lnTo>
                      <a:pt x="98" y="304"/>
                    </a:lnTo>
                    <a:lnTo>
                      <a:pt x="100" y="307"/>
                    </a:lnTo>
                    <a:lnTo>
                      <a:pt x="100" y="309"/>
                    </a:lnTo>
                    <a:lnTo>
                      <a:pt x="101" y="311"/>
                    </a:lnTo>
                    <a:lnTo>
                      <a:pt x="106" y="311"/>
                    </a:lnTo>
                    <a:lnTo>
                      <a:pt x="111" y="311"/>
                    </a:lnTo>
                    <a:lnTo>
                      <a:pt x="113" y="316"/>
                    </a:lnTo>
                    <a:lnTo>
                      <a:pt x="113" y="321"/>
                    </a:lnTo>
                    <a:lnTo>
                      <a:pt x="113" y="329"/>
                    </a:lnTo>
                    <a:lnTo>
                      <a:pt x="113" y="331"/>
                    </a:lnTo>
                    <a:lnTo>
                      <a:pt x="138" y="335"/>
                    </a:lnTo>
                    <a:lnTo>
                      <a:pt x="137" y="339"/>
                    </a:lnTo>
                    <a:lnTo>
                      <a:pt x="138" y="340"/>
                    </a:lnTo>
                    <a:lnTo>
                      <a:pt x="144" y="353"/>
                    </a:lnTo>
                    <a:lnTo>
                      <a:pt x="140" y="357"/>
                    </a:lnTo>
                    <a:lnTo>
                      <a:pt x="138" y="360"/>
                    </a:lnTo>
                    <a:lnTo>
                      <a:pt x="138" y="363"/>
                    </a:lnTo>
                    <a:lnTo>
                      <a:pt x="140" y="364"/>
                    </a:lnTo>
                    <a:lnTo>
                      <a:pt x="145" y="364"/>
                    </a:lnTo>
                    <a:lnTo>
                      <a:pt x="147" y="364"/>
                    </a:lnTo>
                    <a:lnTo>
                      <a:pt x="150" y="361"/>
                    </a:lnTo>
                    <a:lnTo>
                      <a:pt x="155" y="358"/>
                    </a:lnTo>
                    <a:lnTo>
                      <a:pt x="161" y="357"/>
                    </a:lnTo>
                    <a:lnTo>
                      <a:pt x="165" y="359"/>
                    </a:lnTo>
                    <a:lnTo>
                      <a:pt x="169" y="361"/>
                    </a:lnTo>
                    <a:lnTo>
                      <a:pt x="170" y="372"/>
                    </a:lnTo>
                    <a:lnTo>
                      <a:pt x="172" y="375"/>
                    </a:lnTo>
                    <a:lnTo>
                      <a:pt x="176" y="377"/>
                    </a:lnTo>
                    <a:lnTo>
                      <a:pt x="181" y="379"/>
                    </a:lnTo>
                    <a:lnTo>
                      <a:pt x="186" y="379"/>
                    </a:lnTo>
                    <a:lnTo>
                      <a:pt x="187" y="379"/>
                    </a:lnTo>
                    <a:lnTo>
                      <a:pt x="189" y="379"/>
                    </a:lnTo>
                    <a:lnTo>
                      <a:pt x="191" y="378"/>
                    </a:lnTo>
                    <a:lnTo>
                      <a:pt x="194" y="397"/>
                    </a:lnTo>
                    <a:lnTo>
                      <a:pt x="202" y="382"/>
                    </a:lnTo>
                    <a:lnTo>
                      <a:pt x="201" y="372"/>
                    </a:lnTo>
                    <a:lnTo>
                      <a:pt x="200" y="364"/>
                    </a:lnTo>
                    <a:lnTo>
                      <a:pt x="203" y="320"/>
                    </a:lnTo>
                    <a:lnTo>
                      <a:pt x="206" y="315"/>
                    </a:lnTo>
                    <a:lnTo>
                      <a:pt x="206" y="312"/>
                    </a:lnTo>
                    <a:lnTo>
                      <a:pt x="206" y="302"/>
                    </a:lnTo>
                    <a:lnTo>
                      <a:pt x="210" y="290"/>
                    </a:lnTo>
                    <a:lnTo>
                      <a:pt x="211" y="288"/>
                    </a:lnTo>
                    <a:lnTo>
                      <a:pt x="218" y="285"/>
                    </a:lnTo>
                    <a:lnTo>
                      <a:pt x="218" y="281"/>
                    </a:lnTo>
                    <a:lnTo>
                      <a:pt x="220" y="279"/>
                    </a:lnTo>
                    <a:lnTo>
                      <a:pt x="229" y="278"/>
                    </a:lnTo>
                    <a:lnTo>
                      <a:pt x="229" y="276"/>
                    </a:lnTo>
                    <a:lnTo>
                      <a:pt x="226" y="273"/>
                    </a:lnTo>
                    <a:lnTo>
                      <a:pt x="228" y="266"/>
                    </a:lnTo>
                    <a:lnTo>
                      <a:pt x="226" y="258"/>
                    </a:lnTo>
                    <a:lnTo>
                      <a:pt x="230" y="246"/>
                    </a:lnTo>
                    <a:lnTo>
                      <a:pt x="231" y="244"/>
                    </a:lnTo>
                    <a:lnTo>
                      <a:pt x="240" y="240"/>
                    </a:lnTo>
                    <a:lnTo>
                      <a:pt x="243" y="239"/>
                    </a:lnTo>
                    <a:lnTo>
                      <a:pt x="246" y="232"/>
                    </a:lnTo>
                    <a:lnTo>
                      <a:pt x="248" y="230"/>
                    </a:lnTo>
                    <a:lnTo>
                      <a:pt x="257" y="223"/>
                    </a:lnTo>
                    <a:lnTo>
                      <a:pt x="258" y="221"/>
                    </a:lnTo>
                    <a:lnTo>
                      <a:pt x="258" y="215"/>
                    </a:lnTo>
                    <a:lnTo>
                      <a:pt x="260" y="213"/>
                    </a:lnTo>
                    <a:lnTo>
                      <a:pt x="268" y="212"/>
                    </a:lnTo>
                    <a:lnTo>
                      <a:pt x="275" y="213"/>
                    </a:lnTo>
                    <a:lnTo>
                      <a:pt x="283" y="213"/>
                    </a:lnTo>
                    <a:lnTo>
                      <a:pt x="290" y="215"/>
                    </a:lnTo>
                    <a:lnTo>
                      <a:pt x="302" y="216"/>
                    </a:lnTo>
                    <a:lnTo>
                      <a:pt x="306" y="219"/>
                    </a:lnTo>
                    <a:lnTo>
                      <a:pt x="310" y="216"/>
                    </a:lnTo>
                    <a:lnTo>
                      <a:pt x="315" y="215"/>
                    </a:lnTo>
                    <a:lnTo>
                      <a:pt x="321" y="215"/>
                    </a:lnTo>
                    <a:lnTo>
                      <a:pt x="326" y="215"/>
                    </a:lnTo>
                    <a:lnTo>
                      <a:pt x="330" y="215"/>
                    </a:lnTo>
                    <a:lnTo>
                      <a:pt x="332" y="213"/>
                    </a:lnTo>
                    <a:lnTo>
                      <a:pt x="332" y="201"/>
                    </a:lnTo>
                    <a:lnTo>
                      <a:pt x="331" y="186"/>
                    </a:lnTo>
                    <a:lnTo>
                      <a:pt x="326" y="175"/>
                    </a:lnTo>
                    <a:lnTo>
                      <a:pt x="323" y="170"/>
                    </a:lnTo>
                    <a:lnTo>
                      <a:pt x="318" y="160"/>
                    </a:lnTo>
                    <a:lnTo>
                      <a:pt x="315" y="155"/>
                    </a:lnTo>
                    <a:lnTo>
                      <a:pt x="312" y="162"/>
                    </a:lnTo>
                    <a:lnTo>
                      <a:pt x="312" y="164"/>
                    </a:lnTo>
                    <a:lnTo>
                      <a:pt x="310" y="170"/>
                    </a:lnTo>
                    <a:lnTo>
                      <a:pt x="306" y="178"/>
                    </a:lnTo>
                    <a:lnTo>
                      <a:pt x="303" y="184"/>
                    </a:lnTo>
                    <a:lnTo>
                      <a:pt x="302" y="181"/>
                    </a:lnTo>
                    <a:lnTo>
                      <a:pt x="298" y="180"/>
                    </a:lnTo>
                    <a:lnTo>
                      <a:pt x="293" y="178"/>
                    </a:lnTo>
                    <a:lnTo>
                      <a:pt x="288" y="178"/>
                    </a:lnTo>
                    <a:lnTo>
                      <a:pt x="279" y="179"/>
                    </a:lnTo>
                    <a:lnTo>
                      <a:pt x="277" y="179"/>
                    </a:lnTo>
                    <a:lnTo>
                      <a:pt x="277" y="178"/>
                    </a:lnTo>
                    <a:lnTo>
                      <a:pt x="271" y="172"/>
                    </a:lnTo>
                    <a:lnTo>
                      <a:pt x="269" y="163"/>
                    </a:lnTo>
                    <a:lnTo>
                      <a:pt x="266" y="160"/>
                    </a:lnTo>
                    <a:lnTo>
                      <a:pt x="264" y="155"/>
                    </a:lnTo>
                    <a:lnTo>
                      <a:pt x="262" y="152"/>
                    </a:lnTo>
                    <a:lnTo>
                      <a:pt x="258" y="147"/>
                    </a:lnTo>
                    <a:lnTo>
                      <a:pt x="256" y="145"/>
                    </a:lnTo>
                    <a:lnTo>
                      <a:pt x="255" y="143"/>
                    </a:lnTo>
                    <a:lnTo>
                      <a:pt x="254" y="140"/>
                    </a:lnTo>
                    <a:lnTo>
                      <a:pt x="256" y="137"/>
                    </a:lnTo>
                    <a:lnTo>
                      <a:pt x="258" y="133"/>
                    </a:lnTo>
                    <a:lnTo>
                      <a:pt x="262" y="133"/>
                    </a:lnTo>
                    <a:lnTo>
                      <a:pt x="264" y="133"/>
                    </a:lnTo>
                    <a:lnTo>
                      <a:pt x="264" y="130"/>
                    </a:lnTo>
                    <a:lnTo>
                      <a:pt x="259" y="122"/>
                    </a:lnTo>
                    <a:lnTo>
                      <a:pt x="258" y="122"/>
                    </a:lnTo>
                    <a:lnTo>
                      <a:pt x="257" y="120"/>
                    </a:lnTo>
                    <a:lnTo>
                      <a:pt x="257" y="117"/>
                    </a:lnTo>
                    <a:lnTo>
                      <a:pt x="263" y="105"/>
                    </a:lnTo>
                    <a:lnTo>
                      <a:pt x="265" y="99"/>
                    </a:lnTo>
                    <a:lnTo>
                      <a:pt x="268" y="94"/>
                    </a:lnTo>
                    <a:lnTo>
                      <a:pt x="267" y="89"/>
                    </a:lnTo>
                    <a:lnTo>
                      <a:pt x="267" y="83"/>
                    </a:lnTo>
                    <a:lnTo>
                      <a:pt x="266" y="70"/>
                    </a:lnTo>
                    <a:lnTo>
                      <a:pt x="271" y="57"/>
                    </a:lnTo>
                    <a:lnTo>
                      <a:pt x="271" y="50"/>
                    </a:lnTo>
                    <a:lnTo>
                      <a:pt x="260" y="34"/>
                    </a:lnTo>
                    <a:lnTo>
                      <a:pt x="257" y="26"/>
                    </a:lnTo>
                    <a:lnTo>
                      <a:pt x="251" y="21"/>
                    </a:lnTo>
                    <a:lnTo>
                      <a:pt x="231" y="17"/>
                    </a:lnTo>
                    <a:lnTo>
                      <a:pt x="226" y="15"/>
                    </a:lnTo>
                    <a:lnTo>
                      <a:pt x="212" y="16"/>
                    </a:lnTo>
                    <a:lnTo>
                      <a:pt x="203" y="23"/>
                    </a:lnTo>
                    <a:lnTo>
                      <a:pt x="199" y="31"/>
                    </a:lnTo>
                    <a:lnTo>
                      <a:pt x="189" y="46"/>
                    </a:lnTo>
                    <a:lnTo>
                      <a:pt x="182" y="45"/>
                    </a:lnTo>
                    <a:lnTo>
                      <a:pt x="178" y="38"/>
                    </a:lnTo>
                    <a:lnTo>
                      <a:pt x="178" y="37"/>
                    </a:lnTo>
                    <a:lnTo>
                      <a:pt x="165" y="32"/>
                    </a:lnTo>
                    <a:lnTo>
                      <a:pt x="163" y="33"/>
                    </a:lnTo>
                    <a:lnTo>
                      <a:pt x="153" y="37"/>
                    </a:lnTo>
                    <a:lnTo>
                      <a:pt x="149" y="33"/>
                    </a:lnTo>
                    <a:lnTo>
                      <a:pt x="146" y="31"/>
                    </a:lnTo>
                    <a:lnTo>
                      <a:pt x="141" y="31"/>
                    </a:lnTo>
                    <a:lnTo>
                      <a:pt x="139" y="33"/>
                    </a:lnTo>
                    <a:lnTo>
                      <a:pt x="137" y="37"/>
                    </a:lnTo>
                    <a:lnTo>
                      <a:pt x="136" y="37"/>
                    </a:lnTo>
                    <a:lnTo>
                      <a:pt x="127" y="34"/>
                    </a:lnTo>
                    <a:lnTo>
                      <a:pt x="123" y="31"/>
                    </a:lnTo>
                    <a:lnTo>
                      <a:pt x="111" y="19"/>
                    </a:lnTo>
                    <a:lnTo>
                      <a:pt x="109" y="16"/>
                    </a:lnTo>
                    <a:lnTo>
                      <a:pt x="104" y="16"/>
                    </a:lnTo>
                    <a:lnTo>
                      <a:pt x="96" y="11"/>
                    </a:lnTo>
                    <a:lnTo>
                      <a:pt x="94" y="10"/>
                    </a:lnTo>
                    <a:lnTo>
                      <a:pt x="88" y="1"/>
                    </a:lnTo>
                    <a:lnTo>
                      <a:pt x="85" y="0"/>
                    </a:lnTo>
                    <a:lnTo>
                      <a:pt x="84" y="0"/>
                    </a:lnTo>
                    <a:lnTo>
                      <a:pt x="81" y="2"/>
                    </a:lnTo>
                    <a:lnTo>
                      <a:pt x="79" y="8"/>
                    </a:lnTo>
                    <a:lnTo>
                      <a:pt x="76" y="8"/>
                    </a:lnTo>
                    <a:lnTo>
                      <a:pt x="74" y="6"/>
                    </a:lnTo>
                    <a:lnTo>
                      <a:pt x="71" y="10"/>
                    </a:lnTo>
                    <a:lnTo>
                      <a:pt x="66" y="16"/>
                    </a:lnTo>
                    <a:lnTo>
                      <a:pt x="68" y="29"/>
                    </a:lnTo>
                    <a:lnTo>
                      <a:pt x="67" y="34"/>
                    </a:lnTo>
                    <a:lnTo>
                      <a:pt x="64" y="35"/>
                    </a:lnTo>
                    <a:lnTo>
                      <a:pt x="57" y="37"/>
                    </a:lnTo>
                    <a:lnTo>
                      <a:pt x="53" y="37"/>
                    </a:lnTo>
                    <a:lnTo>
                      <a:pt x="51" y="37"/>
                    </a:lnTo>
                    <a:lnTo>
                      <a:pt x="50" y="38"/>
                    </a:lnTo>
                    <a:lnTo>
                      <a:pt x="50" y="42"/>
                    </a:lnTo>
                    <a:lnTo>
                      <a:pt x="52" y="52"/>
                    </a:lnTo>
                    <a:lnTo>
                      <a:pt x="52" y="55"/>
                    </a:lnTo>
                    <a:lnTo>
                      <a:pt x="50" y="59"/>
                    </a:lnTo>
                    <a:lnTo>
                      <a:pt x="46" y="62"/>
                    </a:lnTo>
                    <a:lnTo>
                      <a:pt x="45" y="65"/>
                    </a:lnTo>
                    <a:lnTo>
                      <a:pt x="43" y="89"/>
                    </a:lnTo>
                    <a:lnTo>
                      <a:pt x="37" y="93"/>
                    </a:lnTo>
                    <a:lnTo>
                      <a:pt x="27" y="95"/>
                    </a:lnTo>
                    <a:lnTo>
                      <a:pt x="24" y="95"/>
                    </a:lnTo>
                    <a:lnTo>
                      <a:pt x="20" y="94"/>
                    </a:lnTo>
                    <a:lnTo>
                      <a:pt x="15" y="94"/>
                    </a:lnTo>
                    <a:lnTo>
                      <a:pt x="4" y="94"/>
                    </a:lnTo>
                    <a:lnTo>
                      <a:pt x="4" y="98"/>
                    </a:lnTo>
                    <a:lnTo>
                      <a:pt x="4" y="105"/>
                    </a:lnTo>
                    <a:lnTo>
                      <a:pt x="3" y="111"/>
                    </a:lnTo>
                    <a:lnTo>
                      <a:pt x="2" y="115"/>
                    </a:lnTo>
                    <a:lnTo>
                      <a:pt x="1" y="120"/>
                    </a:lnTo>
                    <a:lnTo>
                      <a:pt x="0" y="127"/>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grpSp>
            <p:nvGrpSpPr>
              <p:cNvPr id="93" name="Group 21"/>
              <p:cNvGrpSpPr>
                <a:grpSpLocks/>
              </p:cNvGrpSpPr>
              <p:nvPr/>
            </p:nvGrpSpPr>
            <p:grpSpPr bwMode="auto">
              <a:xfrm>
                <a:off x="3779843" y="4111625"/>
                <a:ext cx="1447802" cy="1409700"/>
                <a:chOff x="2379" y="2590"/>
                <a:chExt cx="912" cy="888"/>
              </a:xfrm>
            </p:grpSpPr>
            <p:sp>
              <p:nvSpPr>
                <p:cNvPr id="116" name="Freeform 22"/>
                <p:cNvSpPr>
                  <a:spLocks/>
                </p:cNvSpPr>
                <p:nvPr/>
              </p:nvSpPr>
              <p:spPr bwMode="auto">
                <a:xfrm>
                  <a:off x="2813" y="2648"/>
                  <a:ext cx="169" cy="156"/>
                </a:xfrm>
                <a:custGeom>
                  <a:avLst/>
                  <a:gdLst>
                    <a:gd name="T0" fmla="*/ 0 w 83"/>
                    <a:gd name="T1" fmla="*/ 415451 h 73"/>
                    <a:gd name="T2" fmla="*/ 4758 w 83"/>
                    <a:gd name="T3" fmla="*/ 380950 h 73"/>
                    <a:gd name="T4" fmla="*/ 19726 w 83"/>
                    <a:gd name="T5" fmla="*/ 317890 h 73"/>
                    <a:gd name="T6" fmla="*/ 45257 w 83"/>
                    <a:gd name="T7" fmla="*/ 272303 h 73"/>
                    <a:gd name="T8" fmla="*/ 87208 w 83"/>
                    <a:gd name="T9" fmla="*/ 246279 h 73"/>
                    <a:gd name="T10" fmla="*/ 101571 w 83"/>
                    <a:gd name="T11" fmla="*/ 208401 h 73"/>
                    <a:gd name="T12" fmla="*/ 117205 w 83"/>
                    <a:gd name="T13" fmla="*/ 190467 h 73"/>
                    <a:gd name="T14" fmla="*/ 137124 w 83"/>
                    <a:gd name="T15" fmla="*/ 134763 h 73"/>
                    <a:gd name="T16" fmla="*/ 146859 w 83"/>
                    <a:gd name="T17" fmla="*/ 144920 h 73"/>
                    <a:gd name="T18" fmla="*/ 151652 w 83"/>
                    <a:gd name="T19" fmla="*/ 144920 h 73"/>
                    <a:gd name="T20" fmla="*/ 171382 w 83"/>
                    <a:gd name="T21" fmla="*/ 119265 h 73"/>
                    <a:gd name="T22" fmla="*/ 192697 w 83"/>
                    <a:gd name="T23" fmla="*/ 101357 h 73"/>
                    <a:gd name="T24" fmla="*/ 202116 w 83"/>
                    <a:gd name="T25" fmla="*/ 89129 h 73"/>
                    <a:gd name="T26" fmla="*/ 224202 w 83"/>
                    <a:gd name="T27" fmla="*/ 81840 h 73"/>
                    <a:gd name="T28" fmla="*/ 224202 w 83"/>
                    <a:gd name="T29" fmla="*/ 71807 h 73"/>
                    <a:gd name="T30" fmla="*/ 234034 w 83"/>
                    <a:gd name="T31" fmla="*/ 55810 h 73"/>
                    <a:gd name="T32" fmla="*/ 254956 w 83"/>
                    <a:gd name="T33" fmla="*/ 8386 h 73"/>
                    <a:gd name="T34" fmla="*/ 260042 w 83"/>
                    <a:gd name="T35" fmla="*/ 0 h 73"/>
                    <a:gd name="T36" fmla="*/ 264652 w 83"/>
                    <a:gd name="T37" fmla="*/ 8386 h 73"/>
                    <a:gd name="T38" fmla="*/ 289192 w 83"/>
                    <a:gd name="T39" fmla="*/ 63062 h 73"/>
                    <a:gd name="T40" fmla="*/ 319400 w 83"/>
                    <a:gd name="T41" fmla="*/ 89129 h 73"/>
                    <a:gd name="T42" fmla="*/ 319400 w 83"/>
                    <a:gd name="T43" fmla="*/ 119265 h 73"/>
                    <a:gd name="T44" fmla="*/ 329636 w 83"/>
                    <a:gd name="T45" fmla="*/ 134763 h 73"/>
                    <a:gd name="T46" fmla="*/ 339059 w 83"/>
                    <a:gd name="T47" fmla="*/ 160977 h 73"/>
                    <a:gd name="T48" fmla="*/ 361554 w 83"/>
                    <a:gd name="T49" fmla="*/ 208401 h 73"/>
                    <a:gd name="T50" fmla="*/ 366351 w 83"/>
                    <a:gd name="T51" fmla="*/ 237894 h 73"/>
                    <a:gd name="T52" fmla="*/ 361554 w 83"/>
                    <a:gd name="T53" fmla="*/ 272303 h 73"/>
                    <a:gd name="T54" fmla="*/ 370973 w 83"/>
                    <a:gd name="T55" fmla="*/ 302206 h 73"/>
                    <a:gd name="T56" fmla="*/ 386654 w 83"/>
                    <a:gd name="T57" fmla="*/ 309692 h 73"/>
                    <a:gd name="T58" fmla="*/ 401778 w 83"/>
                    <a:gd name="T59" fmla="*/ 344006 h 73"/>
                    <a:gd name="T60" fmla="*/ 416296 w 83"/>
                    <a:gd name="T61" fmla="*/ 351549 h 73"/>
                    <a:gd name="T62" fmla="*/ 406541 w 83"/>
                    <a:gd name="T63" fmla="*/ 380950 h 73"/>
                    <a:gd name="T64" fmla="*/ 406541 w 83"/>
                    <a:gd name="T65" fmla="*/ 407025 h 73"/>
                    <a:gd name="T66" fmla="*/ 382044 w 83"/>
                    <a:gd name="T67" fmla="*/ 436747 h 73"/>
                    <a:gd name="T68" fmla="*/ 344200 w 83"/>
                    <a:gd name="T69" fmla="*/ 470092 h 73"/>
                    <a:gd name="T70" fmla="*/ 339059 w 83"/>
                    <a:gd name="T71" fmla="*/ 501055 h 73"/>
                    <a:gd name="T72" fmla="*/ 329636 w 83"/>
                    <a:gd name="T73" fmla="*/ 518390 h 73"/>
                    <a:gd name="T74" fmla="*/ 274210 w 83"/>
                    <a:gd name="T75" fmla="*/ 615424 h 73"/>
                    <a:gd name="T76" fmla="*/ 218977 w 83"/>
                    <a:gd name="T77" fmla="*/ 608103 h 73"/>
                    <a:gd name="T78" fmla="*/ 197323 w 83"/>
                    <a:gd name="T79" fmla="*/ 597512 h 73"/>
                    <a:gd name="T80" fmla="*/ 146859 w 83"/>
                    <a:gd name="T81" fmla="*/ 552005 h 73"/>
                    <a:gd name="T82" fmla="*/ 122639 w 83"/>
                    <a:gd name="T83" fmla="*/ 544649 h 73"/>
                    <a:gd name="T84" fmla="*/ 96910 w 83"/>
                    <a:gd name="T85" fmla="*/ 534492 h 73"/>
                    <a:gd name="T86" fmla="*/ 81782 w 83"/>
                    <a:gd name="T87" fmla="*/ 552005 h 73"/>
                    <a:gd name="T88" fmla="*/ 64992 w 83"/>
                    <a:gd name="T89" fmla="*/ 615424 h 73"/>
                    <a:gd name="T90" fmla="*/ 64992 w 83"/>
                    <a:gd name="T91" fmla="*/ 653337 h 73"/>
                    <a:gd name="T92" fmla="*/ 45257 w 83"/>
                    <a:gd name="T93" fmla="*/ 623622 h 73"/>
                    <a:gd name="T94" fmla="*/ 14528 w 83"/>
                    <a:gd name="T95" fmla="*/ 571524 h 73"/>
                    <a:gd name="T96" fmla="*/ 0 w 83"/>
                    <a:gd name="T97" fmla="*/ 534492 h 73"/>
                    <a:gd name="T98" fmla="*/ 0 w 83"/>
                    <a:gd name="T99" fmla="*/ 415451 h 7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3"/>
                    <a:gd name="T151" fmla="*/ 0 h 73"/>
                    <a:gd name="T152" fmla="*/ 83 w 83"/>
                    <a:gd name="T153" fmla="*/ 73 h 7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3" h="73">
                      <a:moveTo>
                        <a:pt x="0" y="46"/>
                      </a:moveTo>
                      <a:lnTo>
                        <a:pt x="1" y="42"/>
                      </a:lnTo>
                      <a:lnTo>
                        <a:pt x="4" y="35"/>
                      </a:lnTo>
                      <a:lnTo>
                        <a:pt x="9" y="30"/>
                      </a:lnTo>
                      <a:lnTo>
                        <a:pt x="17" y="27"/>
                      </a:lnTo>
                      <a:lnTo>
                        <a:pt x="20" y="23"/>
                      </a:lnTo>
                      <a:lnTo>
                        <a:pt x="23" y="21"/>
                      </a:lnTo>
                      <a:lnTo>
                        <a:pt x="27" y="15"/>
                      </a:lnTo>
                      <a:lnTo>
                        <a:pt x="29" y="16"/>
                      </a:lnTo>
                      <a:lnTo>
                        <a:pt x="30" y="16"/>
                      </a:lnTo>
                      <a:lnTo>
                        <a:pt x="34" y="13"/>
                      </a:lnTo>
                      <a:lnTo>
                        <a:pt x="38" y="11"/>
                      </a:lnTo>
                      <a:lnTo>
                        <a:pt x="40" y="10"/>
                      </a:lnTo>
                      <a:lnTo>
                        <a:pt x="44" y="9"/>
                      </a:lnTo>
                      <a:lnTo>
                        <a:pt x="44" y="8"/>
                      </a:lnTo>
                      <a:lnTo>
                        <a:pt x="46" y="6"/>
                      </a:lnTo>
                      <a:lnTo>
                        <a:pt x="50" y="1"/>
                      </a:lnTo>
                      <a:lnTo>
                        <a:pt x="51" y="0"/>
                      </a:lnTo>
                      <a:lnTo>
                        <a:pt x="52" y="1"/>
                      </a:lnTo>
                      <a:lnTo>
                        <a:pt x="57" y="7"/>
                      </a:lnTo>
                      <a:lnTo>
                        <a:pt x="63" y="10"/>
                      </a:lnTo>
                      <a:lnTo>
                        <a:pt x="63" y="13"/>
                      </a:lnTo>
                      <a:lnTo>
                        <a:pt x="65" y="15"/>
                      </a:lnTo>
                      <a:lnTo>
                        <a:pt x="67" y="18"/>
                      </a:lnTo>
                      <a:lnTo>
                        <a:pt x="71" y="23"/>
                      </a:lnTo>
                      <a:lnTo>
                        <a:pt x="72" y="26"/>
                      </a:lnTo>
                      <a:lnTo>
                        <a:pt x="71" y="30"/>
                      </a:lnTo>
                      <a:lnTo>
                        <a:pt x="73" y="33"/>
                      </a:lnTo>
                      <a:lnTo>
                        <a:pt x="76" y="34"/>
                      </a:lnTo>
                      <a:lnTo>
                        <a:pt x="79" y="38"/>
                      </a:lnTo>
                      <a:lnTo>
                        <a:pt x="82" y="39"/>
                      </a:lnTo>
                      <a:lnTo>
                        <a:pt x="80" y="42"/>
                      </a:lnTo>
                      <a:lnTo>
                        <a:pt x="80" y="45"/>
                      </a:lnTo>
                      <a:lnTo>
                        <a:pt x="75" y="48"/>
                      </a:lnTo>
                      <a:lnTo>
                        <a:pt x="68" y="52"/>
                      </a:lnTo>
                      <a:lnTo>
                        <a:pt x="67" y="55"/>
                      </a:lnTo>
                      <a:lnTo>
                        <a:pt x="65" y="57"/>
                      </a:lnTo>
                      <a:lnTo>
                        <a:pt x="54" y="68"/>
                      </a:lnTo>
                      <a:lnTo>
                        <a:pt x="43" y="67"/>
                      </a:lnTo>
                      <a:lnTo>
                        <a:pt x="39" y="66"/>
                      </a:lnTo>
                      <a:lnTo>
                        <a:pt x="29" y="61"/>
                      </a:lnTo>
                      <a:lnTo>
                        <a:pt x="24" y="60"/>
                      </a:lnTo>
                      <a:lnTo>
                        <a:pt x="19" y="59"/>
                      </a:lnTo>
                      <a:lnTo>
                        <a:pt x="16" y="61"/>
                      </a:lnTo>
                      <a:lnTo>
                        <a:pt x="13" y="68"/>
                      </a:lnTo>
                      <a:lnTo>
                        <a:pt x="13" y="72"/>
                      </a:lnTo>
                      <a:lnTo>
                        <a:pt x="9" y="69"/>
                      </a:lnTo>
                      <a:lnTo>
                        <a:pt x="3" y="63"/>
                      </a:lnTo>
                      <a:lnTo>
                        <a:pt x="0" y="59"/>
                      </a:lnTo>
                      <a:lnTo>
                        <a:pt x="0" y="46"/>
                      </a:lnTo>
                    </a:path>
                  </a:pathLst>
                </a:custGeom>
                <a:solidFill>
                  <a:srgbClr val="0000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17" name="Freeform 23"/>
                <p:cNvSpPr>
                  <a:spLocks/>
                </p:cNvSpPr>
                <p:nvPr/>
              </p:nvSpPr>
              <p:spPr bwMode="auto">
                <a:xfrm>
                  <a:off x="2953" y="2761"/>
                  <a:ext cx="338" cy="361"/>
                </a:xfrm>
                <a:custGeom>
                  <a:avLst/>
                  <a:gdLst>
                    <a:gd name="T0" fmla="*/ 45661 w 164"/>
                    <a:gd name="T1" fmla="*/ 974905 h 169"/>
                    <a:gd name="T2" fmla="*/ 45661 w 164"/>
                    <a:gd name="T3" fmla="*/ 882542 h 169"/>
                    <a:gd name="T4" fmla="*/ 16923 w 164"/>
                    <a:gd name="T5" fmla="*/ 755520 h 169"/>
                    <a:gd name="T6" fmla="*/ 71883 w 164"/>
                    <a:gd name="T7" fmla="*/ 612839 h 169"/>
                    <a:gd name="T8" fmla="*/ 122710 w 164"/>
                    <a:gd name="T9" fmla="*/ 516606 h 169"/>
                    <a:gd name="T10" fmla="*/ 139631 w 164"/>
                    <a:gd name="T11" fmla="*/ 435300 h 169"/>
                    <a:gd name="T12" fmla="*/ 171838 w 164"/>
                    <a:gd name="T13" fmla="*/ 405642 h 169"/>
                    <a:gd name="T14" fmla="*/ 204711 w 164"/>
                    <a:gd name="T15" fmla="*/ 260979 h 169"/>
                    <a:gd name="T16" fmla="*/ 204711 w 164"/>
                    <a:gd name="T17" fmla="*/ 151776 h 169"/>
                    <a:gd name="T18" fmla="*/ 233449 w 164"/>
                    <a:gd name="T19" fmla="*/ 88900 h 169"/>
                    <a:gd name="T20" fmla="*/ 259811 w 164"/>
                    <a:gd name="T21" fmla="*/ 0 h 169"/>
                    <a:gd name="T22" fmla="*/ 293277 w 164"/>
                    <a:gd name="T23" fmla="*/ 25917 h 169"/>
                    <a:gd name="T24" fmla="*/ 370392 w 164"/>
                    <a:gd name="T25" fmla="*/ 81612 h 169"/>
                    <a:gd name="T26" fmla="*/ 458977 w 164"/>
                    <a:gd name="T27" fmla="*/ 160372 h 169"/>
                    <a:gd name="T28" fmla="*/ 526726 w 164"/>
                    <a:gd name="T29" fmla="*/ 237034 h 169"/>
                    <a:gd name="T30" fmla="*/ 581053 w 164"/>
                    <a:gd name="T31" fmla="*/ 278799 h 169"/>
                    <a:gd name="T32" fmla="*/ 620459 w 164"/>
                    <a:gd name="T33" fmla="*/ 198084 h 169"/>
                    <a:gd name="T34" fmla="*/ 698327 w 164"/>
                    <a:gd name="T35" fmla="*/ 160372 h 169"/>
                    <a:gd name="T36" fmla="*/ 746753 w 164"/>
                    <a:gd name="T37" fmla="*/ 174331 h 169"/>
                    <a:gd name="T38" fmla="*/ 840408 w 164"/>
                    <a:gd name="T39" fmla="*/ 286897 h 169"/>
                    <a:gd name="T40" fmla="*/ 908532 w 164"/>
                    <a:gd name="T41" fmla="*/ 296496 h 169"/>
                    <a:gd name="T42" fmla="*/ 929053 w 164"/>
                    <a:gd name="T43" fmla="*/ 349879 h 169"/>
                    <a:gd name="T44" fmla="*/ 956653 w 164"/>
                    <a:gd name="T45" fmla="*/ 423126 h 169"/>
                    <a:gd name="T46" fmla="*/ 934613 w 164"/>
                    <a:gd name="T47" fmla="*/ 516606 h 169"/>
                    <a:gd name="T48" fmla="*/ 869534 w 164"/>
                    <a:gd name="T49" fmla="*/ 506327 h 169"/>
                    <a:gd name="T50" fmla="*/ 835214 w 164"/>
                    <a:gd name="T51" fmla="*/ 524213 h 169"/>
                    <a:gd name="T52" fmla="*/ 814502 w 164"/>
                    <a:gd name="T53" fmla="*/ 668425 h 169"/>
                    <a:gd name="T54" fmla="*/ 780836 w 164"/>
                    <a:gd name="T55" fmla="*/ 692539 h 169"/>
                    <a:gd name="T56" fmla="*/ 746753 w 164"/>
                    <a:gd name="T57" fmla="*/ 668425 h 169"/>
                    <a:gd name="T58" fmla="*/ 709042 w 164"/>
                    <a:gd name="T59" fmla="*/ 706592 h 169"/>
                    <a:gd name="T60" fmla="*/ 669514 w 164"/>
                    <a:gd name="T61" fmla="*/ 722207 h 169"/>
                    <a:gd name="T62" fmla="*/ 641293 w 164"/>
                    <a:gd name="T63" fmla="*/ 692539 h 169"/>
                    <a:gd name="T64" fmla="*/ 620459 w 164"/>
                    <a:gd name="T65" fmla="*/ 755520 h 169"/>
                    <a:gd name="T66" fmla="*/ 636081 w 164"/>
                    <a:gd name="T67" fmla="*/ 955430 h 169"/>
                    <a:gd name="T68" fmla="*/ 663381 w 164"/>
                    <a:gd name="T69" fmla="*/ 1127839 h 169"/>
                    <a:gd name="T70" fmla="*/ 720379 w 164"/>
                    <a:gd name="T71" fmla="*/ 1216739 h 169"/>
                    <a:gd name="T72" fmla="*/ 757487 w 164"/>
                    <a:gd name="T73" fmla="*/ 1301792 h 169"/>
                    <a:gd name="T74" fmla="*/ 757487 w 164"/>
                    <a:gd name="T75" fmla="*/ 1382331 h 169"/>
                    <a:gd name="T76" fmla="*/ 735399 w 164"/>
                    <a:gd name="T77" fmla="*/ 1436101 h 169"/>
                    <a:gd name="T78" fmla="*/ 669514 w 164"/>
                    <a:gd name="T79" fmla="*/ 1516676 h 169"/>
                    <a:gd name="T80" fmla="*/ 641293 w 164"/>
                    <a:gd name="T81" fmla="*/ 1509347 h 169"/>
                    <a:gd name="T82" fmla="*/ 581053 w 164"/>
                    <a:gd name="T83" fmla="*/ 1516676 h 169"/>
                    <a:gd name="T84" fmla="*/ 559005 w 164"/>
                    <a:gd name="T85" fmla="*/ 1509347 h 169"/>
                    <a:gd name="T86" fmla="*/ 493781 w 164"/>
                    <a:gd name="T87" fmla="*/ 1516676 h 169"/>
                    <a:gd name="T88" fmla="*/ 504681 w 164"/>
                    <a:gd name="T89" fmla="*/ 1479329 h 169"/>
                    <a:gd name="T90" fmla="*/ 493781 w 164"/>
                    <a:gd name="T91" fmla="*/ 1398384 h 169"/>
                    <a:gd name="T92" fmla="*/ 435610 w 164"/>
                    <a:gd name="T93" fmla="*/ 1398384 h 169"/>
                    <a:gd name="T94" fmla="*/ 392671 w 164"/>
                    <a:gd name="T95" fmla="*/ 1427819 h 169"/>
                    <a:gd name="T96" fmla="*/ 359651 w 164"/>
                    <a:gd name="T97" fmla="*/ 1427819 h 169"/>
                    <a:gd name="T98" fmla="*/ 333289 w 164"/>
                    <a:gd name="T99" fmla="*/ 1415594 h 169"/>
                    <a:gd name="T100" fmla="*/ 321877 w 164"/>
                    <a:gd name="T101" fmla="*/ 1427819 h 169"/>
                    <a:gd name="T102" fmla="*/ 281931 w 164"/>
                    <a:gd name="T103" fmla="*/ 1182452 h 169"/>
                    <a:gd name="T104" fmla="*/ 233449 w 164"/>
                    <a:gd name="T105" fmla="*/ 1175119 h 169"/>
                    <a:gd name="T106" fmla="*/ 211361 w 164"/>
                    <a:gd name="T107" fmla="*/ 1208397 h 169"/>
                    <a:gd name="T108" fmla="*/ 171838 w 164"/>
                    <a:gd name="T109" fmla="*/ 1253721 h 169"/>
                    <a:gd name="T110" fmla="*/ 139631 w 164"/>
                    <a:gd name="T111" fmla="*/ 1246206 h 169"/>
                    <a:gd name="T112" fmla="*/ 83377 w 164"/>
                    <a:gd name="T113" fmla="*/ 1182452 h 169"/>
                    <a:gd name="T114" fmla="*/ 83377 w 164"/>
                    <a:gd name="T115" fmla="*/ 1111047 h 169"/>
                    <a:gd name="T116" fmla="*/ 40455 w 164"/>
                    <a:gd name="T117" fmla="*/ 1111047 h 169"/>
                    <a:gd name="T118" fmla="*/ 0 w 164"/>
                    <a:gd name="T119" fmla="*/ 1081562 h 1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4"/>
                    <a:gd name="T181" fmla="*/ 0 h 169"/>
                    <a:gd name="T182" fmla="*/ 164 w 164"/>
                    <a:gd name="T183" fmla="*/ 169 h 16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4" h="169">
                      <a:moveTo>
                        <a:pt x="0" y="120"/>
                      </a:moveTo>
                      <a:lnTo>
                        <a:pt x="2" y="120"/>
                      </a:lnTo>
                      <a:lnTo>
                        <a:pt x="8" y="108"/>
                      </a:lnTo>
                      <a:lnTo>
                        <a:pt x="11" y="106"/>
                      </a:lnTo>
                      <a:lnTo>
                        <a:pt x="10" y="98"/>
                      </a:lnTo>
                      <a:lnTo>
                        <a:pt x="8" y="98"/>
                      </a:lnTo>
                      <a:lnTo>
                        <a:pt x="5" y="94"/>
                      </a:lnTo>
                      <a:lnTo>
                        <a:pt x="1" y="88"/>
                      </a:lnTo>
                      <a:lnTo>
                        <a:pt x="3" y="84"/>
                      </a:lnTo>
                      <a:lnTo>
                        <a:pt x="5" y="82"/>
                      </a:lnTo>
                      <a:lnTo>
                        <a:pt x="12" y="71"/>
                      </a:lnTo>
                      <a:lnTo>
                        <a:pt x="12" y="68"/>
                      </a:lnTo>
                      <a:lnTo>
                        <a:pt x="14" y="67"/>
                      </a:lnTo>
                      <a:lnTo>
                        <a:pt x="18" y="62"/>
                      </a:lnTo>
                      <a:lnTo>
                        <a:pt x="21" y="57"/>
                      </a:lnTo>
                      <a:lnTo>
                        <a:pt x="22" y="54"/>
                      </a:lnTo>
                      <a:lnTo>
                        <a:pt x="24" y="53"/>
                      </a:lnTo>
                      <a:lnTo>
                        <a:pt x="24" y="48"/>
                      </a:lnTo>
                      <a:lnTo>
                        <a:pt x="26" y="46"/>
                      </a:lnTo>
                      <a:lnTo>
                        <a:pt x="29" y="47"/>
                      </a:lnTo>
                      <a:lnTo>
                        <a:pt x="29" y="45"/>
                      </a:lnTo>
                      <a:lnTo>
                        <a:pt x="33" y="45"/>
                      </a:lnTo>
                      <a:lnTo>
                        <a:pt x="39" y="36"/>
                      </a:lnTo>
                      <a:lnTo>
                        <a:pt x="35" y="29"/>
                      </a:lnTo>
                      <a:lnTo>
                        <a:pt x="31" y="24"/>
                      </a:lnTo>
                      <a:lnTo>
                        <a:pt x="33" y="21"/>
                      </a:lnTo>
                      <a:lnTo>
                        <a:pt x="35" y="17"/>
                      </a:lnTo>
                      <a:lnTo>
                        <a:pt x="37" y="14"/>
                      </a:lnTo>
                      <a:lnTo>
                        <a:pt x="39" y="12"/>
                      </a:lnTo>
                      <a:lnTo>
                        <a:pt x="40" y="10"/>
                      </a:lnTo>
                      <a:lnTo>
                        <a:pt x="36" y="7"/>
                      </a:lnTo>
                      <a:lnTo>
                        <a:pt x="36" y="6"/>
                      </a:lnTo>
                      <a:lnTo>
                        <a:pt x="44" y="0"/>
                      </a:lnTo>
                      <a:lnTo>
                        <a:pt x="45" y="2"/>
                      </a:lnTo>
                      <a:lnTo>
                        <a:pt x="48" y="2"/>
                      </a:lnTo>
                      <a:lnTo>
                        <a:pt x="50" y="3"/>
                      </a:lnTo>
                      <a:lnTo>
                        <a:pt x="54" y="4"/>
                      </a:lnTo>
                      <a:lnTo>
                        <a:pt x="56" y="9"/>
                      </a:lnTo>
                      <a:lnTo>
                        <a:pt x="63" y="9"/>
                      </a:lnTo>
                      <a:lnTo>
                        <a:pt x="69" y="10"/>
                      </a:lnTo>
                      <a:lnTo>
                        <a:pt x="73" y="9"/>
                      </a:lnTo>
                      <a:lnTo>
                        <a:pt x="78" y="18"/>
                      </a:lnTo>
                      <a:lnTo>
                        <a:pt x="83" y="22"/>
                      </a:lnTo>
                      <a:lnTo>
                        <a:pt x="86" y="22"/>
                      </a:lnTo>
                      <a:lnTo>
                        <a:pt x="90" y="26"/>
                      </a:lnTo>
                      <a:lnTo>
                        <a:pt x="93" y="29"/>
                      </a:lnTo>
                      <a:lnTo>
                        <a:pt x="95" y="30"/>
                      </a:lnTo>
                      <a:lnTo>
                        <a:pt x="99" y="31"/>
                      </a:lnTo>
                      <a:lnTo>
                        <a:pt x="103" y="30"/>
                      </a:lnTo>
                      <a:lnTo>
                        <a:pt x="105" y="28"/>
                      </a:lnTo>
                      <a:lnTo>
                        <a:pt x="106" y="22"/>
                      </a:lnTo>
                      <a:lnTo>
                        <a:pt x="108" y="21"/>
                      </a:lnTo>
                      <a:lnTo>
                        <a:pt x="116" y="17"/>
                      </a:lnTo>
                      <a:lnTo>
                        <a:pt x="119" y="18"/>
                      </a:lnTo>
                      <a:lnTo>
                        <a:pt x="122" y="19"/>
                      </a:lnTo>
                      <a:lnTo>
                        <a:pt x="125" y="18"/>
                      </a:lnTo>
                      <a:lnTo>
                        <a:pt x="127" y="19"/>
                      </a:lnTo>
                      <a:lnTo>
                        <a:pt x="129" y="21"/>
                      </a:lnTo>
                      <a:lnTo>
                        <a:pt x="132" y="23"/>
                      </a:lnTo>
                      <a:lnTo>
                        <a:pt x="143" y="32"/>
                      </a:lnTo>
                      <a:lnTo>
                        <a:pt x="146" y="32"/>
                      </a:lnTo>
                      <a:lnTo>
                        <a:pt x="152" y="33"/>
                      </a:lnTo>
                      <a:lnTo>
                        <a:pt x="155" y="33"/>
                      </a:lnTo>
                      <a:lnTo>
                        <a:pt x="156" y="34"/>
                      </a:lnTo>
                      <a:lnTo>
                        <a:pt x="156" y="39"/>
                      </a:lnTo>
                      <a:lnTo>
                        <a:pt x="158" y="39"/>
                      </a:lnTo>
                      <a:lnTo>
                        <a:pt x="158" y="45"/>
                      </a:lnTo>
                      <a:lnTo>
                        <a:pt x="159" y="47"/>
                      </a:lnTo>
                      <a:lnTo>
                        <a:pt x="163" y="47"/>
                      </a:lnTo>
                      <a:lnTo>
                        <a:pt x="163" y="52"/>
                      </a:lnTo>
                      <a:lnTo>
                        <a:pt x="159" y="54"/>
                      </a:lnTo>
                      <a:lnTo>
                        <a:pt x="159" y="57"/>
                      </a:lnTo>
                      <a:lnTo>
                        <a:pt x="154" y="59"/>
                      </a:lnTo>
                      <a:lnTo>
                        <a:pt x="150" y="57"/>
                      </a:lnTo>
                      <a:lnTo>
                        <a:pt x="148" y="56"/>
                      </a:lnTo>
                      <a:lnTo>
                        <a:pt x="148" y="54"/>
                      </a:lnTo>
                      <a:lnTo>
                        <a:pt x="143" y="54"/>
                      </a:lnTo>
                      <a:lnTo>
                        <a:pt x="142" y="58"/>
                      </a:lnTo>
                      <a:lnTo>
                        <a:pt x="139" y="67"/>
                      </a:lnTo>
                      <a:lnTo>
                        <a:pt x="139" y="70"/>
                      </a:lnTo>
                      <a:lnTo>
                        <a:pt x="139" y="74"/>
                      </a:lnTo>
                      <a:lnTo>
                        <a:pt x="137" y="76"/>
                      </a:lnTo>
                      <a:lnTo>
                        <a:pt x="135" y="77"/>
                      </a:lnTo>
                      <a:lnTo>
                        <a:pt x="133" y="77"/>
                      </a:lnTo>
                      <a:lnTo>
                        <a:pt x="133" y="75"/>
                      </a:lnTo>
                      <a:lnTo>
                        <a:pt x="131" y="75"/>
                      </a:lnTo>
                      <a:lnTo>
                        <a:pt x="127" y="74"/>
                      </a:lnTo>
                      <a:lnTo>
                        <a:pt x="123" y="72"/>
                      </a:lnTo>
                      <a:lnTo>
                        <a:pt x="122" y="73"/>
                      </a:lnTo>
                      <a:lnTo>
                        <a:pt x="121" y="78"/>
                      </a:lnTo>
                      <a:lnTo>
                        <a:pt x="120" y="80"/>
                      </a:lnTo>
                      <a:lnTo>
                        <a:pt x="119" y="81"/>
                      </a:lnTo>
                      <a:lnTo>
                        <a:pt x="114" y="80"/>
                      </a:lnTo>
                      <a:lnTo>
                        <a:pt x="113" y="78"/>
                      </a:lnTo>
                      <a:lnTo>
                        <a:pt x="110" y="78"/>
                      </a:lnTo>
                      <a:lnTo>
                        <a:pt x="109" y="77"/>
                      </a:lnTo>
                      <a:lnTo>
                        <a:pt x="108" y="78"/>
                      </a:lnTo>
                      <a:lnTo>
                        <a:pt x="107" y="83"/>
                      </a:lnTo>
                      <a:lnTo>
                        <a:pt x="106" y="84"/>
                      </a:lnTo>
                      <a:lnTo>
                        <a:pt x="104" y="92"/>
                      </a:lnTo>
                      <a:lnTo>
                        <a:pt x="105" y="99"/>
                      </a:lnTo>
                      <a:lnTo>
                        <a:pt x="108" y="106"/>
                      </a:lnTo>
                      <a:lnTo>
                        <a:pt x="110" y="107"/>
                      </a:lnTo>
                      <a:lnTo>
                        <a:pt x="111" y="122"/>
                      </a:lnTo>
                      <a:lnTo>
                        <a:pt x="113" y="125"/>
                      </a:lnTo>
                      <a:lnTo>
                        <a:pt x="114" y="126"/>
                      </a:lnTo>
                      <a:lnTo>
                        <a:pt x="116" y="130"/>
                      </a:lnTo>
                      <a:lnTo>
                        <a:pt x="123" y="135"/>
                      </a:lnTo>
                      <a:lnTo>
                        <a:pt x="123" y="137"/>
                      </a:lnTo>
                      <a:lnTo>
                        <a:pt x="127" y="142"/>
                      </a:lnTo>
                      <a:lnTo>
                        <a:pt x="129" y="144"/>
                      </a:lnTo>
                      <a:lnTo>
                        <a:pt x="131" y="147"/>
                      </a:lnTo>
                      <a:lnTo>
                        <a:pt x="129" y="150"/>
                      </a:lnTo>
                      <a:lnTo>
                        <a:pt x="129" y="153"/>
                      </a:lnTo>
                      <a:lnTo>
                        <a:pt x="127" y="154"/>
                      </a:lnTo>
                      <a:lnTo>
                        <a:pt x="128" y="155"/>
                      </a:lnTo>
                      <a:lnTo>
                        <a:pt x="125" y="159"/>
                      </a:lnTo>
                      <a:lnTo>
                        <a:pt x="122" y="165"/>
                      </a:lnTo>
                      <a:lnTo>
                        <a:pt x="119" y="167"/>
                      </a:lnTo>
                      <a:lnTo>
                        <a:pt x="114" y="168"/>
                      </a:lnTo>
                      <a:lnTo>
                        <a:pt x="112" y="168"/>
                      </a:lnTo>
                      <a:lnTo>
                        <a:pt x="111" y="168"/>
                      </a:lnTo>
                      <a:lnTo>
                        <a:pt x="109" y="167"/>
                      </a:lnTo>
                      <a:lnTo>
                        <a:pt x="107" y="168"/>
                      </a:lnTo>
                      <a:lnTo>
                        <a:pt x="101" y="168"/>
                      </a:lnTo>
                      <a:lnTo>
                        <a:pt x="99" y="168"/>
                      </a:lnTo>
                      <a:lnTo>
                        <a:pt x="97" y="168"/>
                      </a:lnTo>
                      <a:lnTo>
                        <a:pt x="96" y="168"/>
                      </a:lnTo>
                      <a:lnTo>
                        <a:pt x="95" y="167"/>
                      </a:lnTo>
                      <a:lnTo>
                        <a:pt x="90" y="166"/>
                      </a:lnTo>
                      <a:lnTo>
                        <a:pt x="86" y="168"/>
                      </a:lnTo>
                      <a:lnTo>
                        <a:pt x="84" y="168"/>
                      </a:lnTo>
                      <a:lnTo>
                        <a:pt x="82" y="167"/>
                      </a:lnTo>
                      <a:lnTo>
                        <a:pt x="83" y="165"/>
                      </a:lnTo>
                      <a:lnTo>
                        <a:pt x="86" y="164"/>
                      </a:lnTo>
                      <a:lnTo>
                        <a:pt x="87" y="161"/>
                      </a:lnTo>
                      <a:lnTo>
                        <a:pt x="86" y="157"/>
                      </a:lnTo>
                      <a:lnTo>
                        <a:pt x="84" y="155"/>
                      </a:lnTo>
                      <a:lnTo>
                        <a:pt x="80" y="154"/>
                      </a:lnTo>
                      <a:lnTo>
                        <a:pt x="76" y="155"/>
                      </a:lnTo>
                      <a:lnTo>
                        <a:pt x="74" y="155"/>
                      </a:lnTo>
                      <a:lnTo>
                        <a:pt x="73" y="157"/>
                      </a:lnTo>
                      <a:lnTo>
                        <a:pt x="69" y="154"/>
                      </a:lnTo>
                      <a:lnTo>
                        <a:pt x="67" y="158"/>
                      </a:lnTo>
                      <a:lnTo>
                        <a:pt x="66" y="158"/>
                      </a:lnTo>
                      <a:lnTo>
                        <a:pt x="63" y="158"/>
                      </a:lnTo>
                      <a:lnTo>
                        <a:pt x="61" y="158"/>
                      </a:lnTo>
                      <a:lnTo>
                        <a:pt x="59" y="158"/>
                      </a:lnTo>
                      <a:lnTo>
                        <a:pt x="58" y="158"/>
                      </a:lnTo>
                      <a:lnTo>
                        <a:pt x="57" y="157"/>
                      </a:lnTo>
                      <a:lnTo>
                        <a:pt x="57" y="158"/>
                      </a:lnTo>
                      <a:lnTo>
                        <a:pt x="56" y="158"/>
                      </a:lnTo>
                      <a:lnTo>
                        <a:pt x="55" y="158"/>
                      </a:lnTo>
                      <a:lnTo>
                        <a:pt x="51" y="155"/>
                      </a:lnTo>
                      <a:lnTo>
                        <a:pt x="50" y="150"/>
                      </a:lnTo>
                      <a:lnTo>
                        <a:pt x="48" y="131"/>
                      </a:lnTo>
                      <a:lnTo>
                        <a:pt x="46" y="131"/>
                      </a:lnTo>
                      <a:lnTo>
                        <a:pt x="44" y="132"/>
                      </a:lnTo>
                      <a:lnTo>
                        <a:pt x="40" y="130"/>
                      </a:lnTo>
                      <a:lnTo>
                        <a:pt x="39" y="129"/>
                      </a:lnTo>
                      <a:lnTo>
                        <a:pt x="37" y="130"/>
                      </a:lnTo>
                      <a:lnTo>
                        <a:pt x="36" y="134"/>
                      </a:lnTo>
                      <a:lnTo>
                        <a:pt x="34" y="135"/>
                      </a:lnTo>
                      <a:lnTo>
                        <a:pt x="33" y="137"/>
                      </a:lnTo>
                      <a:lnTo>
                        <a:pt x="29" y="139"/>
                      </a:lnTo>
                      <a:lnTo>
                        <a:pt x="28" y="139"/>
                      </a:lnTo>
                      <a:lnTo>
                        <a:pt x="25" y="138"/>
                      </a:lnTo>
                      <a:lnTo>
                        <a:pt x="24" y="138"/>
                      </a:lnTo>
                      <a:lnTo>
                        <a:pt x="22" y="137"/>
                      </a:lnTo>
                      <a:lnTo>
                        <a:pt x="16" y="136"/>
                      </a:lnTo>
                      <a:lnTo>
                        <a:pt x="14" y="131"/>
                      </a:lnTo>
                      <a:lnTo>
                        <a:pt x="15" y="128"/>
                      </a:lnTo>
                      <a:lnTo>
                        <a:pt x="13" y="126"/>
                      </a:lnTo>
                      <a:lnTo>
                        <a:pt x="14" y="123"/>
                      </a:lnTo>
                      <a:lnTo>
                        <a:pt x="9" y="121"/>
                      </a:lnTo>
                      <a:lnTo>
                        <a:pt x="9" y="124"/>
                      </a:lnTo>
                      <a:lnTo>
                        <a:pt x="7" y="123"/>
                      </a:lnTo>
                      <a:lnTo>
                        <a:pt x="5" y="120"/>
                      </a:lnTo>
                      <a:lnTo>
                        <a:pt x="2" y="121"/>
                      </a:lnTo>
                      <a:lnTo>
                        <a:pt x="0" y="120"/>
                      </a:lnTo>
                    </a:path>
                  </a:pathLst>
                </a:custGeom>
                <a:solidFill>
                  <a:srgbClr val="0000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18" name="Freeform 24"/>
                <p:cNvSpPr>
                  <a:spLocks/>
                </p:cNvSpPr>
                <p:nvPr/>
              </p:nvSpPr>
              <p:spPr bwMode="auto">
                <a:xfrm>
                  <a:off x="2667" y="3018"/>
                  <a:ext cx="614" cy="460"/>
                </a:xfrm>
                <a:custGeom>
                  <a:avLst/>
                  <a:gdLst>
                    <a:gd name="T0" fmla="*/ 74395 w 297"/>
                    <a:gd name="T1" fmla="*/ 1688384 h 213"/>
                    <a:gd name="T2" fmla="*/ 153800 w 297"/>
                    <a:gd name="T3" fmla="*/ 1844436 h 213"/>
                    <a:gd name="T4" fmla="*/ 237864 w 297"/>
                    <a:gd name="T5" fmla="*/ 1891313 h 213"/>
                    <a:gd name="T6" fmla="*/ 336608 w 297"/>
                    <a:gd name="T7" fmla="*/ 1964226 h 213"/>
                    <a:gd name="T8" fmla="*/ 463508 w 297"/>
                    <a:gd name="T9" fmla="*/ 2049693 h 213"/>
                    <a:gd name="T10" fmla="*/ 657325 w 297"/>
                    <a:gd name="T11" fmla="*/ 2149189 h 213"/>
                    <a:gd name="T12" fmla="*/ 748385 w 297"/>
                    <a:gd name="T13" fmla="*/ 2120276 h 213"/>
                    <a:gd name="T14" fmla="*/ 822764 w 297"/>
                    <a:gd name="T15" fmla="*/ 2140687 h 213"/>
                    <a:gd name="T16" fmla="*/ 902855 w 297"/>
                    <a:gd name="T17" fmla="*/ 1952914 h 213"/>
                    <a:gd name="T18" fmla="*/ 931264 w 297"/>
                    <a:gd name="T19" fmla="*/ 1792493 h 213"/>
                    <a:gd name="T20" fmla="*/ 1049686 w 297"/>
                    <a:gd name="T21" fmla="*/ 1623969 h 213"/>
                    <a:gd name="T22" fmla="*/ 1107788 w 297"/>
                    <a:gd name="T23" fmla="*/ 1739431 h 213"/>
                    <a:gd name="T24" fmla="*/ 1303567 w 297"/>
                    <a:gd name="T25" fmla="*/ 1758707 h 213"/>
                    <a:gd name="T26" fmla="*/ 1382964 w 297"/>
                    <a:gd name="T27" fmla="*/ 1811778 h 213"/>
                    <a:gd name="T28" fmla="*/ 1450115 w 297"/>
                    <a:gd name="T29" fmla="*/ 1874167 h 213"/>
                    <a:gd name="T30" fmla="*/ 1468394 w 297"/>
                    <a:gd name="T31" fmla="*/ 1792493 h 213"/>
                    <a:gd name="T32" fmla="*/ 1456125 w 297"/>
                    <a:gd name="T33" fmla="*/ 1586942 h 213"/>
                    <a:gd name="T34" fmla="*/ 1444486 w 297"/>
                    <a:gd name="T35" fmla="*/ 1482857 h 213"/>
                    <a:gd name="T36" fmla="*/ 1480472 w 297"/>
                    <a:gd name="T37" fmla="*/ 1482857 h 213"/>
                    <a:gd name="T38" fmla="*/ 1541756 w 297"/>
                    <a:gd name="T39" fmla="*/ 1429393 h 213"/>
                    <a:gd name="T40" fmla="*/ 1609924 w 297"/>
                    <a:gd name="T41" fmla="*/ 1295546 h 213"/>
                    <a:gd name="T42" fmla="*/ 1651207 w 297"/>
                    <a:gd name="T43" fmla="*/ 1143664 h 213"/>
                    <a:gd name="T44" fmla="*/ 1700933 w 297"/>
                    <a:gd name="T45" fmla="*/ 1010670 h 213"/>
                    <a:gd name="T46" fmla="*/ 1689949 w 297"/>
                    <a:gd name="T47" fmla="*/ 875760 h 213"/>
                    <a:gd name="T48" fmla="*/ 1695578 w 297"/>
                    <a:gd name="T49" fmla="*/ 772789 h 213"/>
                    <a:gd name="T50" fmla="*/ 1737078 w 297"/>
                    <a:gd name="T51" fmla="*/ 637860 h 213"/>
                    <a:gd name="T52" fmla="*/ 1723665 w 297"/>
                    <a:gd name="T53" fmla="*/ 534142 h 213"/>
                    <a:gd name="T54" fmla="*/ 1786432 w 297"/>
                    <a:gd name="T55" fmla="*/ 460806 h 213"/>
                    <a:gd name="T56" fmla="*/ 1682349 w 297"/>
                    <a:gd name="T57" fmla="*/ 319871 h 213"/>
                    <a:gd name="T58" fmla="*/ 1604518 w 297"/>
                    <a:gd name="T59" fmla="*/ 399405 h 213"/>
                    <a:gd name="T60" fmla="*/ 1491398 w 297"/>
                    <a:gd name="T61" fmla="*/ 485561 h 213"/>
                    <a:gd name="T62" fmla="*/ 1364244 w 297"/>
                    <a:gd name="T63" fmla="*/ 496943 h 213"/>
                    <a:gd name="T64" fmla="*/ 1358914 w 297"/>
                    <a:gd name="T65" fmla="*/ 370926 h 213"/>
                    <a:gd name="T66" fmla="*/ 1250503 w 297"/>
                    <a:gd name="T67" fmla="*/ 382390 h 213"/>
                    <a:gd name="T68" fmla="*/ 1182186 w 297"/>
                    <a:gd name="T69" fmla="*/ 382390 h 213"/>
                    <a:gd name="T70" fmla="*/ 1107788 w 297"/>
                    <a:gd name="T71" fmla="*/ 123559 h 213"/>
                    <a:gd name="T72" fmla="*/ 1035330 w 297"/>
                    <a:gd name="T73" fmla="*/ 167624 h 213"/>
                    <a:gd name="T74" fmla="*/ 919627 w 297"/>
                    <a:gd name="T75" fmla="*/ 114525 h 213"/>
                    <a:gd name="T76" fmla="*/ 867168 w 297"/>
                    <a:gd name="T77" fmla="*/ 0 h 213"/>
                    <a:gd name="T78" fmla="*/ 701440 w 297"/>
                    <a:gd name="T79" fmla="*/ 70529 h 213"/>
                    <a:gd name="T80" fmla="*/ 583627 w 297"/>
                    <a:gd name="T81" fmla="*/ 114525 h 213"/>
                    <a:gd name="T82" fmla="*/ 513221 w 297"/>
                    <a:gd name="T83" fmla="*/ 177063 h 213"/>
                    <a:gd name="T84" fmla="*/ 450465 w 297"/>
                    <a:gd name="T85" fmla="*/ 142848 h 213"/>
                    <a:gd name="T86" fmla="*/ 422043 w 297"/>
                    <a:gd name="T87" fmla="*/ 152316 h 213"/>
                    <a:gd name="T88" fmla="*/ 422043 w 297"/>
                    <a:gd name="T89" fmla="*/ 337448 h 213"/>
                    <a:gd name="T90" fmla="*/ 535852 w 297"/>
                    <a:gd name="T91" fmla="*/ 423980 h 213"/>
                    <a:gd name="T92" fmla="*/ 530488 w 297"/>
                    <a:gd name="T93" fmla="*/ 628410 h 213"/>
                    <a:gd name="T94" fmla="*/ 549212 w 297"/>
                    <a:gd name="T95" fmla="*/ 781795 h 213"/>
                    <a:gd name="T96" fmla="*/ 627647 w 297"/>
                    <a:gd name="T97" fmla="*/ 781795 h 213"/>
                    <a:gd name="T98" fmla="*/ 598602 w 297"/>
                    <a:gd name="T99" fmla="*/ 896147 h 213"/>
                    <a:gd name="T100" fmla="*/ 542127 w 297"/>
                    <a:gd name="T101" fmla="*/ 957729 h 213"/>
                    <a:gd name="T102" fmla="*/ 415389 w 297"/>
                    <a:gd name="T103" fmla="*/ 1120983 h 213"/>
                    <a:gd name="T104" fmla="*/ 297900 w 297"/>
                    <a:gd name="T105" fmla="*/ 1216016 h 213"/>
                    <a:gd name="T106" fmla="*/ 182846 w 297"/>
                    <a:gd name="T107" fmla="*/ 1196750 h 213"/>
                    <a:gd name="T108" fmla="*/ 132465 w 297"/>
                    <a:gd name="T109" fmla="*/ 1224939 h 213"/>
                    <a:gd name="T110" fmla="*/ 80025 w 297"/>
                    <a:gd name="T111" fmla="*/ 1393087 h 213"/>
                    <a:gd name="T112" fmla="*/ 0 w 297"/>
                    <a:gd name="T113" fmla="*/ 1562387 h 21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7"/>
                    <a:gd name="T172" fmla="*/ 0 h 213"/>
                    <a:gd name="T173" fmla="*/ 297 w 297"/>
                    <a:gd name="T174" fmla="*/ 213 h 21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7" h="213">
                      <a:moveTo>
                        <a:pt x="0" y="152"/>
                      </a:moveTo>
                      <a:lnTo>
                        <a:pt x="0" y="152"/>
                      </a:lnTo>
                      <a:lnTo>
                        <a:pt x="1" y="152"/>
                      </a:lnTo>
                      <a:lnTo>
                        <a:pt x="5" y="154"/>
                      </a:lnTo>
                      <a:lnTo>
                        <a:pt x="8" y="158"/>
                      </a:lnTo>
                      <a:lnTo>
                        <a:pt x="9" y="160"/>
                      </a:lnTo>
                      <a:lnTo>
                        <a:pt x="12" y="164"/>
                      </a:lnTo>
                      <a:lnTo>
                        <a:pt x="12" y="166"/>
                      </a:lnTo>
                      <a:lnTo>
                        <a:pt x="14" y="169"/>
                      </a:lnTo>
                      <a:lnTo>
                        <a:pt x="14" y="173"/>
                      </a:lnTo>
                      <a:lnTo>
                        <a:pt x="16" y="175"/>
                      </a:lnTo>
                      <a:lnTo>
                        <a:pt x="18" y="176"/>
                      </a:lnTo>
                      <a:lnTo>
                        <a:pt x="24" y="179"/>
                      </a:lnTo>
                      <a:lnTo>
                        <a:pt x="25" y="179"/>
                      </a:lnTo>
                      <a:lnTo>
                        <a:pt x="25" y="180"/>
                      </a:lnTo>
                      <a:lnTo>
                        <a:pt x="26" y="180"/>
                      </a:lnTo>
                      <a:lnTo>
                        <a:pt x="28" y="180"/>
                      </a:lnTo>
                      <a:lnTo>
                        <a:pt x="30" y="181"/>
                      </a:lnTo>
                      <a:lnTo>
                        <a:pt x="33" y="183"/>
                      </a:lnTo>
                      <a:lnTo>
                        <a:pt x="37" y="184"/>
                      </a:lnTo>
                      <a:lnTo>
                        <a:pt x="39" y="184"/>
                      </a:lnTo>
                      <a:lnTo>
                        <a:pt x="41" y="185"/>
                      </a:lnTo>
                      <a:lnTo>
                        <a:pt x="43" y="186"/>
                      </a:lnTo>
                      <a:lnTo>
                        <a:pt x="45" y="186"/>
                      </a:lnTo>
                      <a:lnTo>
                        <a:pt x="46" y="186"/>
                      </a:lnTo>
                      <a:lnTo>
                        <a:pt x="50" y="188"/>
                      </a:lnTo>
                      <a:lnTo>
                        <a:pt x="54" y="190"/>
                      </a:lnTo>
                      <a:lnTo>
                        <a:pt x="55" y="191"/>
                      </a:lnTo>
                      <a:lnTo>
                        <a:pt x="60" y="193"/>
                      </a:lnTo>
                      <a:lnTo>
                        <a:pt x="62" y="195"/>
                      </a:lnTo>
                      <a:lnTo>
                        <a:pt x="65" y="196"/>
                      </a:lnTo>
                      <a:lnTo>
                        <a:pt x="67" y="197"/>
                      </a:lnTo>
                      <a:lnTo>
                        <a:pt x="72" y="199"/>
                      </a:lnTo>
                      <a:lnTo>
                        <a:pt x="73" y="199"/>
                      </a:lnTo>
                      <a:lnTo>
                        <a:pt x="76" y="199"/>
                      </a:lnTo>
                      <a:lnTo>
                        <a:pt x="78" y="200"/>
                      </a:lnTo>
                      <a:lnTo>
                        <a:pt x="81" y="200"/>
                      </a:lnTo>
                      <a:lnTo>
                        <a:pt x="83" y="201"/>
                      </a:lnTo>
                      <a:lnTo>
                        <a:pt x="87" y="203"/>
                      </a:lnTo>
                      <a:lnTo>
                        <a:pt x="89" y="203"/>
                      </a:lnTo>
                      <a:lnTo>
                        <a:pt x="105" y="207"/>
                      </a:lnTo>
                      <a:lnTo>
                        <a:pt x="108" y="209"/>
                      </a:lnTo>
                      <a:lnTo>
                        <a:pt x="113" y="212"/>
                      </a:lnTo>
                      <a:lnTo>
                        <a:pt x="115" y="212"/>
                      </a:lnTo>
                      <a:lnTo>
                        <a:pt x="119" y="208"/>
                      </a:lnTo>
                      <a:lnTo>
                        <a:pt x="119" y="207"/>
                      </a:lnTo>
                      <a:lnTo>
                        <a:pt x="121" y="207"/>
                      </a:lnTo>
                      <a:lnTo>
                        <a:pt x="122" y="206"/>
                      </a:lnTo>
                      <a:lnTo>
                        <a:pt x="123" y="206"/>
                      </a:lnTo>
                      <a:lnTo>
                        <a:pt x="125" y="206"/>
                      </a:lnTo>
                      <a:lnTo>
                        <a:pt x="127" y="207"/>
                      </a:lnTo>
                      <a:lnTo>
                        <a:pt x="129" y="207"/>
                      </a:lnTo>
                      <a:lnTo>
                        <a:pt x="133" y="209"/>
                      </a:lnTo>
                      <a:lnTo>
                        <a:pt x="134" y="209"/>
                      </a:lnTo>
                      <a:lnTo>
                        <a:pt x="136" y="212"/>
                      </a:lnTo>
                      <a:lnTo>
                        <a:pt x="135" y="208"/>
                      </a:lnTo>
                      <a:lnTo>
                        <a:pt x="137" y="202"/>
                      </a:lnTo>
                      <a:lnTo>
                        <a:pt x="137" y="190"/>
                      </a:lnTo>
                      <a:lnTo>
                        <a:pt x="142" y="189"/>
                      </a:lnTo>
                      <a:lnTo>
                        <a:pt x="144" y="190"/>
                      </a:lnTo>
                      <a:lnTo>
                        <a:pt x="146" y="190"/>
                      </a:lnTo>
                      <a:lnTo>
                        <a:pt x="146" y="189"/>
                      </a:lnTo>
                      <a:lnTo>
                        <a:pt x="148" y="190"/>
                      </a:lnTo>
                      <a:lnTo>
                        <a:pt x="151" y="189"/>
                      </a:lnTo>
                      <a:lnTo>
                        <a:pt x="151" y="187"/>
                      </a:lnTo>
                      <a:lnTo>
                        <a:pt x="154" y="186"/>
                      </a:lnTo>
                      <a:lnTo>
                        <a:pt x="155" y="184"/>
                      </a:lnTo>
                      <a:lnTo>
                        <a:pt x="155" y="182"/>
                      </a:lnTo>
                      <a:lnTo>
                        <a:pt x="154" y="176"/>
                      </a:lnTo>
                      <a:lnTo>
                        <a:pt x="153" y="174"/>
                      </a:lnTo>
                      <a:lnTo>
                        <a:pt x="153" y="164"/>
                      </a:lnTo>
                      <a:lnTo>
                        <a:pt x="155" y="160"/>
                      </a:lnTo>
                      <a:lnTo>
                        <a:pt x="161" y="157"/>
                      </a:lnTo>
                      <a:lnTo>
                        <a:pt x="164" y="157"/>
                      </a:lnTo>
                      <a:lnTo>
                        <a:pt x="166" y="158"/>
                      </a:lnTo>
                      <a:lnTo>
                        <a:pt x="168" y="159"/>
                      </a:lnTo>
                      <a:lnTo>
                        <a:pt x="172" y="158"/>
                      </a:lnTo>
                      <a:lnTo>
                        <a:pt x="174" y="159"/>
                      </a:lnTo>
                      <a:lnTo>
                        <a:pt x="175" y="162"/>
                      </a:lnTo>
                      <a:lnTo>
                        <a:pt x="176" y="163"/>
                      </a:lnTo>
                      <a:lnTo>
                        <a:pt x="180" y="167"/>
                      </a:lnTo>
                      <a:lnTo>
                        <a:pt x="180" y="168"/>
                      </a:lnTo>
                      <a:lnTo>
                        <a:pt x="181" y="168"/>
                      </a:lnTo>
                      <a:lnTo>
                        <a:pt x="182" y="169"/>
                      </a:lnTo>
                      <a:lnTo>
                        <a:pt x="186" y="169"/>
                      </a:lnTo>
                      <a:lnTo>
                        <a:pt x="187" y="169"/>
                      </a:lnTo>
                      <a:lnTo>
                        <a:pt x="193" y="169"/>
                      </a:lnTo>
                      <a:lnTo>
                        <a:pt x="195" y="167"/>
                      </a:lnTo>
                      <a:lnTo>
                        <a:pt x="205" y="168"/>
                      </a:lnTo>
                      <a:lnTo>
                        <a:pt x="208" y="169"/>
                      </a:lnTo>
                      <a:lnTo>
                        <a:pt x="214" y="171"/>
                      </a:lnTo>
                      <a:lnTo>
                        <a:pt x="219" y="172"/>
                      </a:lnTo>
                      <a:lnTo>
                        <a:pt x="220" y="173"/>
                      </a:lnTo>
                      <a:lnTo>
                        <a:pt x="222" y="172"/>
                      </a:lnTo>
                      <a:lnTo>
                        <a:pt x="224" y="172"/>
                      </a:lnTo>
                      <a:lnTo>
                        <a:pt x="224" y="175"/>
                      </a:lnTo>
                      <a:lnTo>
                        <a:pt x="227" y="177"/>
                      </a:lnTo>
                      <a:lnTo>
                        <a:pt x="227" y="176"/>
                      </a:lnTo>
                      <a:lnTo>
                        <a:pt x="228" y="176"/>
                      </a:lnTo>
                      <a:lnTo>
                        <a:pt x="230" y="176"/>
                      </a:lnTo>
                      <a:lnTo>
                        <a:pt x="231" y="176"/>
                      </a:lnTo>
                      <a:lnTo>
                        <a:pt x="233" y="177"/>
                      </a:lnTo>
                      <a:lnTo>
                        <a:pt x="234" y="177"/>
                      </a:lnTo>
                      <a:lnTo>
                        <a:pt x="239" y="178"/>
                      </a:lnTo>
                      <a:lnTo>
                        <a:pt x="238" y="182"/>
                      </a:lnTo>
                      <a:lnTo>
                        <a:pt x="239" y="183"/>
                      </a:lnTo>
                      <a:lnTo>
                        <a:pt x="241" y="183"/>
                      </a:lnTo>
                      <a:lnTo>
                        <a:pt x="245" y="181"/>
                      </a:lnTo>
                      <a:lnTo>
                        <a:pt x="246" y="180"/>
                      </a:lnTo>
                      <a:lnTo>
                        <a:pt x="246" y="178"/>
                      </a:lnTo>
                      <a:lnTo>
                        <a:pt x="244" y="177"/>
                      </a:lnTo>
                      <a:lnTo>
                        <a:pt x="241" y="174"/>
                      </a:lnTo>
                      <a:lnTo>
                        <a:pt x="240" y="165"/>
                      </a:lnTo>
                      <a:lnTo>
                        <a:pt x="240" y="163"/>
                      </a:lnTo>
                      <a:lnTo>
                        <a:pt x="239" y="161"/>
                      </a:lnTo>
                      <a:lnTo>
                        <a:pt x="239" y="158"/>
                      </a:lnTo>
                      <a:lnTo>
                        <a:pt x="238" y="157"/>
                      </a:lnTo>
                      <a:lnTo>
                        <a:pt x="238" y="156"/>
                      </a:lnTo>
                      <a:lnTo>
                        <a:pt x="239" y="154"/>
                      </a:lnTo>
                      <a:lnTo>
                        <a:pt x="238" y="153"/>
                      </a:lnTo>
                      <a:lnTo>
                        <a:pt x="237" y="153"/>
                      </a:lnTo>
                      <a:lnTo>
                        <a:pt x="237" y="151"/>
                      </a:lnTo>
                      <a:lnTo>
                        <a:pt x="237" y="150"/>
                      </a:lnTo>
                      <a:lnTo>
                        <a:pt x="237" y="149"/>
                      </a:lnTo>
                      <a:lnTo>
                        <a:pt x="237" y="145"/>
                      </a:lnTo>
                      <a:lnTo>
                        <a:pt x="237" y="144"/>
                      </a:lnTo>
                      <a:lnTo>
                        <a:pt x="236" y="141"/>
                      </a:lnTo>
                      <a:lnTo>
                        <a:pt x="238" y="139"/>
                      </a:lnTo>
                      <a:lnTo>
                        <a:pt x="240" y="139"/>
                      </a:lnTo>
                      <a:lnTo>
                        <a:pt x="241" y="142"/>
                      </a:lnTo>
                      <a:lnTo>
                        <a:pt x="241" y="144"/>
                      </a:lnTo>
                      <a:lnTo>
                        <a:pt x="242" y="144"/>
                      </a:lnTo>
                      <a:lnTo>
                        <a:pt x="243" y="144"/>
                      </a:lnTo>
                      <a:lnTo>
                        <a:pt x="245" y="142"/>
                      </a:lnTo>
                      <a:lnTo>
                        <a:pt x="246" y="139"/>
                      </a:lnTo>
                      <a:lnTo>
                        <a:pt x="247" y="139"/>
                      </a:lnTo>
                      <a:lnTo>
                        <a:pt x="247" y="140"/>
                      </a:lnTo>
                      <a:lnTo>
                        <a:pt x="251" y="140"/>
                      </a:lnTo>
                      <a:lnTo>
                        <a:pt x="252" y="141"/>
                      </a:lnTo>
                      <a:lnTo>
                        <a:pt x="253" y="139"/>
                      </a:lnTo>
                      <a:lnTo>
                        <a:pt x="253" y="138"/>
                      </a:lnTo>
                      <a:lnTo>
                        <a:pt x="255" y="137"/>
                      </a:lnTo>
                      <a:lnTo>
                        <a:pt x="256" y="136"/>
                      </a:lnTo>
                      <a:lnTo>
                        <a:pt x="256" y="135"/>
                      </a:lnTo>
                      <a:lnTo>
                        <a:pt x="258" y="133"/>
                      </a:lnTo>
                      <a:lnTo>
                        <a:pt x="258" y="131"/>
                      </a:lnTo>
                      <a:lnTo>
                        <a:pt x="264" y="126"/>
                      </a:lnTo>
                      <a:lnTo>
                        <a:pt x="266" y="120"/>
                      </a:lnTo>
                      <a:lnTo>
                        <a:pt x="267" y="118"/>
                      </a:lnTo>
                      <a:lnTo>
                        <a:pt x="268" y="118"/>
                      </a:lnTo>
                      <a:lnTo>
                        <a:pt x="269" y="117"/>
                      </a:lnTo>
                      <a:lnTo>
                        <a:pt x="268" y="115"/>
                      </a:lnTo>
                      <a:lnTo>
                        <a:pt x="268" y="114"/>
                      </a:lnTo>
                      <a:lnTo>
                        <a:pt x="271" y="111"/>
                      </a:lnTo>
                      <a:lnTo>
                        <a:pt x="271" y="103"/>
                      </a:lnTo>
                      <a:lnTo>
                        <a:pt x="273" y="102"/>
                      </a:lnTo>
                      <a:lnTo>
                        <a:pt x="274" y="101"/>
                      </a:lnTo>
                      <a:lnTo>
                        <a:pt x="274" y="99"/>
                      </a:lnTo>
                      <a:lnTo>
                        <a:pt x="276" y="99"/>
                      </a:lnTo>
                      <a:lnTo>
                        <a:pt x="278" y="99"/>
                      </a:lnTo>
                      <a:lnTo>
                        <a:pt x="279" y="98"/>
                      </a:lnTo>
                      <a:lnTo>
                        <a:pt x="281" y="97"/>
                      </a:lnTo>
                      <a:lnTo>
                        <a:pt x="281" y="92"/>
                      </a:lnTo>
                      <a:lnTo>
                        <a:pt x="279" y="91"/>
                      </a:lnTo>
                      <a:lnTo>
                        <a:pt x="279" y="90"/>
                      </a:lnTo>
                      <a:lnTo>
                        <a:pt x="279" y="89"/>
                      </a:lnTo>
                      <a:lnTo>
                        <a:pt x="278" y="86"/>
                      </a:lnTo>
                      <a:lnTo>
                        <a:pt x="277" y="85"/>
                      </a:lnTo>
                      <a:lnTo>
                        <a:pt x="278" y="84"/>
                      </a:lnTo>
                      <a:lnTo>
                        <a:pt x="278" y="79"/>
                      </a:lnTo>
                      <a:lnTo>
                        <a:pt x="277" y="79"/>
                      </a:lnTo>
                      <a:lnTo>
                        <a:pt x="276" y="78"/>
                      </a:lnTo>
                      <a:lnTo>
                        <a:pt x="275" y="75"/>
                      </a:lnTo>
                      <a:lnTo>
                        <a:pt x="277" y="74"/>
                      </a:lnTo>
                      <a:lnTo>
                        <a:pt x="278" y="75"/>
                      </a:lnTo>
                      <a:lnTo>
                        <a:pt x="279" y="74"/>
                      </a:lnTo>
                      <a:lnTo>
                        <a:pt x="280" y="75"/>
                      </a:lnTo>
                      <a:lnTo>
                        <a:pt x="284" y="71"/>
                      </a:lnTo>
                      <a:lnTo>
                        <a:pt x="283" y="70"/>
                      </a:lnTo>
                      <a:lnTo>
                        <a:pt x="284" y="64"/>
                      </a:lnTo>
                      <a:lnTo>
                        <a:pt x="285" y="63"/>
                      </a:lnTo>
                      <a:lnTo>
                        <a:pt x="285" y="62"/>
                      </a:lnTo>
                      <a:lnTo>
                        <a:pt x="286" y="61"/>
                      </a:lnTo>
                      <a:lnTo>
                        <a:pt x="287" y="60"/>
                      </a:lnTo>
                      <a:lnTo>
                        <a:pt x="287" y="57"/>
                      </a:lnTo>
                      <a:lnTo>
                        <a:pt x="286" y="57"/>
                      </a:lnTo>
                      <a:lnTo>
                        <a:pt x="285" y="56"/>
                      </a:lnTo>
                      <a:lnTo>
                        <a:pt x="285" y="51"/>
                      </a:lnTo>
                      <a:lnTo>
                        <a:pt x="283" y="52"/>
                      </a:lnTo>
                      <a:lnTo>
                        <a:pt x="284" y="49"/>
                      </a:lnTo>
                      <a:lnTo>
                        <a:pt x="285" y="49"/>
                      </a:lnTo>
                      <a:lnTo>
                        <a:pt x="287" y="49"/>
                      </a:lnTo>
                      <a:lnTo>
                        <a:pt x="288" y="49"/>
                      </a:lnTo>
                      <a:lnTo>
                        <a:pt x="290" y="49"/>
                      </a:lnTo>
                      <a:lnTo>
                        <a:pt x="292" y="44"/>
                      </a:lnTo>
                      <a:lnTo>
                        <a:pt x="293" y="45"/>
                      </a:lnTo>
                      <a:lnTo>
                        <a:pt x="294" y="46"/>
                      </a:lnTo>
                      <a:lnTo>
                        <a:pt x="294" y="44"/>
                      </a:lnTo>
                      <a:lnTo>
                        <a:pt x="296" y="39"/>
                      </a:lnTo>
                      <a:lnTo>
                        <a:pt x="296" y="37"/>
                      </a:lnTo>
                      <a:lnTo>
                        <a:pt x="294" y="36"/>
                      </a:lnTo>
                      <a:lnTo>
                        <a:pt x="278" y="32"/>
                      </a:lnTo>
                      <a:lnTo>
                        <a:pt x="276" y="31"/>
                      </a:lnTo>
                      <a:lnTo>
                        <a:pt x="268" y="26"/>
                      </a:lnTo>
                      <a:lnTo>
                        <a:pt x="267" y="30"/>
                      </a:lnTo>
                      <a:lnTo>
                        <a:pt x="267" y="32"/>
                      </a:lnTo>
                      <a:lnTo>
                        <a:pt x="266" y="32"/>
                      </a:lnTo>
                      <a:lnTo>
                        <a:pt x="265" y="34"/>
                      </a:lnTo>
                      <a:lnTo>
                        <a:pt x="266" y="34"/>
                      </a:lnTo>
                      <a:lnTo>
                        <a:pt x="263" y="39"/>
                      </a:lnTo>
                      <a:lnTo>
                        <a:pt x="259" y="44"/>
                      </a:lnTo>
                      <a:lnTo>
                        <a:pt x="256" y="46"/>
                      </a:lnTo>
                      <a:lnTo>
                        <a:pt x="252" y="48"/>
                      </a:lnTo>
                      <a:lnTo>
                        <a:pt x="250" y="48"/>
                      </a:lnTo>
                      <a:lnTo>
                        <a:pt x="248" y="47"/>
                      </a:lnTo>
                      <a:lnTo>
                        <a:pt x="247" y="46"/>
                      </a:lnTo>
                      <a:lnTo>
                        <a:pt x="245" y="47"/>
                      </a:lnTo>
                      <a:lnTo>
                        <a:pt x="239" y="47"/>
                      </a:lnTo>
                      <a:lnTo>
                        <a:pt x="237" y="48"/>
                      </a:lnTo>
                      <a:lnTo>
                        <a:pt x="234" y="47"/>
                      </a:lnTo>
                      <a:lnTo>
                        <a:pt x="233" y="47"/>
                      </a:lnTo>
                      <a:lnTo>
                        <a:pt x="233" y="46"/>
                      </a:lnTo>
                      <a:lnTo>
                        <a:pt x="227" y="46"/>
                      </a:lnTo>
                      <a:lnTo>
                        <a:pt x="224" y="48"/>
                      </a:lnTo>
                      <a:lnTo>
                        <a:pt x="222" y="47"/>
                      </a:lnTo>
                      <a:lnTo>
                        <a:pt x="221" y="47"/>
                      </a:lnTo>
                      <a:lnTo>
                        <a:pt x="220" y="46"/>
                      </a:lnTo>
                      <a:lnTo>
                        <a:pt x="220" y="45"/>
                      </a:lnTo>
                      <a:lnTo>
                        <a:pt x="223" y="44"/>
                      </a:lnTo>
                      <a:lnTo>
                        <a:pt x="224" y="41"/>
                      </a:lnTo>
                      <a:lnTo>
                        <a:pt x="223" y="36"/>
                      </a:lnTo>
                      <a:lnTo>
                        <a:pt x="221" y="34"/>
                      </a:lnTo>
                      <a:lnTo>
                        <a:pt x="218" y="34"/>
                      </a:lnTo>
                      <a:lnTo>
                        <a:pt x="214" y="34"/>
                      </a:lnTo>
                      <a:lnTo>
                        <a:pt x="212" y="34"/>
                      </a:lnTo>
                      <a:lnTo>
                        <a:pt x="210" y="36"/>
                      </a:lnTo>
                      <a:lnTo>
                        <a:pt x="206" y="34"/>
                      </a:lnTo>
                      <a:lnTo>
                        <a:pt x="205" y="37"/>
                      </a:lnTo>
                      <a:lnTo>
                        <a:pt x="203" y="38"/>
                      </a:lnTo>
                      <a:lnTo>
                        <a:pt x="201" y="38"/>
                      </a:lnTo>
                      <a:lnTo>
                        <a:pt x="199" y="38"/>
                      </a:lnTo>
                      <a:lnTo>
                        <a:pt x="197" y="38"/>
                      </a:lnTo>
                      <a:lnTo>
                        <a:pt x="195" y="37"/>
                      </a:lnTo>
                      <a:lnTo>
                        <a:pt x="195" y="36"/>
                      </a:lnTo>
                      <a:lnTo>
                        <a:pt x="194" y="37"/>
                      </a:lnTo>
                      <a:lnTo>
                        <a:pt x="193" y="37"/>
                      </a:lnTo>
                      <a:lnTo>
                        <a:pt x="192" y="37"/>
                      </a:lnTo>
                      <a:lnTo>
                        <a:pt x="188" y="34"/>
                      </a:lnTo>
                      <a:lnTo>
                        <a:pt x="187" y="30"/>
                      </a:lnTo>
                      <a:lnTo>
                        <a:pt x="186" y="11"/>
                      </a:lnTo>
                      <a:lnTo>
                        <a:pt x="184" y="11"/>
                      </a:lnTo>
                      <a:lnTo>
                        <a:pt x="182" y="12"/>
                      </a:lnTo>
                      <a:lnTo>
                        <a:pt x="181" y="11"/>
                      </a:lnTo>
                      <a:lnTo>
                        <a:pt x="177" y="9"/>
                      </a:lnTo>
                      <a:lnTo>
                        <a:pt x="176" y="9"/>
                      </a:lnTo>
                      <a:lnTo>
                        <a:pt x="174" y="10"/>
                      </a:lnTo>
                      <a:lnTo>
                        <a:pt x="173" y="14"/>
                      </a:lnTo>
                      <a:lnTo>
                        <a:pt x="171" y="14"/>
                      </a:lnTo>
                      <a:lnTo>
                        <a:pt x="170" y="16"/>
                      </a:lnTo>
                      <a:lnTo>
                        <a:pt x="167" y="19"/>
                      </a:lnTo>
                      <a:lnTo>
                        <a:pt x="165" y="19"/>
                      </a:lnTo>
                      <a:lnTo>
                        <a:pt x="162" y="18"/>
                      </a:lnTo>
                      <a:lnTo>
                        <a:pt x="161" y="18"/>
                      </a:lnTo>
                      <a:lnTo>
                        <a:pt x="159" y="16"/>
                      </a:lnTo>
                      <a:lnTo>
                        <a:pt x="153" y="16"/>
                      </a:lnTo>
                      <a:lnTo>
                        <a:pt x="151" y="11"/>
                      </a:lnTo>
                      <a:lnTo>
                        <a:pt x="152" y="8"/>
                      </a:lnTo>
                      <a:lnTo>
                        <a:pt x="150" y="6"/>
                      </a:lnTo>
                      <a:lnTo>
                        <a:pt x="151" y="3"/>
                      </a:lnTo>
                      <a:lnTo>
                        <a:pt x="146" y="1"/>
                      </a:lnTo>
                      <a:lnTo>
                        <a:pt x="146" y="4"/>
                      </a:lnTo>
                      <a:lnTo>
                        <a:pt x="144" y="3"/>
                      </a:lnTo>
                      <a:lnTo>
                        <a:pt x="142" y="0"/>
                      </a:lnTo>
                      <a:lnTo>
                        <a:pt x="139" y="1"/>
                      </a:lnTo>
                      <a:lnTo>
                        <a:pt x="137" y="0"/>
                      </a:lnTo>
                      <a:lnTo>
                        <a:pt x="127" y="4"/>
                      </a:lnTo>
                      <a:lnTo>
                        <a:pt x="124" y="6"/>
                      </a:lnTo>
                      <a:lnTo>
                        <a:pt x="120" y="4"/>
                      </a:lnTo>
                      <a:lnTo>
                        <a:pt x="117" y="4"/>
                      </a:lnTo>
                      <a:lnTo>
                        <a:pt x="115" y="7"/>
                      </a:lnTo>
                      <a:lnTo>
                        <a:pt x="111" y="6"/>
                      </a:lnTo>
                      <a:lnTo>
                        <a:pt x="106" y="7"/>
                      </a:lnTo>
                      <a:lnTo>
                        <a:pt x="103" y="7"/>
                      </a:lnTo>
                      <a:lnTo>
                        <a:pt x="102" y="8"/>
                      </a:lnTo>
                      <a:lnTo>
                        <a:pt x="98" y="8"/>
                      </a:lnTo>
                      <a:lnTo>
                        <a:pt x="98" y="10"/>
                      </a:lnTo>
                      <a:lnTo>
                        <a:pt x="96" y="11"/>
                      </a:lnTo>
                      <a:lnTo>
                        <a:pt x="95" y="11"/>
                      </a:lnTo>
                      <a:lnTo>
                        <a:pt x="94" y="11"/>
                      </a:lnTo>
                      <a:lnTo>
                        <a:pt x="92" y="12"/>
                      </a:lnTo>
                      <a:lnTo>
                        <a:pt x="91" y="14"/>
                      </a:lnTo>
                      <a:lnTo>
                        <a:pt x="87" y="17"/>
                      </a:lnTo>
                      <a:lnTo>
                        <a:pt x="85" y="18"/>
                      </a:lnTo>
                      <a:lnTo>
                        <a:pt x="84" y="17"/>
                      </a:lnTo>
                      <a:lnTo>
                        <a:pt x="83" y="19"/>
                      </a:lnTo>
                      <a:lnTo>
                        <a:pt x="82" y="19"/>
                      </a:lnTo>
                      <a:lnTo>
                        <a:pt x="81" y="19"/>
                      </a:lnTo>
                      <a:lnTo>
                        <a:pt x="81" y="16"/>
                      </a:lnTo>
                      <a:lnTo>
                        <a:pt x="79" y="15"/>
                      </a:lnTo>
                      <a:lnTo>
                        <a:pt x="77" y="14"/>
                      </a:lnTo>
                      <a:lnTo>
                        <a:pt x="74" y="14"/>
                      </a:lnTo>
                      <a:lnTo>
                        <a:pt x="73" y="14"/>
                      </a:lnTo>
                      <a:lnTo>
                        <a:pt x="75" y="15"/>
                      </a:lnTo>
                      <a:lnTo>
                        <a:pt x="76" y="17"/>
                      </a:lnTo>
                      <a:lnTo>
                        <a:pt x="75" y="17"/>
                      </a:lnTo>
                      <a:lnTo>
                        <a:pt x="73" y="16"/>
                      </a:lnTo>
                      <a:lnTo>
                        <a:pt x="71" y="16"/>
                      </a:lnTo>
                      <a:lnTo>
                        <a:pt x="69" y="15"/>
                      </a:lnTo>
                      <a:lnTo>
                        <a:pt x="68" y="16"/>
                      </a:lnTo>
                      <a:lnTo>
                        <a:pt x="67" y="21"/>
                      </a:lnTo>
                      <a:lnTo>
                        <a:pt x="66" y="25"/>
                      </a:lnTo>
                      <a:lnTo>
                        <a:pt x="66" y="29"/>
                      </a:lnTo>
                      <a:lnTo>
                        <a:pt x="64" y="33"/>
                      </a:lnTo>
                      <a:lnTo>
                        <a:pt x="67" y="36"/>
                      </a:lnTo>
                      <a:lnTo>
                        <a:pt x="69" y="33"/>
                      </a:lnTo>
                      <a:lnTo>
                        <a:pt x="71" y="33"/>
                      </a:lnTo>
                      <a:lnTo>
                        <a:pt x="73" y="36"/>
                      </a:lnTo>
                      <a:lnTo>
                        <a:pt x="76" y="31"/>
                      </a:lnTo>
                      <a:lnTo>
                        <a:pt x="79" y="36"/>
                      </a:lnTo>
                      <a:lnTo>
                        <a:pt x="83" y="36"/>
                      </a:lnTo>
                      <a:lnTo>
                        <a:pt x="86" y="39"/>
                      </a:lnTo>
                      <a:lnTo>
                        <a:pt x="88" y="41"/>
                      </a:lnTo>
                      <a:lnTo>
                        <a:pt x="88" y="45"/>
                      </a:lnTo>
                      <a:lnTo>
                        <a:pt x="87" y="49"/>
                      </a:lnTo>
                      <a:lnTo>
                        <a:pt x="84" y="49"/>
                      </a:lnTo>
                      <a:lnTo>
                        <a:pt x="81" y="52"/>
                      </a:lnTo>
                      <a:lnTo>
                        <a:pt x="82" y="55"/>
                      </a:lnTo>
                      <a:lnTo>
                        <a:pt x="86" y="56"/>
                      </a:lnTo>
                      <a:lnTo>
                        <a:pt x="87" y="61"/>
                      </a:lnTo>
                      <a:lnTo>
                        <a:pt x="88" y="61"/>
                      </a:lnTo>
                      <a:lnTo>
                        <a:pt x="92" y="64"/>
                      </a:lnTo>
                      <a:lnTo>
                        <a:pt x="91" y="68"/>
                      </a:lnTo>
                      <a:lnTo>
                        <a:pt x="92" y="71"/>
                      </a:lnTo>
                      <a:lnTo>
                        <a:pt x="91" y="72"/>
                      </a:lnTo>
                      <a:lnTo>
                        <a:pt x="90" y="74"/>
                      </a:lnTo>
                      <a:lnTo>
                        <a:pt x="90" y="76"/>
                      </a:lnTo>
                      <a:lnTo>
                        <a:pt x="94" y="73"/>
                      </a:lnTo>
                      <a:lnTo>
                        <a:pt x="94" y="75"/>
                      </a:lnTo>
                      <a:lnTo>
                        <a:pt x="98" y="73"/>
                      </a:lnTo>
                      <a:lnTo>
                        <a:pt x="100" y="71"/>
                      </a:lnTo>
                      <a:lnTo>
                        <a:pt x="101" y="72"/>
                      </a:lnTo>
                      <a:lnTo>
                        <a:pt x="103" y="75"/>
                      </a:lnTo>
                      <a:lnTo>
                        <a:pt x="103" y="76"/>
                      </a:lnTo>
                      <a:lnTo>
                        <a:pt x="102" y="77"/>
                      </a:lnTo>
                      <a:lnTo>
                        <a:pt x="102" y="79"/>
                      </a:lnTo>
                      <a:lnTo>
                        <a:pt x="102" y="83"/>
                      </a:lnTo>
                      <a:lnTo>
                        <a:pt x="101" y="83"/>
                      </a:lnTo>
                      <a:lnTo>
                        <a:pt x="100" y="84"/>
                      </a:lnTo>
                      <a:lnTo>
                        <a:pt x="99" y="85"/>
                      </a:lnTo>
                      <a:lnTo>
                        <a:pt x="98" y="87"/>
                      </a:lnTo>
                      <a:lnTo>
                        <a:pt x="96" y="90"/>
                      </a:lnTo>
                      <a:lnTo>
                        <a:pt x="95" y="91"/>
                      </a:lnTo>
                      <a:lnTo>
                        <a:pt x="95" y="94"/>
                      </a:lnTo>
                      <a:lnTo>
                        <a:pt x="93" y="96"/>
                      </a:lnTo>
                      <a:lnTo>
                        <a:pt x="92" y="94"/>
                      </a:lnTo>
                      <a:lnTo>
                        <a:pt x="90" y="94"/>
                      </a:lnTo>
                      <a:lnTo>
                        <a:pt x="89" y="93"/>
                      </a:lnTo>
                      <a:lnTo>
                        <a:pt x="85" y="94"/>
                      </a:lnTo>
                      <a:lnTo>
                        <a:pt x="85" y="95"/>
                      </a:lnTo>
                      <a:lnTo>
                        <a:pt x="80" y="98"/>
                      </a:lnTo>
                      <a:lnTo>
                        <a:pt x="75" y="101"/>
                      </a:lnTo>
                      <a:lnTo>
                        <a:pt x="73" y="104"/>
                      </a:lnTo>
                      <a:lnTo>
                        <a:pt x="71" y="107"/>
                      </a:lnTo>
                      <a:lnTo>
                        <a:pt x="68" y="109"/>
                      </a:lnTo>
                      <a:lnTo>
                        <a:pt x="66" y="111"/>
                      </a:lnTo>
                      <a:lnTo>
                        <a:pt x="59" y="114"/>
                      </a:lnTo>
                      <a:lnTo>
                        <a:pt x="58" y="114"/>
                      </a:lnTo>
                      <a:lnTo>
                        <a:pt x="56" y="115"/>
                      </a:lnTo>
                      <a:lnTo>
                        <a:pt x="56" y="116"/>
                      </a:lnTo>
                      <a:lnTo>
                        <a:pt x="53" y="118"/>
                      </a:lnTo>
                      <a:lnTo>
                        <a:pt x="49" y="118"/>
                      </a:lnTo>
                      <a:lnTo>
                        <a:pt x="46" y="112"/>
                      </a:lnTo>
                      <a:lnTo>
                        <a:pt x="46" y="111"/>
                      </a:lnTo>
                      <a:lnTo>
                        <a:pt x="43" y="114"/>
                      </a:lnTo>
                      <a:lnTo>
                        <a:pt x="40" y="117"/>
                      </a:lnTo>
                      <a:lnTo>
                        <a:pt x="37" y="117"/>
                      </a:lnTo>
                      <a:lnTo>
                        <a:pt x="31" y="115"/>
                      </a:lnTo>
                      <a:lnTo>
                        <a:pt x="30" y="116"/>
                      </a:lnTo>
                      <a:lnTo>
                        <a:pt x="29" y="117"/>
                      </a:lnTo>
                      <a:lnTo>
                        <a:pt x="28" y="117"/>
                      </a:lnTo>
                      <a:lnTo>
                        <a:pt x="27" y="120"/>
                      </a:lnTo>
                      <a:lnTo>
                        <a:pt x="26" y="121"/>
                      </a:lnTo>
                      <a:lnTo>
                        <a:pt x="25" y="120"/>
                      </a:lnTo>
                      <a:lnTo>
                        <a:pt x="23" y="120"/>
                      </a:lnTo>
                      <a:lnTo>
                        <a:pt x="22" y="119"/>
                      </a:lnTo>
                      <a:lnTo>
                        <a:pt x="21" y="121"/>
                      </a:lnTo>
                      <a:lnTo>
                        <a:pt x="22" y="122"/>
                      </a:lnTo>
                      <a:lnTo>
                        <a:pt x="22" y="124"/>
                      </a:lnTo>
                      <a:lnTo>
                        <a:pt x="21" y="126"/>
                      </a:lnTo>
                      <a:lnTo>
                        <a:pt x="16" y="129"/>
                      </a:lnTo>
                      <a:lnTo>
                        <a:pt x="15" y="132"/>
                      </a:lnTo>
                      <a:lnTo>
                        <a:pt x="13" y="135"/>
                      </a:lnTo>
                      <a:lnTo>
                        <a:pt x="7" y="141"/>
                      </a:lnTo>
                      <a:lnTo>
                        <a:pt x="1" y="147"/>
                      </a:lnTo>
                      <a:lnTo>
                        <a:pt x="1" y="149"/>
                      </a:lnTo>
                      <a:lnTo>
                        <a:pt x="1" y="150"/>
                      </a:lnTo>
                      <a:lnTo>
                        <a:pt x="1" y="151"/>
                      </a:lnTo>
                      <a:lnTo>
                        <a:pt x="1" y="152"/>
                      </a:lnTo>
                      <a:lnTo>
                        <a:pt x="0" y="152"/>
                      </a:lnTo>
                    </a:path>
                  </a:pathLst>
                </a:custGeom>
                <a:solidFill>
                  <a:srgbClr val="0000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19" name="Freeform 25"/>
                <p:cNvSpPr>
                  <a:spLocks/>
                </p:cNvSpPr>
                <p:nvPr/>
              </p:nvSpPr>
              <p:spPr bwMode="auto">
                <a:xfrm>
                  <a:off x="2548" y="3174"/>
                  <a:ext cx="196" cy="159"/>
                </a:xfrm>
                <a:custGeom>
                  <a:avLst/>
                  <a:gdLst>
                    <a:gd name="T0" fmla="*/ 32872 w 94"/>
                    <a:gd name="T1" fmla="*/ 271703 h 75"/>
                    <a:gd name="T2" fmla="*/ 48637 w 94"/>
                    <a:gd name="T3" fmla="*/ 280230 h 75"/>
                    <a:gd name="T4" fmla="*/ 54311 w 94"/>
                    <a:gd name="T5" fmla="*/ 280230 h 75"/>
                    <a:gd name="T6" fmla="*/ 68542 w 94"/>
                    <a:gd name="T7" fmla="*/ 280230 h 75"/>
                    <a:gd name="T8" fmla="*/ 74680 w 94"/>
                    <a:gd name="T9" fmla="*/ 280230 h 75"/>
                    <a:gd name="T10" fmla="*/ 80375 w 94"/>
                    <a:gd name="T11" fmla="*/ 271703 h 75"/>
                    <a:gd name="T12" fmla="*/ 93211 w 94"/>
                    <a:gd name="T13" fmla="*/ 288150 h 75"/>
                    <a:gd name="T14" fmla="*/ 101413 w 94"/>
                    <a:gd name="T15" fmla="*/ 280230 h 75"/>
                    <a:gd name="T16" fmla="*/ 113244 w 94"/>
                    <a:gd name="T17" fmla="*/ 295057 h 75"/>
                    <a:gd name="T18" fmla="*/ 122844 w 94"/>
                    <a:gd name="T19" fmla="*/ 315821 h 75"/>
                    <a:gd name="T20" fmla="*/ 107252 w 94"/>
                    <a:gd name="T21" fmla="*/ 337353 h 75"/>
                    <a:gd name="T22" fmla="*/ 161408 w 94"/>
                    <a:gd name="T23" fmla="*/ 368405 h 75"/>
                    <a:gd name="T24" fmla="*/ 236126 w 94"/>
                    <a:gd name="T25" fmla="*/ 412433 h 75"/>
                    <a:gd name="T26" fmla="*/ 291967 w 94"/>
                    <a:gd name="T27" fmla="*/ 461925 h 75"/>
                    <a:gd name="T28" fmla="*/ 372696 w 94"/>
                    <a:gd name="T29" fmla="*/ 545046 h 75"/>
                    <a:gd name="T30" fmla="*/ 405251 w 94"/>
                    <a:gd name="T31" fmla="*/ 586295 h 75"/>
                    <a:gd name="T32" fmla="*/ 405251 w 94"/>
                    <a:gd name="T33" fmla="*/ 594088 h 75"/>
                    <a:gd name="T34" fmla="*/ 466296 w 94"/>
                    <a:gd name="T35" fmla="*/ 568317 h 75"/>
                    <a:gd name="T36" fmla="*/ 522263 w 94"/>
                    <a:gd name="T37" fmla="*/ 492851 h 75"/>
                    <a:gd name="T38" fmla="*/ 561035 w 94"/>
                    <a:gd name="T39" fmla="*/ 444030 h 75"/>
                    <a:gd name="T40" fmla="*/ 567028 w 94"/>
                    <a:gd name="T41" fmla="*/ 419323 h 75"/>
                    <a:gd name="T42" fmla="*/ 567028 w 94"/>
                    <a:gd name="T43" fmla="*/ 388356 h 75"/>
                    <a:gd name="T44" fmla="*/ 585515 w 94"/>
                    <a:gd name="T45" fmla="*/ 396277 h 75"/>
                    <a:gd name="T46" fmla="*/ 593753 w 94"/>
                    <a:gd name="T47" fmla="*/ 403184 h 75"/>
                    <a:gd name="T48" fmla="*/ 608782 w 94"/>
                    <a:gd name="T49" fmla="*/ 368405 h 75"/>
                    <a:gd name="T50" fmla="*/ 621356 w 94"/>
                    <a:gd name="T51" fmla="*/ 361430 h 75"/>
                    <a:gd name="T52" fmla="*/ 621356 w 94"/>
                    <a:gd name="T53" fmla="*/ 337353 h 75"/>
                    <a:gd name="T54" fmla="*/ 608782 w 94"/>
                    <a:gd name="T55" fmla="*/ 280230 h 75"/>
                    <a:gd name="T56" fmla="*/ 615365 w 94"/>
                    <a:gd name="T57" fmla="*/ 236136 h 75"/>
                    <a:gd name="T58" fmla="*/ 615365 w 94"/>
                    <a:gd name="T59" fmla="*/ 214620 h 75"/>
                    <a:gd name="T60" fmla="*/ 615365 w 94"/>
                    <a:gd name="T61" fmla="*/ 148972 h 75"/>
                    <a:gd name="T62" fmla="*/ 567028 w 94"/>
                    <a:gd name="T63" fmla="*/ 51003 h 75"/>
                    <a:gd name="T64" fmla="*/ 554155 w 94"/>
                    <a:gd name="T65" fmla="*/ 24058 h 75"/>
                    <a:gd name="T66" fmla="*/ 554155 w 94"/>
                    <a:gd name="T67" fmla="*/ 0 h 75"/>
                    <a:gd name="T68" fmla="*/ 540985 w 94"/>
                    <a:gd name="T69" fmla="*/ 6890 h 75"/>
                    <a:gd name="T70" fmla="*/ 505155 w 94"/>
                    <a:gd name="T71" fmla="*/ 51003 h 75"/>
                    <a:gd name="T72" fmla="*/ 486674 w 94"/>
                    <a:gd name="T73" fmla="*/ 51003 h 75"/>
                    <a:gd name="T74" fmla="*/ 459874 w 94"/>
                    <a:gd name="T75" fmla="*/ 73528 h 75"/>
                    <a:gd name="T76" fmla="*/ 447737 w 94"/>
                    <a:gd name="T77" fmla="*/ 65650 h 75"/>
                    <a:gd name="T78" fmla="*/ 349443 w 94"/>
                    <a:gd name="T79" fmla="*/ 51003 h 75"/>
                    <a:gd name="T80" fmla="*/ 330867 w 94"/>
                    <a:gd name="T81" fmla="*/ 51003 h 75"/>
                    <a:gd name="T82" fmla="*/ 316480 w 94"/>
                    <a:gd name="T83" fmla="*/ 89708 h 75"/>
                    <a:gd name="T84" fmla="*/ 250473 w 94"/>
                    <a:gd name="T85" fmla="*/ 148972 h 75"/>
                    <a:gd name="T86" fmla="*/ 236126 w 94"/>
                    <a:gd name="T87" fmla="*/ 155879 h 75"/>
                    <a:gd name="T88" fmla="*/ 217606 w 94"/>
                    <a:gd name="T89" fmla="*/ 163579 h 75"/>
                    <a:gd name="T90" fmla="*/ 203219 w 94"/>
                    <a:gd name="T91" fmla="*/ 173776 h 75"/>
                    <a:gd name="T92" fmla="*/ 175785 w 94"/>
                    <a:gd name="T93" fmla="*/ 173776 h 75"/>
                    <a:gd name="T94" fmla="*/ 161408 w 94"/>
                    <a:gd name="T95" fmla="*/ 148972 h 75"/>
                    <a:gd name="T96" fmla="*/ 148908 w 94"/>
                    <a:gd name="T97" fmla="*/ 173776 h 75"/>
                    <a:gd name="T98" fmla="*/ 148908 w 94"/>
                    <a:gd name="T99" fmla="*/ 197794 h 75"/>
                    <a:gd name="T100" fmla="*/ 129043 w 94"/>
                    <a:gd name="T101" fmla="*/ 190181 h 75"/>
                    <a:gd name="T102" fmla="*/ 101413 w 94"/>
                    <a:gd name="T103" fmla="*/ 183187 h 75"/>
                    <a:gd name="T104" fmla="*/ 74680 w 94"/>
                    <a:gd name="T105" fmla="*/ 163579 h 75"/>
                    <a:gd name="T106" fmla="*/ 61888 w 94"/>
                    <a:gd name="T107" fmla="*/ 173776 h 75"/>
                    <a:gd name="T108" fmla="*/ 0 w 94"/>
                    <a:gd name="T109" fmla="*/ 249178 h 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4"/>
                    <a:gd name="T166" fmla="*/ 0 h 75"/>
                    <a:gd name="T167" fmla="*/ 94 w 94"/>
                    <a:gd name="T168" fmla="*/ 75 h 7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4" h="75">
                      <a:moveTo>
                        <a:pt x="0" y="30"/>
                      </a:moveTo>
                      <a:lnTo>
                        <a:pt x="5" y="33"/>
                      </a:lnTo>
                      <a:lnTo>
                        <a:pt x="7" y="33"/>
                      </a:lnTo>
                      <a:lnTo>
                        <a:pt x="7" y="34"/>
                      </a:lnTo>
                      <a:lnTo>
                        <a:pt x="8" y="35"/>
                      </a:lnTo>
                      <a:lnTo>
                        <a:pt x="8" y="34"/>
                      </a:lnTo>
                      <a:lnTo>
                        <a:pt x="9" y="34"/>
                      </a:lnTo>
                      <a:lnTo>
                        <a:pt x="10" y="34"/>
                      </a:lnTo>
                      <a:lnTo>
                        <a:pt x="11" y="35"/>
                      </a:lnTo>
                      <a:lnTo>
                        <a:pt x="11" y="34"/>
                      </a:lnTo>
                      <a:lnTo>
                        <a:pt x="11" y="33"/>
                      </a:lnTo>
                      <a:lnTo>
                        <a:pt x="12" y="33"/>
                      </a:lnTo>
                      <a:lnTo>
                        <a:pt x="14" y="34"/>
                      </a:lnTo>
                      <a:lnTo>
                        <a:pt x="14" y="35"/>
                      </a:lnTo>
                      <a:lnTo>
                        <a:pt x="14" y="36"/>
                      </a:lnTo>
                      <a:lnTo>
                        <a:pt x="15" y="34"/>
                      </a:lnTo>
                      <a:lnTo>
                        <a:pt x="16" y="34"/>
                      </a:lnTo>
                      <a:lnTo>
                        <a:pt x="17" y="36"/>
                      </a:lnTo>
                      <a:lnTo>
                        <a:pt x="18" y="37"/>
                      </a:lnTo>
                      <a:lnTo>
                        <a:pt x="18" y="38"/>
                      </a:lnTo>
                      <a:lnTo>
                        <a:pt x="16" y="40"/>
                      </a:lnTo>
                      <a:lnTo>
                        <a:pt x="16" y="41"/>
                      </a:lnTo>
                      <a:lnTo>
                        <a:pt x="18" y="42"/>
                      </a:lnTo>
                      <a:lnTo>
                        <a:pt x="24" y="45"/>
                      </a:lnTo>
                      <a:lnTo>
                        <a:pt x="32" y="49"/>
                      </a:lnTo>
                      <a:lnTo>
                        <a:pt x="35" y="50"/>
                      </a:lnTo>
                      <a:lnTo>
                        <a:pt x="39" y="52"/>
                      </a:lnTo>
                      <a:lnTo>
                        <a:pt x="43" y="56"/>
                      </a:lnTo>
                      <a:lnTo>
                        <a:pt x="44" y="57"/>
                      </a:lnTo>
                      <a:lnTo>
                        <a:pt x="55" y="66"/>
                      </a:lnTo>
                      <a:lnTo>
                        <a:pt x="58" y="70"/>
                      </a:lnTo>
                      <a:lnTo>
                        <a:pt x="60" y="71"/>
                      </a:lnTo>
                      <a:lnTo>
                        <a:pt x="59" y="71"/>
                      </a:lnTo>
                      <a:lnTo>
                        <a:pt x="60" y="72"/>
                      </a:lnTo>
                      <a:lnTo>
                        <a:pt x="62" y="74"/>
                      </a:lnTo>
                      <a:lnTo>
                        <a:pt x="69" y="69"/>
                      </a:lnTo>
                      <a:lnTo>
                        <a:pt x="75" y="63"/>
                      </a:lnTo>
                      <a:lnTo>
                        <a:pt x="77" y="60"/>
                      </a:lnTo>
                      <a:lnTo>
                        <a:pt x="78" y="57"/>
                      </a:lnTo>
                      <a:lnTo>
                        <a:pt x="83" y="54"/>
                      </a:lnTo>
                      <a:lnTo>
                        <a:pt x="83" y="52"/>
                      </a:lnTo>
                      <a:lnTo>
                        <a:pt x="84" y="51"/>
                      </a:lnTo>
                      <a:lnTo>
                        <a:pt x="83" y="49"/>
                      </a:lnTo>
                      <a:lnTo>
                        <a:pt x="84" y="47"/>
                      </a:lnTo>
                      <a:lnTo>
                        <a:pt x="85" y="48"/>
                      </a:lnTo>
                      <a:lnTo>
                        <a:pt x="87" y="48"/>
                      </a:lnTo>
                      <a:lnTo>
                        <a:pt x="87" y="49"/>
                      </a:lnTo>
                      <a:lnTo>
                        <a:pt x="88" y="49"/>
                      </a:lnTo>
                      <a:lnTo>
                        <a:pt x="89" y="48"/>
                      </a:lnTo>
                      <a:lnTo>
                        <a:pt x="90" y="45"/>
                      </a:lnTo>
                      <a:lnTo>
                        <a:pt x="91" y="44"/>
                      </a:lnTo>
                      <a:lnTo>
                        <a:pt x="92" y="44"/>
                      </a:lnTo>
                      <a:lnTo>
                        <a:pt x="93" y="43"/>
                      </a:lnTo>
                      <a:lnTo>
                        <a:pt x="92" y="41"/>
                      </a:lnTo>
                      <a:lnTo>
                        <a:pt x="91" y="37"/>
                      </a:lnTo>
                      <a:lnTo>
                        <a:pt x="90" y="34"/>
                      </a:lnTo>
                      <a:lnTo>
                        <a:pt x="91" y="32"/>
                      </a:lnTo>
                      <a:lnTo>
                        <a:pt x="91" y="29"/>
                      </a:lnTo>
                      <a:lnTo>
                        <a:pt x="91" y="27"/>
                      </a:lnTo>
                      <a:lnTo>
                        <a:pt x="91" y="26"/>
                      </a:lnTo>
                      <a:lnTo>
                        <a:pt x="91" y="21"/>
                      </a:lnTo>
                      <a:lnTo>
                        <a:pt x="91" y="18"/>
                      </a:lnTo>
                      <a:lnTo>
                        <a:pt x="93" y="16"/>
                      </a:lnTo>
                      <a:lnTo>
                        <a:pt x="84" y="6"/>
                      </a:lnTo>
                      <a:lnTo>
                        <a:pt x="83" y="6"/>
                      </a:lnTo>
                      <a:lnTo>
                        <a:pt x="82" y="3"/>
                      </a:lnTo>
                      <a:lnTo>
                        <a:pt x="82" y="2"/>
                      </a:lnTo>
                      <a:lnTo>
                        <a:pt x="82" y="0"/>
                      </a:lnTo>
                      <a:lnTo>
                        <a:pt x="80" y="0"/>
                      </a:lnTo>
                      <a:lnTo>
                        <a:pt x="80" y="1"/>
                      </a:lnTo>
                      <a:lnTo>
                        <a:pt x="76" y="4"/>
                      </a:lnTo>
                      <a:lnTo>
                        <a:pt x="75" y="6"/>
                      </a:lnTo>
                      <a:lnTo>
                        <a:pt x="74" y="6"/>
                      </a:lnTo>
                      <a:lnTo>
                        <a:pt x="72" y="6"/>
                      </a:lnTo>
                      <a:lnTo>
                        <a:pt x="71" y="7"/>
                      </a:lnTo>
                      <a:lnTo>
                        <a:pt x="68" y="9"/>
                      </a:lnTo>
                      <a:lnTo>
                        <a:pt x="68" y="10"/>
                      </a:lnTo>
                      <a:lnTo>
                        <a:pt x="66" y="8"/>
                      </a:lnTo>
                      <a:lnTo>
                        <a:pt x="57" y="7"/>
                      </a:lnTo>
                      <a:lnTo>
                        <a:pt x="52" y="6"/>
                      </a:lnTo>
                      <a:lnTo>
                        <a:pt x="50" y="5"/>
                      </a:lnTo>
                      <a:lnTo>
                        <a:pt x="49" y="6"/>
                      </a:lnTo>
                      <a:lnTo>
                        <a:pt x="47" y="7"/>
                      </a:lnTo>
                      <a:lnTo>
                        <a:pt x="47" y="11"/>
                      </a:lnTo>
                      <a:lnTo>
                        <a:pt x="41" y="15"/>
                      </a:lnTo>
                      <a:lnTo>
                        <a:pt x="37" y="18"/>
                      </a:lnTo>
                      <a:lnTo>
                        <a:pt x="37" y="19"/>
                      </a:lnTo>
                      <a:lnTo>
                        <a:pt x="35" y="19"/>
                      </a:lnTo>
                      <a:lnTo>
                        <a:pt x="34" y="19"/>
                      </a:lnTo>
                      <a:lnTo>
                        <a:pt x="32" y="20"/>
                      </a:lnTo>
                      <a:lnTo>
                        <a:pt x="30" y="20"/>
                      </a:lnTo>
                      <a:lnTo>
                        <a:pt x="30" y="21"/>
                      </a:lnTo>
                      <a:lnTo>
                        <a:pt x="28" y="21"/>
                      </a:lnTo>
                      <a:lnTo>
                        <a:pt x="26" y="21"/>
                      </a:lnTo>
                      <a:lnTo>
                        <a:pt x="26" y="19"/>
                      </a:lnTo>
                      <a:lnTo>
                        <a:pt x="24" y="18"/>
                      </a:lnTo>
                      <a:lnTo>
                        <a:pt x="23" y="21"/>
                      </a:lnTo>
                      <a:lnTo>
                        <a:pt x="22" y="21"/>
                      </a:lnTo>
                      <a:lnTo>
                        <a:pt x="22" y="23"/>
                      </a:lnTo>
                      <a:lnTo>
                        <a:pt x="22" y="24"/>
                      </a:lnTo>
                      <a:lnTo>
                        <a:pt x="21" y="24"/>
                      </a:lnTo>
                      <a:lnTo>
                        <a:pt x="19" y="23"/>
                      </a:lnTo>
                      <a:lnTo>
                        <a:pt x="16" y="22"/>
                      </a:lnTo>
                      <a:lnTo>
                        <a:pt x="15" y="22"/>
                      </a:lnTo>
                      <a:lnTo>
                        <a:pt x="12" y="21"/>
                      </a:lnTo>
                      <a:lnTo>
                        <a:pt x="11" y="20"/>
                      </a:lnTo>
                      <a:lnTo>
                        <a:pt x="10" y="20"/>
                      </a:lnTo>
                      <a:lnTo>
                        <a:pt x="9" y="21"/>
                      </a:lnTo>
                      <a:lnTo>
                        <a:pt x="7" y="26"/>
                      </a:lnTo>
                      <a:lnTo>
                        <a:pt x="0" y="30"/>
                      </a:lnTo>
                    </a:path>
                  </a:pathLst>
                </a:custGeom>
                <a:solidFill>
                  <a:srgbClr val="0000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20" name="Freeform 26"/>
                <p:cNvSpPr>
                  <a:spLocks/>
                </p:cNvSpPr>
                <p:nvPr/>
              </p:nvSpPr>
              <p:spPr bwMode="auto">
                <a:xfrm>
                  <a:off x="2379" y="2590"/>
                  <a:ext cx="666" cy="686"/>
                </a:xfrm>
                <a:custGeom>
                  <a:avLst/>
                  <a:gdLst>
                    <a:gd name="T0" fmla="*/ 52258 w 324"/>
                    <a:gd name="T1" fmla="*/ 2059923 h 320"/>
                    <a:gd name="T2" fmla="*/ 165733 w 324"/>
                    <a:gd name="T3" fmla="*/ 2412821 h 320"/>
                    <a:gd name="T4" fmla="*/ 210386 w 324"/>
                    <a:gd name="T5" fmla="*/ 2486311 h 320"/>
                    <a:gd name="T6" fmla="*/ 243711 w 324"/>
                    <a:gd name="T7" fmla="*/ 2562594 h 320"/>
                    <a:gd name="T8" fmla="*/ 262653 w 324"/>
                    <a:gd name="T9" fmla="*/ 2620057 h 320"/>
                    <a:gd name="T10" fmla="*/ 307308 w 324"/>
                    <a:gd name="T11" fmla="*/ 2724498 h 320"/>
                    <a:gd name="T12" fmla="*/ 356957 w 324"/>
                    <a:gd name="T13" fmla="*/ 2742467 h 320"/>
                    <a:gd name="T14" fmla="*/ 382539 w 324"/>
                    <a:gd name="T15" fmla="*/ 2790093 h 320"/>
                    <a:gd name="T16" fmla="*/ 409551 w 324"/>
                    <a:gd name="T17" fmla="*/ 2835253 h 320"/>
                    <a:gd name="T18" fmla="*/ 516978 w 324"/>
                    <a:gd name="T19" fmla="*/ 2769058 h 320"/>
                    <a:gd name="T20" fmla="*/ 587036 w 324"/>
                    <a:gd name="T21" fmla="*/ 2777978 h 320"/>
                    <a:gd name="T22" fmla="*/ 631689 w 324"/>
                    <a:gd name="T23" fmla="*/ 2769058 h 320"/>
                    <a:gd name="T24" fmla="*/ 723220 w 324"/>
                    <a:gd name="T25" fmla="*/ 2685191 h 320"/>
                    <a:gd name="T26" fmla="*/ 847302 w 324"/>
                    <a:gd name="T27" fmla="*/ 2666855 h 320"/>
                    <a:gd name="T28" fmla="*/ 921209 w 324"/>
                    <a:gd name="T29" fmla="*/ 2570148 h 320"/>
                    <a:gd name="T30" fmla="*/ 970857 w 324"/>
                    <a:gd name="T31" fmla="*/ 2855254 h 320"/>
                    <a:gd name="T32" fmla="*/ 1051484 w 324"/>
                    <a:gd name="T33" fmla="*/ 2974837 h 320"/>
                    <a:gd name="T34" fmla="*/ 1143306 w 324"/>
                    <a:gd name="T35" fmla="*/ 2974837 h 320"/>
                    <a:gd name="T36" fmla="*/ 1292737 w 324"/>
                    <a:gd name="T37" fmla="*/ 2790093 h 320"/>
                    <a:gd name="T38" fmla="*/ 1364252 w 324"/>
                    <a:gd name="T39" fmla="*/ 2724498 h 320"/>
                    <a:gd name="T40" fmla="*/ 1381769 w 324"/>
                    <a:gd name="T41" fmla="*/ 2570148 h 320"/>
                    <a:gd name="T42" fmla="*/ 1331961 w 324"/>
                    <a:gd name="T43" fmla="*/ 2570148 h 320"/>
                    <a:gd name="T44" fmla="*/ 1287308 w 324"/>
                    <a:gd name="T45" fmla="*/ 2355190 h 320"/>
                    <a:gd name="T46" fmla="*/ 1223853 w 324"/>
                    <a:gd name="T47" fmla="*/ 2233073 h 320"/>
                    <a:gd name="T48" fmla="*/ 1190378 w 324"/>
                    <a:gd name="T49" fmla="*/ 2043540 h 320"/>
                    <a:gd name="T50" fmla="*/ 1229699 w 324"/>
                    <a:gd name="T51" fmla="*/ 2025166 h 320"/>
                    <a:gd name="T52" fmla="*/ 1287308 w 324"/>
                    <a:gd name="T53" fmla="*/ 2059923 h 320"/>
                    <a:gd name="T54" fmla="*/ 1364252 w 324"/>
                    <a:gd name="T55" fmla="*/ 1968014 h 320"/>
                    <a:gd name="T56" fmla="*/ 1513397 w 324"/>
                    <a:gd name="T57" fmla="*/ 1959467 h 320"/>
                    <a:gd name="T58" fmla="*/ 1610612 w 324"/>
                    <a:gd name="T59" fmla="*/ 1648597 h 320"/>
                    <a:gd name="T60" fmla="*/ 1707575 w 324"/>
                    <a:gd name="T61" fmla="*/ 1301501 h 320"/>
                    <a:gd name="T62" fmla="*/ 1804262 w 324"/>
                    <a:gd name="T63" fmla="*/ 1102618 h 320"/>
                    <a:gd name="T64" fmla="*/ 1793926 w 324"/>
                    <a:gd name="T65" fmla="*/ 830276 h 320"/>
                    <a:gd name="T66" fmla="*/ 1719945 w 324"/>
                    <a:gd name="T67" fmla="*/ 611085 h 320"/>
                    <a:gd name="T68" fmla="*/ 1589577 w 324"/>
                    <a:gd name="T69" fmla="*/ 765124 h 320"/>
                    <a:gd name="T70" fmla="*/ 1309031 w 324"/>
                    <a:gd name="T71" fmla="*/ 822482 h 320"/>
                    <a:gd name="T72" fmla="*/ 1331961 w 324"/>
                    <a:gd name="T73" fmla="*/ 1111172 h 320"/>
                    <a:gd name="T74" fmla="*/ 1240141 w 324"/>
                    <a:gd name="T75" fmla="*/ 1217258 h 320"/>
                    <a:gd name="T76" fmla="*/ 1083115 w 324"/>
                    <a:gd name="T77" fmla="*/ 1336928 h 320"/>
                    <a:gd name="T78" fmla="*/ 807981 w 324"/>
                    <a:gd name="T79" fmla="*/ 1234727 h 320"/>
                    <a:gd name="T80" fmla="*/ 883178 w 324"/>
                    <a:gd name="T81" fmla="*/ 1018348 h 320"/>
                    <a:gd name="T82" fmla="*/ 894374 w 324"/>
                    <a:gd name="T83" fmla="*/ 865415 h 320"/>
                    <a:gd name="T84" fmla="*/ 996428 w 324"/>
                    <a:gd name="T85" fmla="*/ 698927 h 320"/>
                    <a:gd name="T86" fmla="*/ 1083115 w 324"/>
                    <a:gd name="T87" fmla="*/ 487536 h 320"/>
                    <a:gd name="T88" fmla="*/ 996428 w 324"/>
                    <a:gd name="T89" fmla="*/ 288542 h 320"/>
                    <a:gd name="T90" fmla="*/ 927849 w 324"/>
                    <a:gd name="T91" fmla="*/ 537425 h 320"/>
                    <a:gd name="T92" fmla="*/ 852346 w 324"/>
                    <a:gd name="T93" fmla="*/ 157917 h 320"/>
                    <a:gd name="T94" fmla="*/ 802631 w 324"/>
                    <a:gd name="T95" fmla="*/ 245757 h 320"/>
                    <a:gd name="T96" fmla="*/ 780899 w 324"/>
                    <a:gd name="T97" fmla="*/ 214879 h 320"/>
                    <a:gd name="T98" fmla="*/ 672212 w 324"/>
                    <a:gd name="T99" fmla="*/ 906352 h 320"/>
                    <a:gd name="T100" fmla="*/ 653122 w 324"/>
                    <a:gd name="T101" fmla="*/ 1317729 h 320"/>
                    <a:gd name="T102" fmla="*/ 576569 w 324"/>
                    <a:gd name="T103" fmla="*/ 1533958 h 320"/>
                    <a:gd name="T104" fmla="*/ 351837 w 324"/>
                    <a:gd name="T105" fmla="*/ 1402023 h 320"/>
                    <a:gd name="T106" fmla="*/ 210386 w 324"/>
                    <a:gd name="T107" fmla="*/ 1555792 h 320"/>
                    <a:gd name="T108" fmla="*/ 165733 w 324"/>
                    <a:gd name="T109" fmla="*/ 1705750 h 320"/>
                    <a:gd name="T110" fmla="*/ 91820 w 324"/>
                    <a:gd name="T111" fmla="*/ 1744082 h 320"/>
                    <a:gd name="T112" fmla="*/ 21731 w 324"/>
                    <a:gd name="T113" fmla="*/ 1770879 h 3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24"/>
                    <a:gd name="T172" fmla="*/ 0 h 320"/>
                    <a:gd name="T173" fmla="*/ 324 w 324"/>
                    <a:gd name="T174" fmla="*/ 320 h 3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24" h="320">
                      <a:moveTo>
                        <a:pt x="0" y="193"/>
                      </a:moveTo>
                      <a:lnTo>
                        <a:pt x="2" y="198"/>
                      </a:lnTo>
                      <a:lnTo>
                        <a:pt x="4" y="201"/>
                      </a:lnTo>
                      <a:lnTo>
                        <a:pt x="7" y="205"/>
                      </a:lnTo>
                      <a:lnTo>
                        <a:pt x="8" y="208"/>
                      </a:lnTo>
                      <a:lnTo>
                        <a:pt x="9" y="207"/>
                      </a:lnTo>
                      <a:lnTo>
                        <a:pt x="9" y="208"/>
                      </a:lnTo>
                      <a:lnTo>
                        <a:pt x="9" y="219"/>
                      </a:lnTo>
                      <a:lnTo>
                        <a:pt x="12" y="227"/>
                      </a:lnTo>
                      <a:lnTo>
                        <a:pt x="17" y="236"/>
                      </a:lnTo>
                      <a:lnTo>
                        <a:pt x="22" y="243"/>
                      </a:lnTo>
                      <a:lnTo>
                        <a:pt x="24" y="246"/>
                      </a:lnTo>
                      <a:lnTo>
                        <a:pt x="25" y="248"/>
                      </a:lnTo>
                      <a:lnTo>
                        <a:pt x="26" y="249"/>
                      </a:lnTo>
                      <a:lnTo>
                        <a:pt x="29" y="254"/>
                      </a:lnTo>
                      <a:lnTo>
                        <a:pt x="29" y="256"/>
                      </a:lnTo>
                      <a:lnTo>
                        <a:pt x="30" y="256"/>
                      </a:lnTo>
                      <a:lnTo>
                        <a:pt x="33" y="261"/>
                      </a:lnTo>
                      <a:lnTo>
                        <a:pt x="33" y="262"/>
                      </a:lnTo>
                      <a:lnTo>
                        <a:pt x="35" y="262"/>
                      </a:lnTo>
                      <a:lnTo>
                        <a:pt x="36" y="262"/>
                      </a:lnTo>
                      <a:lnTo>
                        <a:pt x="37" y="263"/>
                      </a:lnTo>
                      <a:lnTo>
                        <a:pt x="38" y="264"/>
                      </a:lnTo>
                      <a:lnTo>
                        <a:pt x="37" y="264"/>
                      </a:lnTo>
                      <a:lnTo>
                        <a:pt x="39" y="266"/>
                      </a:lnTo>
                      <a:lnTo>
                        <a:pt x="39" y="265"/>
                      </a:lnTo>
                      <a:lnTo>
                        <a:pt x="40" y="265"/>
                      </a:lnTo>
                      <a:lnTo>
                        <a:pt x="41" y="265"/>
                      </a:lnTo>
                      <a:lnTo>
                        <a:pt x="43" y="268"/>
                      </a:lnTo>
                      <a:lnTo>
                        <a:pt x="43" y="270"/>
                      </a:lnTo>
                      <a:lnTo>
                        <a:pt x="43" y="271"/>
                      </a:lnTo>
                      <a:lnTo>
                        <a:pt x="43" y="272"/>
                      </a:lnTo>
                      <a:lnTo>
                        <a:pt x="44" y="273"/>
                      </a:lnTo>
                      <a:lnTo>
                        <a:pt x="43" y="273"/>
                      </a:lnTo>
                      <a:lnTo>
                        <a:pt x="44" y="274"/>
                      </a:lnTo>
                      <a:lnTo>
                        <a:pt x="43" y="276"/>
                      </a:lnTo>
                      <a:lnTo>
                        <a:pt x="44" y="276"/>
                      </a:lnTo>
                      <a:lnTo>
                        <a:pt x="45" y="277"/>
                      </a:lnTo>
                      <a:lnTo>
                        <a:pt x="45" y="278"/>
                      </a:lnTo>
                      <a:lnTo>
                        <a:pt x="46" y="278"/>
                      </a:lnTo>
                      <a:lnTo>
                        <a:pt x="46" y="279"/>
                      </a:lnTo>
                      <a:lnTo>
                        <a:pt x="46" y="280"/>
                      </a:lnTo>
                      <a:lnTo>
                        <a:pt x="46" y="281"/>
                      </a:lnTo>
                      <a:lnTo>
                        <a:pt x="46" y="283"/>
                      </a:lnTo>
                      <a:lnTo>
                        <a:pt x="51" y="287"/>
                      </a:lnTo>
                      <a:lnTo>
                        <a:pt x="51" y="288"/>
                      </a:lnTo>
                      <a:lnTo>
                        <a:pt x="52" y="289"/>
                      </a:lnTo>
                      <a:lnTo>
                        <a:pt x="54" y="289"/>
                      </a:lnTo>
                      <a:lnTo>
                        <a:pt x="55" y="291"/>
                      </a:lnTo>
                      <a:lnTo>
                        <a:pt x="56" y="291"/>
                      </a:lnTo>
                      <a:lnTo>
                        <a:pt x="57" y="292"/>
                      </a:lnTo>
                      <a:lnTo>
                        <a:pt x="57" y="291"/>
                      </a:lnTo>
                      <a:lnTo>
                        <a:pt x="58" y="291"/>
                      </a:lnTo>
                      <a:lnTo>
                        <a:pt x="60" y="291"/>
                      </a:lnTo>
                      <a:lnTo>
                        <a:pt x="61" y="291"/>
                      </a:lnTo>
                      <a:lnTo>
                        <a:pt x="63" y="291"/>
                      </a:lnTo>
                      <a:lnTo>
                        <a:pt x="63" y="292"/>
                      </a:lnTo>
                      <a:lnTo>
                        <a:pt x="62" y="294"/>
                      </a:lnTo>
                      <a:lnTo>
                        <a:pt x="62" y="296"/>
                      </a:lnTo>
                      <a:lnTo>
                        <a:pt x="63" y="298"/>
                      </a:lnTo>
                      <a:lnTo>
                        <a:pt x="63" y="296"/>
                      </a:lnTo>
                      <a:lnTo>
                        <a:pt x="65" y="296"/>
                      </a:lnTo>
                      <a:lnTo>
                        <a:pt x="66" y="296"/>
                      </a:lnTo>
                      <a:lnTo>
                        <a:pt x="67" y="296"/>
                      </a:lnTo>
                      <a:lnTo>
                        <a:pt x="68" y="296"/>
                      </a:lnTo>
                      <a:lnTo>
                        <a:pt x="68" y="298"/>
                      </a:lnTo>
                      <a:lnTo>
                        <a:pt x="69" y="298"/>
                      </a:lnTo>
                      <a:lnTo>
                        <a:pt x="70" y="298"/>
                      </a:lnTo>
                      <a:lnTo>
                        <a:pt x="71" y="299"/>
                      </a:lnTo>
                      <a:lnTo>
                        <a:pt x="70" y="300"/>
                      </a:lnTo>
                      <a:lnTo>
                        <a:pt x="71" y="301"/>
                      </a:lnTo>
                      <a:lnTo>
                        <a:pt x="72" y="301"/>
                      </a:lnTo>
                      <a:lnTo>
                        <a:pt x="74" y="302"/>
                      </a:lnTo>
                      <a:lnTo>
                        <a:pt x="77" y="303"/>
                      </a:lnTo>
                      <a:lnTo>
                        <a:pt x="78" y="303"/>
                      </a:lnTo>
                      <a:lnTo>
                        <a:pt x="81" y="304"/>
                      </a:lnTo>
                      <a:lnTo>
                        <a:pt x="88" y="299"/>
                      </a:lnTo>
                      <a:lnTo>
                        <a:pt x="89" y="294"/>
                      </a:lnTo>
                      <a:lnTo>
                        <a:pt x="90" y="294"/>
                      </a:lnTo>
                      <a:lnTo>
                        <a:pt x="91" y="294"/>
                      </a:lnTo>
                      <a:lnTo>
                        <a:pt x="92" y="294"/>
                      </a:lnTo>
                      <a:lnTo>
                        <a:pt x="96" y="296"/>
                      </a:lnTo>
                      <a:lnTo>
                        <a:pt x="97" y="296"/>
                      </a:lnTo>
                      <a:lnTo>
                        <a:pt x="99" y="296"/>
                      </a:lnTo>
                      <a:lnTo>
                        <a:pt x="101" y="298"/>
                      </a:lnTo>
                      <a:lnTo>
                        <a:pt x="103" y="298"/>
                      </a:lnTo>
                      <a:lnTo>
                        <a:pt x="103" y="296"/>
                      </a:lnTo>
                      <a:lnTo>
                        <a:pt x="103" y="295"/>
                      </a:lnTo>
                      <a:lnTo>
                        <a:pt x="103" y="294"/>
                      </a:lnTo>
                      <a:lnTo>
                        <a:pt x="104" y="291"/>
                      </a:lnTo>
                      <a:lnTo>
                        <a:pt x="106" y="293"/>
                      </a:lnTo>
                      <a:lnTo>
                        <a:pt x="106" y="294"/>
                      </a:lnTo>
                      <a:lnTo>
                        <a:pt x="108" y="294"/>
                      </a:lnTo>
                      <a:lnTo>
                        <a:pt x="109" y="294"/>
                      </a:lnTo>
                      <a:lnTo>
                        <a:pt x="110" y="294"/>
                      </a:lnTo>
                      <a:lnTo>
                        <a:pt x="111" y="294"/>
                      </a:lnTo>
                      <a:lnTo>
                        <a:pt x="113" y="294"/>
                      </a:lnTo>
                      <a:lnTo>
                        <a:pt x="115" y="293"/>
                      </a:lnTo>
                      <a:lnTo>
                        <a:pt x="115" y="292"/>
                      </a:lnTo>
                      <a:lnTo>
                        <a:pt x="116" y="292"/>
                      </a:lnTo>
                      <a:lnTo>
                        <a:pt x="117" y="292"/>
                      </a:lnTo>
                      <a:lnTo>
                        <a:pt x="118" y="291"/>
                      </a:lnTo>
                      <a:lnTo>
                        <a:pt x="122" y="289"/>
                      </a:lnTo>
                      <a:lnTo>
                        <a:pt x="127" y="285"/>
                      </a:lnTo>
                      <a:lnTo>
                        <a:pt x="128" y="281"/>
                      </a:lnTo>
                      <a:lnTo>
                        <a:pt x="129" y="279"/>
                      </a:lnTo>
                      <a:lnTo>
                        <a:pt x="130" y="278"/>
                      </a:lnTo>
                      <a:lnTo>
                        <a:pt x="132" y="279"/>
                      </a:lnTo>
                      <a:lnTo>
                        <a:pt x="137" y="281"/>
                      </a:lnTo>
                      <a:lnTo>
                        <a:pt x="147" y="281"/>
                      </a:lnTo>
                      <a:lnTo>
                        <a:pt x="148" y="283"/>
                      </a:lnTo>
                      <a:lnTo>
                        <a:pt x="149" y="283"/>
                      </a:lnTo>
                      <a:lnTo>
                        <a:pt x="151" y="281"/>
                      </a:lnTo>
                      <a:lnTo>
                        <a:pt x="152" y="280"/>
                      </a:lnTo>
                      <a:lnTo>
                        <a:pt x="154" y="280"/>
                      </a:lnTo>
                      <a:lnTo>
                        <a:pt x="155" y="279"/>
                      </a:lnTo>
                      <a:lnTo>
                        <a:pt x="156" y="277"/>
                      </a:lnTo>
                      <a:lnTo>
                        <a:pt x="160" y="274"/>
                      </a:lnTo>
                      <a:lnTo>
                        <a:pt x="160" y="273"/>
                      </a:lnTo>
                      <a:lnTo>
                        <a:pt x="162" y="273"/>
                      </a:lnTo>
                      <a:lnTo>
                        <a:pt x="162" y="276"/>
                      </a:lnTo>
                      <a:lnTo>
                        <a:pt x="164" y="279"/>
                      </a:lnTo>
                      <a:lnTo>
                        <a:pt x="173" y="289"/>
                      </a:lnTo>
                      <a:lnTo>
                        <a:pt x="171" y="291"/>
                      </a:lnTo>
                      <a:lnTo>
                        <a:pt x="171" y="295"/>
                      </a:lnTo>
                      <a:lnTo>
                        <a:pt x="171" y="299"/>
                      </a:lnTo>
                      <a:lnTo>
                        <a:pt x="171" y="301"/>
                      </a:lnTo>
                      <a:lnTo>
                        <a:pt x="171" y="303"/>
                      </a:lnTo>
                      <a:lnTo>
                        <a:pt x="171" y="306"/>
                      </a:lnTo>
                      <a:lnTo>
                        <a:pt x="170" y="308"/>
                      </a:lnTo>
                      <a:lnTo>
                        <a:pt x="171" y="311"/>
                      </a:lnTo>
                      <a:lnTo>
                        <a:pt x="172" y="314"/>
                      </a:lnTo>
                      <a:lnTo>
                        <a:pt x="173" y="316"/>
                      </a:lnTo>
                      <a:lnTo>
                        <a:pt x="179" y="319"/>
                      </a:lnTo>
                      <a:lnTo>
                        <a:pt x="182" y="319"/>
                      </a:lnTo>
                      <a:lnTo>
                        <a:pt x="185" y="316"/>
                      </a:lnTo>
                      <a:lnTo>
                        <a:pt x="188" y="312"/>
                      </a:lnTo>
                      <a:lnTo>
                        <a:pt x="188" y="314"/>
                      </a:lnTo>
                      <a:lnTo>
                        <a:pt x="191" y="319"/>
                      </a:lnTo>
                      <a:lnTo>
                        <a:pt x="195" y="319"/>
                      </a:lnTo>
                      <a:lnTo>
                        <a:pt x="198" y="317"/>
                      </a:lnTo>
                      <a:lnTo>
                        <a:pt x="198" y="316"/>
                      </a:lnTo>
                      <a:lnTo>
                        <a:pt x="200" y="316"/>
                      </a:lnTo>
                      <a:lnTo>
                        <a:pt x="201" y="316"/>
                      </a:lnTo>
                      <a:lnTo>
                        <a:pt x="207" y="312"/>
                      </a:lnTo>
                      <a:lnTo>
                        <a:pt x="209" y="311"/>
                      </a:lnTo>
                      <a:lnTo>
                        <a:pt x="213" y="309"/>
                      </a:lnTo>
                      <a:lnTo>
                        <a:pt x="215" y="306"/>
                      </a:lnTo>
                      <a:lnTo>
                        <a:pt x="217" y="303"/>
                      </a:lnTo>
                      <a:lnTo>
                        <a:pt x="222" y="299"/>
                      </a:lnTo>
                      <a:lnTo>
                        <a:pt x="226" y="296"/>
                      </a:lnTo>
                      <a:lnTo>
                        <a:pt x="227" y="296"/>
                      </a:lnTo>
                      <a:lnTo>
                        <a:pt x="230" y="294"/>
                      </a:lnTo>
                      <a:lnTo>
                        <a:pt x="232" y="296"/>
                      </a:lnTo>
                      <a:lnTo>
                        <a:pt x="234" y="296"/>
                      </a:lnTo>
                      <a:lnTo>
                        <a:pt x="235" y="298"/>
                      </a:lnTo>
                      <a:lnTo>
                        <a:pt x="237" y="295"/>
                      </a:lnTo>
                      <a:lnTo>
                        <a:pt x="237" y="293"/>
                      </a:lnTo>
                      <a:lnTo>
                        <a:pt x="238" y="291"/>
                      </a:lnTo>
                      <a:lnTo>
                        <a:pt x="240" y="289"/>
                      </a:lnTo>
                      <a:lnTo>
                        <a:pt x="241" y="286"/>
                      </a:lnTo>
                      <a:lnTo>
                        <a:pt x="242" y="286"/>
                      </a:lnTo>
                      <a:lnTo>
                        <a:pt x="243" y="284"/>
                      </a:lnTo>
                      <a:lnTo>
                        <a:pt x="244" y="281"/>
                      </a:lnTo>
                      <a:lnTo>
                        <a:pt x="244" y="278"/>
                      </a:lnTo>
                      <a:lnTo>
                        <a:pt x="245" y="277"/>
                      </a:lnTo>
                      <a:lnTo>
                        <a:pt x="245" y="276"/>
                      </a:lnTo>
                      <a:lnTo>
                        <a:pt x="243" y="273"/>
                      </a:lnTo>
                      <a:lnTo>
                        <a:pt x="242" y="273"/>
                      </a:lnTo>
                      <a:lnTo>
                        <a:pt x="240" y="274"/>
                      </a:lnTo>
                      <a:lnTo>
                        <a:pt x="236" y="276"/>
                      </a:lnTo>
                      <a:lnTo>
                        <a:pt x="236" y="274"/>
                      </a:lnTo>
                      <a:lnTo>
                        <a:pt x="232" y="277"/>
                      </a:lnTo>
                      <a:lnTo>
                        <a:pt x="232" y="276"/>
                      </a:lnTo>
                      <a:lnTo>
                        <a:pt x="233" y="273"/>
                      </a:lnTo>
                      <a:lnTo>
                        <a:pt x="234" y="273"/>
                      </a:lnTo>
                      <a:lnTo>
                        <a:pt x="233" y="269"/>
                      </a:lnTo>
                      <a:lnTo>
                        <a:pt x="234" y="265"/>
                      </a:lnTo>
                      <a:lnTo>
                        <a:pt x="230" y="262"/>
                      </a:lnTo>
                      <a:lnTo>
                        <a:pt x="228" y="262"/>
                      </a:lnTo>
                      <a:lnTo>
                        <a:pt x="228" y="258"/>
                      </a:lnTo>
                      <a:lnTo>
                        <a:pt x="224" y="256"/>
                      </a:lnTo>
                      <a:lnTo>
                        <a:pt x="223" y="253"/>
                      </a:lnTo>
                      <a:lnTo>
                        <a:pt x="226" y="250"/>
                      </a:lnTo>
                      <a:lnTo>
                        <a:pt x="228" y="250"/>
                      </a:lnTo>
                      <a:lnTo>
                        <a:pt x="230" y="246"/>
                      </a:lnTo>
                      <a:lnTo>
                        <a:pt x="230" y="242"/>
                      </a:lnTo>
                      <a:lnTo>
                        <a:pt x="228" y="240"/>
                      </a:lnTo>
                      <a:lnTo>
                        <a:pt x="225" y="238"/>
                      </a:lnTo>
                      <a:lnTo>
                        <a:pt x="221" y="237"/>
                      </a:lnTo>
                      <a:lnTo>
                        <a:pt x="218" y="233"/>
                      </a:lnTo>
                      <a:lnTo>
                        <a:pt x="215" y="237"/>
                      </a:lnTo>
                      <a:lnTo>
                        <a:pt x="213" y="234"/>
                      </a:lnTo>
                      <a:lnTo>
                        <a:pt x="211" y="234"/>
                      </a:lnTo>
                      <a:lnTo>
                        <a:pt x="209" y="237"/>
                      </a:lnTo>
                      <a:lnTo>
                        <a:pt x="206" y="234"/>
                      </a:lnTo>
                      <a:lnTo>
                        <a:pt x="208" y="231"/>
                      </a:lnTo>
                      <a:lnTo>
                        <a:pt x="207" y="226"/>
                      </a:lnTo>
                      <a:lnTo>
                        <a:pt x="209" y="223"/>
                      </a:lnTo>
                      <a:lnTo>
                        <a:pt x="209" y="217"/>
                      </a:lnTo>
                      <a:lnTo>
                        <a:pt x="211" y="216"/>
                      </a:lnTo>
                      <a:lnTo>
                        <a:pt x="213" y="217"/>
                      </a:lnTo>
                      <a:lnTo>
                        <a:pt x="215" y="217"/>
                      </a:lnTo>
                      <a:lnTo>
                        <a:pt x="217" y="218"/>
                      </a:lnTo>
                      <a:lnTo>
                        <a:pt x="218" y="218"/>
                      </a:lnTo>
                      <a:lnTo>
                        <a:pt x="217" y="216"/>
                      </a:lnTo>
                      <a:lnTo>
                        <a:pt x="215" y="215"/>
                      </a:lnTo>
                      <a:lnTo>
                        <a:pt x="216" y="215"/>
                      </a:lnTo>
                      <a:lnTo>
                        <a:pt x="219" y="215"/>
                      </a:lnTo>
                      <a:lnTo>
                        <a:pt x="221" y="216"/>
                      </a:lnTo>
                      <a:lnTo>
                        <a:pt x="223" y="218"/>
                      </a:lnTo>
                      <a:lnTo>
                        <a:pt x="223" y="220"/>
                      </a:lnTo>
                      <a:lnTo>
                        <a:pt x="224" y="220"/>
                      </a:lnTo>
                      <a:lnTo>
                        <a:pt x="225" y="220"/>
                      </a:lnTo>
                      <a:lnTo>
                        <a:pt x="226" y="218"/>
                      </a:lnTo>
                      <a:lnTo>
                        <a:pt x="226" y="219"/>
                      </a:lnTo>
                      <a:lnTo>
                        <a:pt x="229" y="218"/>
                      </a:lnTo>
                      <a:lnTo>
                        <a:pt x="233" y="215"/>
                      </a:lnTo>
                      <a:lnTo>
                        <a:pt x="234" y="213"/>
                      </a:lnTo>
                      <a:lnTo>
                        <a:pt x="236" y="213"/>
                      </a:lnTo>
                      <a:lnTo>
                        <a:pt x="237" y="212"/>
                      </a:lnTo>
                      <a:lnTo>
                        <a:pt x="238" y="212"/>
                      </a:lnTo>
                      <a:lnTo>
                        <a:pt x="240" y="211"/>
                      </a:lnTo>
                      <a:lnTo>
                        <a:pt x="240" y="209"/>
                      </a:lnTo>
                      <a:lnTo>
                        <a:pt x="244" y="209"/>
                      </a:lnTo>
                      <a:lnTo>
                        <a:pt x="245" y="208"/>
                      </a:lnTo>
                      <a:lnTo>
                        <a:pt x="247" y="208"/>
                      </a:lnTo>
                      <a:lnTo>
                        <a:pt x="253" y="207"/>
                      </a:lnTo>
                      <a:lnTo>
                        <a:pt x="257" y="208"/>
                      </a:lnTo>
                      <a:lnTo>
                        <a:pt x="259" y="205"/>
                      </a:lnTo>
                      <a:lnTo>
                        <a:pt x="262" y="205"/>
                      </a:lnTo>
                      <a:lnTo>
                        <a:pt x="266" y="208"/>
                      </a:lnTo>
                      <a:lnTo>
                        <a:pt x="269" y="205"/>
                      </a:lnTo>
                      <a:lnTo>
                        <a:pt x="279" y="201"/>
                      </a:lnTo>
                      <a:lnTo>
                        <a:pt x="281" y="200"/>
                      </a:lnTo>
                      <a:lnTo>
                        <a:pt x="287" y="189"/>
                      </a:lnTo>
                      <a:lnTo>
                        <a:pt x="290" y="187"/>
                      </a:lnTo>
                      <a:lnTo>
                        <a:pt x="289" y="179"/>
                      </a:lnTo>
                      <a:lnTo>
                        <a:pt x="287" y="179"/>
                      </a:lnTo>
                      <a:lnTo>
                        <a:pt x="283" y="175"/>
                      </a:lnTo>
                      <a:lnTo>
                        <a:pt x="280" y="169"/>
                      </a:lnTo>
                      <a:lnTo>
                        <a:pt x="281" y="165"/>
                      </a:lnTo>
                      <a:lnTo>
                        <a:pt x="283" y="163"/>
                      </a:lnTo>
                      <a:lnTo>
                        <a:pt x="291" y="152"/>
                      </a:lnTo>
                      <a:lnTo>
                        <a:pt x="291" y="149"/>
                      </a:lnTo>
                      <a:lnTo>
                        <a:pt x="293" y="148"/>
                      </a:lnTo>
                      <a:lnTo>
                        <a:pt x="297" y="143"/>
                      </a:lnTo>
                      <a:lnTo>
                        <a:pt x="300" y="138"/>
                      </a:lnTo>
                      <a:lnTo>
                        <a:pt x="300" y="135"/>
                      </a:lnTo>
                      <a:lnTo>
                        <a:pt x="302" y="134"/>
                      </a:lnTo>
                      <a:lnTo>
                        <a:pt x="302" y="129"/>
                      </a:lnTo>
                      <a:lnTo>
                        <a:pt x="305" y="127"/>
                      </a:lnTo>
                      <a:lnTo>
                        <a:pt x="308" y="128"/>
                      </a:lnTo>
                      <a:lnTo>
                        <a:pt x="308" y="126"/>
                      </a:lnTo>
                      <a:lnTo>
                        <a:pt x="312" y="126"/>
                      </a:lnTo>
                      <a:lnTo>
                        <a:pt x="317" y="117"/>
                      </a:lnTo>
                      <a:lnTo>
                        <a:pt x="314" y="110"/>
                      </a:lnTo>
                      <a:lnTo>
                        <a:pt x="310" y="105"/>
                      </a:lnTo>
                      <a:lnTo>
                        <a:pt x="312" y="102"/>
                      </a:lnTo>
                      <a:lnTo>
                        <a:pt x="314" y="98"/>
                      </a:lnTo>
                      <a:lnTo>
                        <a:pt x="315" y="95"/>
                      </a:lnTo>
                      <a:lnTo>
                        <a:pt x="317" y="93"/>
                      </a:lnTo>
                      <a:lnTo>
                        <a:pt x="319" y="91"/>
                      </a:lnTo>
                      <a:lnTo>
                        <a:pt x="315" y="88"/>
                      </a:lnTo>
                      <a:lnTo>
                        <a:pt x="315" y="87"/>
                      </a:lnTo>
                      <a:lnTo>
                        <a:pt x="323" y="81"/>
                      </a:lnTo>
                      <a:lnTo>
                        <a:pt x="323" y="78"/>
                      </a:lnTo>
                      <a:lnTo>
                        <a:pt x="319" y="78"/>
                      </a:lnTo>
                      <a:lnTo>
                        <a:pt x="315" y="76"/>
                      </a:lnTo>
                      <a:lnTo>
                        <a:pt x="311" y="71"/>
                      </a:lnTo>
                      <a:lnTo>
                        <a:pt x="306" y="68"/>
                      </a:lnTo>
                      <a:lnTo>
                        <a:pt x="302" y="65"/>
                      </a:lnTo>
                      <a:lnTo>
                        <a:pt x="300" y="65"/>
                      </a:lnTo>
                      <a:lnTo>
                        <a:pt x="298" y="66"/>
                      </a:lnTo>
                      <a:lnTo>
                        <a:pt x="295" y="68"/>
                      </a:lnTo>
                      <a:lnTo>
                        <a:pt x="293" y="67"/>
                      </a:lnTo>
                      <a:lnTo>
                        <a:pt x="291" y="70"/>
                      </a:lnTo>
                      <a:lnTo>
                        <a:pt x="291" y="74"/>
                      </a:lnTo>
                      <a:lnTo>
                        <a:pt x="286" y="77"/>
                      </a:lnTo>
                      <a:lnTo>
                        <a:pt x="279" y="81"/>
                      </a:lnTo>
                      <a:lnTo>
                        <a:pt x="278" y="83"/>
                      </a:lnTo>
                      <a:lnTo>
                        <a:pt x="276" y="85"/>
                      </a:lnTo>
                      <a:lnTo>
                        <a:pt x="264" y="97"/>
                      </a:lnTo>
                      <a:lnTo>
                        <a:pt x="254" y="96"/>
                      </a:lnTo>
                      <a:lnTo>
                        <a:pt x="250" y="94"/>
                      </a:lnTo>
                      <a:lnTo>
                        <a:pt x="240" y="89"/>
                      </a:lnTo>
                      <a:lnTo>
                        <a:pt x="235" y="88"/>
                      </a:lnTo>
                      <a:lnTo>
                        <a:pt x="230" y="87"/>
                      </a:lnTo>
                      <a:lnTo>
                        <a:pt x="226" y="89"/>
                      </a:lnTo>
                      <a:lnTo>
                        <a:pt x="224" y="97"/>
                      </a:lnTo>
                      <a:lnTo>
                        <a:pt x="224" y="101"/>
                      </a:lnTo>
                      <a:lnTo>
                        <a:pt x="226" y="103"/>
                      </a:lnTo>
                      <a:lnTo>
                        <a:pt x="230" y="108"/>
                      </a:lnTo>
                      <a:lnTo>
                        <a:pt x="232" y="109"/>
                      </a:lnTo>
                      <a:lnTo>
                        <a:pt x="234" y="111"/>
                      </a:lnTo>
                      <a:lnTo>
                        <a:pt x="234" y="118"/>
                      </a:lnTo>
                      <a:lnTo>
                        <a:pt x="232" y="124"/>
                      </a:lnTo>
                      <a:lnTo>
                        <a:pt x="231" y="125"/>
                      </a:lnTo>
                      <a:lnTo>
                        <a:pt x="230" y="120"/>
                      </a:lnTo>
                      <a:lnTo>
                        <a:pt x="229" y="118"/>
                      </a:lnTo>
                      <a:lnTo>
                        <a:pt x="228" y="119"/>
                      </a:lnTo>
                      <a:lnTo>
                        <a:pt x="226" y="124"/>
                      </a:lnTo>
                      <a:lnTo>
                        <a:pt x="219" y="125"/>
                      </a:lnTo>
                      <a:lnTo>
                        <a:pt x="218" y="129"/>
                      </a:lnTo>
                      <a:lnTo>
                        <a:pt x="214" y="130"/>
                      </a:lnTo>
                      <a:lnTo>
                        <a:pt x="208" y="130"/>
                      </a:lnTo>
                      <a:lnTo>
                        <a:pt x="203" y="127"/>
                      </a:lnTo>
                      <a:lnTo>
                        <a:pt x="201" y="132"/>
                      </a:lnTo>
                      <a:lnTo>
                        <a:pt x="202" y="140"/>
                      </a:lnTo>
                      <a:lnTo>
                        <a:pt x="202" y="145"/>
                      </a:lnTo>
                      <a:lnTo>
                        <a:pt x="198" y="145"/>
                      </a:lnTo>
                      <a:lnTo>
                        <a:pt x="190" y="142"/>
                      </a:lnTo>
                      <a:lnTo>
                        <a:pt x="187" y="143"/>
                      </a:lnTo>
                      <a:lnTo>
                        <a:pt x="179" y="144"/>
                      </a:lnTo>
                      <a:lnTo>
                        <a:pt x="176" y="140"/>
                      </a:lnTo>
                      <a:lnTo>
                        <a:pt x="158" y="136"/>
                      </a:lnTo>
                      <a:lnTo>
                        <a:pt x="158" y="135"/>
                      </a:lnTo>
                      <a:lnTo>
                        <a:pt x="157" y="131"/>
                      </a:lnTo>
                      <a:lnTo>
                        <a:pt x="147" y="132"/>
                      </a:lnTo>
                      <a:lnTo>
                        <a:pt x="142" y="131"/>
                      </a:lnTo>
                      <a:lnTo>
                        <a:pt x="143" y="128"/>
                      </a:lnTo>
                      <a:lnTo>
                        <a:pt x="145" y="119"/>
                      </a:lnTo>
                      <a:lnTo>
                        <a:pt x="148" y="114"/>
                      </a:lnTo>
                      <a:lnTo>
                        <a:pt x="147" y="111"/>
                      </a:lnTo>
                      <a:lnTo>
                        <a:pt x="150" y="109"/>
                      </a:lnTo>
                      <a:lnTo>
                        <a:pt x="152" y="110"/>
                      </a:lnTo>
                      <a:lnTo>
                        <a:pt x="153" y="105"/>
                      </a:lnTo>
                      <a:lnTo>
                        <a:pt x="155" y="108"/>
                      </a:lnTo>
                      <a:lnTo>
                        <a:pt x="158" y="103"/>
                      </a:lnTo>
                      <a:lnTo>
                        <a:pt x="156" y="102"/>
                      </a:lnTo>
                      <a:lnTo>
                        <a:pt x="156" y="101"/>
                      </a:lnTo>
                      <a:lnTo>
                        <a:pt x="156" y="99"/>
                      </a:lnTo>
                      <a:lnTo>
                        <a:pt x="157" y="95"/>
                      </a:lnTo>
                      <a:lnTo>
                        <a:pt x="156" y="91"/>
                      </a:lnTo>
                      <a:lnTo>
                        <a:pt x="156" y="90"/>
                      </a:lnTo>
                      <a:lnTo>
                        <a:pt x="157" y="92"/>
                      </a:lnTo>
                      <a:lnTo>
                        <a:pt x="160" y="93"/>
                      </a:lnTo>
                      <a:lnTo>
                        <a:pt x="160" y="89"/>
                      </a:lnTo>
                      <a:lnTo>
                        <a:pt x="158" y="83"/>
                      </a:lnTo>
                      <a:lnTo>
                        <a:pt x="160" y="81"/>
                      </a:lnTo>
                      <a:lnTo>
                        <a:pt x="162" y="83"/>
                      </a:lnTo>
                      <a:lnTo>
                        <a:pt x="165" y="82"/>
                      </a:lnTo>
                      <a:lnTo>
                        <a:pt x="169" y="83"/>
                      </a:lnTo>
                      <a:lnTo>
                        <a:pt x="175" y="74"/>
                      </a:lnTo>
                      <a:lnTo>
                        <a:pt x="181" y="72"/>
                      </a:lnTo>
                      <a:lnTo>
                        <a:pt x="182" y="72"/>
                      </a:lnTo>
                      <a:lnTo>
                        <a:pt x="184" y="72"/>
                      </a:lnTo>
                      <a:lnTo>
                        <a:pt x="185" y="72"/>
                      </a:lnTo>
                      <a:lnTo>
                        <a:pt x="187" y="67"/>
                      </a:lnTo>
                      <a:lnTo>
                        <a:pt x="187" y="63"/>
                      </a:lnTo>
                      <a:lnTo>
                        <a:pt x="188" y="60"/>
                      </a:lnTo>
                      <a:lnTo>
                        <a:pt x="190" y="52"/>
                      </a:lnTo>
                      <a:lnTo>
                        <a:pt x="194" y="44"/>
                      </a:lnTo>
                      <a:lnTo>
                        <a:pt x="195" y="40"/>
                      </a:lnTo>
                      <a:lnTo>
                        <a:pt x="195" y="35"/>
                      </a:lnTo>
                      <a:lnTo>
                        <a:pt x="191" y="32"/>
                      </a:lnTo>
                      <a:lnTo>
                        <a:pt x="189" y="32"/>
                      </a:lnTo>
                      <a:lnTo>
                        <a:pt x="185" y="30"/>
                      </a:lnTo>
                      <a:lnTo>
                        <a:pt x="177" y="30"/>
                      </a:lnTo>
                      <a:lnTo>
                        <a:pt x="175" y="31"/>
                      </a:lnTo>
                      <a:lnTo>
                        <a:pt x="170" y="37"/>
                      </a:lnTo>
                      <a:lnTo>
                        <a:pt x="170" y="42"/>
                      </a:lnTo>
                      <a:lnTo>
                        <a:pt x="170" y="45"/>
                      </a:lnTo>
                      <a:lnTo>
                        <a:pt x="170" y="49"/>
                      </a:lnTo>
                      <a:lnTo>
                        <a:pt x="168" y="53"/>
                      </a:lnTo>
                      <a:lnTo>
                        <a:pt x="166" y="55"/>
                      </a:lnTo>
                      <a:lnTo>
                        <a:pt x="166" y="57"/>
                      </a:lnTo>
                      <a:lnTo>
                        <a:pt x="163" y="57"/>
                      </a:lnTo>
                      <a:lnTo>
                        <a:pt x="155" y="56"/>
                      </a:lnTo>
                      <a:lnTo>
                        <a:pt x="155" y="44"/>
                      </a:lnTo>
                      <a:lnTo>
                        <a:pt x="158" y="31"/>
                      </a:lnTo>
                      <a:lnTo>
                        <a:pt x="161" y="22"/>
                      </a:lnTo>
                      <a:lnTo>
                        <a:pt x="158" y="20"/>
                      </a:lnTo>
                      <a:lnTo>
                        <a:pt x="158" y="19"/>
                      </a:lnTo>
                      <a:lnTo>
                        <a:pt x="153" y="19"/>
                      </a:lnTo>
                      <a:lnTo>
                        <a:pt x="150" y="17"/>
                      </a:lnTo>
                      <a:lnTo>
                        <a:pt x="149" y="17"/>
                      </a:lnTo>
                      <a:lnTo>
                        <a:pt x="147" y="29"/>
                      </a:lnTo>
                      <a:lnTo>
                        <a:pt x="145" y="35"/>
                      </a:lnTo>
                      <a:lnTo>
                        <a:pt x="145" y="37"/>
                      </a:lnTo>
                      <a:lnTo>
                        <a:pt x="144" y="46"/>
                      </a:lnTo>
                      <a:lnTo>
                        <a:pt x="141" y="48"/>
                      </a:lnTo>
                      <a:lnTo>
                        <a:pt x="141" y="30"/>
                      </a:lnTo>
                      <a:lnTo>
                        <a:pt x="141" y="26"/>
                      </a:lnTo>
                      <a:lnTo>
                        <a:pt x="143" y="26"/>
                      </a:lnTo>
                      <a:lnTo>
                        <a:pt x="141" y="19"/>
                      </a:lnTo>
                      <a:lnTo>
                        <a:pt x="148" y="14"/>
                      </a:lnTo>
                      <a:lnTo>
                        <a:pt x="149" y="5"/>
                      </a:lnTo>
                      <a:lnTo>
                        <a:pt x="131" y="0"/>
                      </a:lnTo>
                      <a:lnTo>
                        <a:pt x="130" y="1"/>
                      </a:lnTo>
                      <a:lnTo>
                        <a:pt x="130" y="19"/>
                      </a:lnTo>
                      <a:lnTo>
                        <a:pt x="137" y="23"/>
                      </a:lnTo>
                      <a:lnTo>
                        <a:pt x="137" y="29"/>
                      </a:lnTo>
                      <a:lnTo>
                        <a:pt x="134" y="28"/>
                      </a:lnTo>
                      <a:lnTo>
                        <a:pt x="114" y="28"/>
                      </a:lnTo>
                      <a:lnTo>
                        <a:pt x="106" y="44"/>
                      </a:lnTo>
                      <a:lnTo>
                        <a:pt x="103" y="58"/>
                      </a:lnTo>
                      <a:lnTo>
                        <a:pt x="109" y="72"/>
                      </a:lnTo>
                      <a:lnTo>
                        <a:pt x="116" y="78"/>
                      </a:lnTo>
                      <a:lnTo>
                        <a:pt x="118" y="96"/>
                      </a:lnTo>
                      <a:lnTo>
                        <a:pt x="115" y="102"/>
                      </a:lnTo>
                      <a:lnTo>
                        <a:pt x="134" y="117"/>
                      </a:lnTo>
                      <a:lnTo>
                        <a:pt x="131" y="126"/>
                      </a:lnTo>
                      <a:lnTo>
                        <a:pt x="125" y="131"/>
                      </a:lnTo>
                      <a:lnTo>
                        <a:pt x="115" y="131"/>
                      </a:lnTo>
                      <a:lnTo>
                        <a:pt x="113" y="133"/>
                      </a:lnTo>
                      <a:lnTo>
                        <a:pt x="112" y="137"/>
                      </a:lnTo>
                      <a:lnTo>
                        <a:pt x="115" y="140"/>
                      </a:lnTo>
                      <a:lnTo>
                        <a:pt x="113" y="144"/>
                      </a:lnTo>
                      <a:lnTo>
                        <a:pt x="115" y="149"/>
                      </a:lnTo>
                      <a:lnTo>
                        <a:pt x="111" y="160"/>
                      </a:lnTo>
                      <a:lnTo>
                        <a:pt x="109" y="165"/>
                      </a:lnTo>
                      <a:lnTo>
                        <a:pt x="110" y="173"/>
                      </a:lnTo>
                      <a:lnTo>
                        <a:pt x="109" y="173"/>
                      </a:lnTo>
                      <a:lnTo>
                        <a:pt x="103" y="168"/>
                      </a:lnTo>
                      <a:lnTo>
                        <a:pt x="101" y="163"/>
                      </a:lnTo>
                      <a:lnTo>
                        <a:pt x="97" y="163"/>
                      </a:lnTo>
                      <a:lnTo>
                        <a:pt x="88" y="151"/>
                      </a:lnTo>
                      <a:lnTo>
                        <a:pt x="84" y="152"/>
                      </a:lnTo>
                      <a:lnTo>
                        <a:pt x="78" y="148"/>
                      </a:lnTo>
                      <a:lnTo>
                        <a:pt x="75" y="144"/>
                      </a:lnTo>
                      <a:lnTo>
                        <a:pt x="70" y="143"/>
                      </a:lnTo>
                      <a:lnTo>
                        <a:pt x="66" y="143"/>
                      </a:lnTo>
                      <a:lnTo>
                        <a:pt x="62" y="149"/>
                      </a:lnTo>
                      <a:lnTo>
                        <a:pt x="56" y="151"/>
                      </a:lnTo>
                      <a:lnTo>
                        <a:pt x="52" y="151"/>
                      </a:lnTo>
                      <a:lnTo>
                        <a:pt x="49" y="150"/>
                      </a:lnTo>
                      <a:lnTo>
                        <a:pt x="48" y="151"/>
                      </a:lnTo>
                      <a:lnTo>
                        <a:pt x="46" y="151"/>
                      </a:lnTo>
                      <a:lnTo>
                        <a:pt x="43" y="155"/>
                      </a:lnTo>
                      <a:lnTo>
                        <a:pt x="39" y="161"/>
                      </a:lnTo>
                      <a:lnTo>
                        <a:pt x="37" y="165"/>
                      </a:lnTo>
                      <a:lnTo>
                        <a:pt x="35" y="170"/>
                      </a:lnTo>
                      <a:lnTo>
                        <a:pt x="33" y="170"/>
                      </a:lnTo>
                      <a:lnTo>
                        <a:pt x="32" y="171"/>
                      </a:lnTo>
                      <a:lnTo>
                        <a:pt x="33" y="173"/>
                      </a:lnTo>
                      <a:lnTo>
                        <a:pt x="35" y="173"/>
                      </a:lnTo>
                      <a:lnTo>
                        <a:pt x="32" y="180"/>
                      </a:lnTo>
                      <a:lnTo>
                        <a:pt x="29" y="180"/>
                      </a:lnTo>
                      <a:lnTo>
                        <a:pt x="29" y="181"/>
                      </a:lnTo>
                      <a:lnTo>
                        <a:pt x="26" y="184"/>
                      </a:lnTo>
                      <a:lnTo>
                        <a:pt x="23" y="185"/>
                      </a:lnTo>
                      <a:lnTo>
                        <a:pt x="22" y="184"/>
                      </a:lnTo>
                      <a:lnTo>
                        <a:pt x="20" y="185"/>
                      </a:lnTo>
                      <a:lnTo>
                        <a:pt x="19" y="185"/>
                      </a:lnTo>
                      <a:lnTo>
                        <a:pt x="18" y="185"/>
                      </a:lnTo>
                      <a:lnTo>
                        <a:pt x="18" y="186"/>
                      </a:lnTo>
                      <a:lnTo>
                        <a:pt x="16" y="185"/>
                      </a:lnTo>
                      <a:lnTo>
                        <a:pt x="15" y="185"/>
                      </a:lnTo>
                      <a:lnTo>
                        <a:pt x="12" y="185"/>
                      </a:lnTo>
                      <a:lnTo>
                        <a:pt x="11" y="185"/>
                      </a:lnTo>
                      <a:lnTo>
                        <a:pt x="10" y="185"/>
                      </a:lnTo>
                      <a:lnTo>
                        <a:pt x="9" y="186"/>
                      </a:lnTo>
                      <a:lnTo>
                        <a:pt x="6" y="188"/>
                      </a:lnTo>
                      <a:lnTo>
                        <a:pt x="5" y="187"/>
                      </a:lnTo>
                      <a:lnTo>
                        <a:pt x="4" y="188"/>
                      </a:lnTo>
                      <a:lnTo>
                        <a:pt x="3" y="188"/>
                      </a:lnTo>
                      <a:lnTo>
                        <a:pt x="3" y="190"/>
                      </a:lnTo>
                      <a:lnTo>
                        <a:pt x="2" y="190"/>
                      </a:lnTo>
                      <a:lnTo>
                        <a:pt x="2" y="193"/>
                      </a:lnTo>
                      <a:lnTo>
                        <a:pt x="0" y="193"/>
                      </a:lnTo>
                    </a:path>
                  </a:pathLst>
                </a:custGeom>
                <a:solidFill>
                  <a:srgbClr val="0000FF">
                    <a:alpha val="90979"/>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grpSp>
          <p:sp>
            <p:nvSpPr>
              <p:cNvPr id="94" name="Freeform 27"/>
              <p:cNvSpPr>
                <a:spLocks/>
              </p:cNvSpPr>
              <p:nvPr/>
            </p:nvSpPr>
            <p:spPr bwMode="auto">
              <a:xfrm>
                <a:off x="3789363" y="4019550"/>
                <a:ext cx="420687" cy="679450"/>
              </a:xfrm>
              <a:custGeom>
                <a:avLst/>
                <a:gdLst>
                  <a:gd name="T0" fmla="*/ 2147483647 w 132"/>
                  <a:gd name="T1" fmla="*/ 2147483647 h 200"/>
                  <a:gd name="T2" fmla="*/ 2147483647 w 132"/>
                  <a:gd name="T3" fmla="*/ 2147483647 h 200"/>
                  <a:gd name="T4" fmla="*/ 2147483647 w 132"/>
                  <a:gd name="T5" fmla="*/ 2147483647 h 200"/>
                  <a:gd name="T6" fmla="*/ 2147483647 w 132"/>
                  <a:gd name="T7" fmla="*/ 2147483647 h 200"/>
                  <a:gd name="T8" fmla="*/ 2147483647 w 132"/>
                  <a:gd name="T9" fmla="*/ 2147483647 h 200"/>
                  <a:gd name="T10" fmla="*/ 2147483647 w 132"/>
                  <a:gd name="T11" fmla="*/ 2147483647 h 200"/>
                  <a:gd name="T12" fmla="*/ 2147483647 w 132"/>
                  <a:gd name="T13" fmla="*/ 2147483647 h 200"/>
                  <a:gd name="T14" fmla="*/ 2147483647 w 132"/>
                  <a:gd name="T15" fmla="*/ 2147483647 h 200"/>
                  <a:gd name="T16" fmla="*/ 2147483647 w 132"/>
                  <a:gd name="T17" fmla="*/ 2147483647 h 200"/>
                  <a:gd name="T18" fmla="*/ 2147483647 w 132"/>
                  <a:gd name="T19" fmla="*/ 2147483647 h 200"/>
                  <a:gd name="T20" fmla="*/ 2147483647 w 132"/>
                  <a:gd name="T21" fmla="*/ 2147483647 h 200"/>
                  <a:gd name="T22" fmla="*/ 2147483647 w 132"/>
                  <a:gd name="T23" fmla="*/ 2147483647 h 200"/>
                  <a:gd name="T24" fmla="*/ 2147483647 w 132"/>
                  <a:gd name="T25" fmla="*/ 2147483647 h 200"/>
                  <a:gd name="T26" fmla="*/ 2147483647 w 132"/>
                  <a:gd name="T27" fmla="*/ 2147483647 h 200"/>
                  <a:gd name="T28" fmla="*/ 2147483647 w 132"/>
                  <a:gd name="T29" fmla="*/ 2147483647 h 200"/>
                  <a:gd name="T30" fmla="*/ 2147483647 w 132"/>
                  <a:gd name="T31" fmla="*/ 2147483647 h 200"/>
                  <a:gd name="T32" fmla="*/ 2147483647 w 132"/>
                  <a:gd name="T33" fmla="*/ 2147483647 h 200"/>
                  <a:gd name="T34" fmla="*/ 2147483647 w 132"/>
                  <a:gd name="T35" fmla="*/ 2147483647 h 200"/>
                  <a:gd name="T36" fmla="*/ 2147483647 w 132"/>
                  <a:gd name="T37" fmla="*/ 2147483647 h 200"/>
                  <a:gd name="T38" fmla="*/ 2147483647 w 132"/>
                  <a:gd name="T39" fmla="*/ 2147483647 h 200"/>
                  <a:gd name="T40" fmla="*/ 2147483647 w 132"/>
                  <a:gd name="T41" fmla="*/ 2147483647 h 200"/>
                  <a:gd name="T42" fmla="*/ 2147483647 w 132"/>
                  <a:gd name="T43" fmla="*/ 2147483647 h 200"/>
                  <a:gd name="T44" fmla="*/ 2147483647 w 132"/>
                  <a:gd name="T45" fmla="*/ 2147483647 h 200"/>
                  <a:gd name="T46" fmla="*/ 2147483647 w 132"/>
                  <a:gd name="T47" fmla="*/ 2147483647 h 200"/>
                  <a:gd name="T48" fmla="*/ 2147483647 w 132"/>
                  <a:gd name="T49" fmla="*/ 2147483647 h 200"/>
                  <a:gd name="T50" fmla="*/ 2147483647 w 132"/>
                  <a:gd name="T51" fmla="*/ 2147483647 h 200"/>
                  <a:gd name="T52" fmla="*/ 2147483647 w 132"/>
                  <a:gd name="T53" fmla="*/ 2147483647 h 200"/>
                  <a:gd name="T54" fmla="*/ 2147483647 w 132"/>
                  <a:gd name="T55" fmla="*/ 2147483647 h 200"/>
                  <a:gd name="T56" fmla="*/ 2147483647 w 132"/>
                  <a:gd name="T57" fmla="*/ 2147483647 h 200"/>
                  <a:gd name="T58" fmla="*/ 2147483647 w 132"/>
                  <a:gd name="T59" fmla="*/ 2147483647 h 200"/>
                  <a:gd name="T60" fmla="*/ 2147483647 w 132"/>
                  <a:gd name="T61" fmla="*/ 2147483647 h 200"/>
                  <a:gd name="T62" fmla="*/ 2147483647 w 132"/>
                  <a:gd name="T63" fmla="*/ 2147483647 h 200"/>
                  <a:gd name="T64" fmla="*/ 2147483647 w 132"/>
                  <a:gd name="T65" fmla="*/ 2147483647 h 200"/>
                  <a:gd name="T66" fmla="*/ 2147483647 w 132"/>
                  <a:gd name="T67" fmla="*/ 2147483647 h 200"/>
                  <a:gd name="T68" fmla="*/ 2147483647 w 132"/>
                  <a:gd name="T69" fmla="*/ 2147483647 h 200"/>
                  <a:gd name="T70" fmla="*/ 2147483647 w 132"/>
                  <a:gd name="T71" fmla="*/ 2147483647 h 200"/>
                  <a:gd name="T72" fmla="*/ 2147483647 w 132"/>
                  <a:gd name="T73" fmla="*/ 2147483647 h 200"/>
                  <a:gd name="T74" fmla="*/ 2147483647 w 132"/>
                  <a:gd name="T75" fmla="*/ 2147483647 h 200"/>
                  <a:gd name="T76" fmla="*/ 2147483647 w 132"/>
                  <a:gd name="T77" fmla="*/ 2147483647 h 200"/>
                  <a:gd name="T78" fmla="*/ 2147483647 w 132"/>
                  <a:gd name="T79" fmla="*/ 2147483647 h 200"/>
                  <a:gd name="T80" fmla="*/ 2147483647 w 132"/>
                  <a:gd name="T81" fmla="*/ 2147483647 h 200"/>
                  <a:gd name="T82" fmla="*/ 2147483647 w 132"/>
                  <a:gd name="T83" fmla="*/ 2147483647 h 200"/>
                  <a:gd name="T84" fmla="*/ 2147483647 w 132"/>
                  <a:gd name="T85" fmla="*/ 2147483647 h 200"/>
                  <a:gd name="T86" fmla="*/ 2147483647 w 132"/>
                  <a:gd name="T87" fmla="*/ 2147483647 h 200"/>
                  <a:gd name="T88" fmla="*/ 2147483647 w 132"/>
                  <a:gd name="T89" fmla="*/ 2147483647 h 200"/>
                  <a:gd name="T90" fmla="*/ 2147483647 w 132"/>
                  <a:gd name="T91" fmla="*/ 2147483647 h 200"/>
                  <a:gd name="T92" fmla="*/ 2147483647 w 132"/>
                  <a:gd name="T93" fmla="*/ 2147483647 h 200"/>
                  <a:gd name="T94" fmla="*/ 2147483647 w 132"/>
                  <a:gd name="T95" fmla="*/ 2147483647 h 200"/>
                  <a:gd name="T96" fmla="*/ 2147483647 w 132"/>
                  <a:gd name="T97" fmla="*/ 2147483647 h 200"/>
                  <a:gd name="T98" fmla="*/ 2147483647 w 132"/>
                  <a:gd name="T99" fmla="*/ 2147483647 h 200"/>
                  <a:gd name="T100" fmla="*/ 2147483647 w 132"/>
                  <a:gd name="T101" fmla="*/ 2147483647 h 200"/>
                  <a:gd name="T102" fmla="*/ 2147483647 w 132"/>
                  <a:gd name="T103" fmla="*/ 2147483647 h 200"/>
                  <a:gd name="T104" fmla="*/ 2147483647 w 132"/>
                  <a:gd name="T105" fmla="*/ 2147483647 h 200"/>
                  <a:gd name="T106" fmla="*/ 2147483647 w 132"/>
                  <a:gd name="T107" fmla="*/ 2147483647 h 200"/>
                  <a:gd name="T108" fmla="*/ 2147483647 w 132"/>
                  <a:gd name="T109" fmla="*/ 2147483647 h 200"/>
                  <a:gd name="T110" fmla="*/ 2147483647 w 132"/>
                  <a:gd name="T111" fmla="*/ 2147483647 h 200"/>
                  <a:gd name="T112" fmla="*/ 2147483647 w 132"/>
                  <a:gd name="T113" fmla="*/ 2147483647 h 200"/>
                  <a:gd name="T114" fmla="*/ 2147483647 w 132"/>
                  <a:gd name="T115" fmla="*/ 2147483647 h 200"/>
                  <a:gd name="T116" fmla="*/ 2147483647 w 132"/>
                  <a:gd name="T117" fmla="*/ 2147483647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2"/>
                  <a:gd name="T178" fmla="*/ 0 h 200"/>
                  <a:gd name="T179" fmla="*/ 132 w 132"/>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2" h="200">
                    <a:moveTo>
                      <a:pt x="0" y="35"/>
                    </a:moveTo>
                    <a:lnTo>
                      <a:pt x="1" y="39"/>
                    </a:lnTo>
                    <a:lnTo>
                      <a:pt x="5" y="49"/>
                    </a:lnTo>
                    <a:lnTo>
                      <a:pt x="7" y="63"/>
                    </a:lnTo>
                    <a:lnTo>
                      <a:pt x="7" y="65"/>
                    </a:lnTo>
                    <a:lnTo>
                      <a:pt x="7" y="68"/>
                    </a:lnTo>
                    <a:lnTo>
                      <a:pt x="7" y="72"/>
                    </a:lnTo>
                    <a:lnTo>
                      <a:pt x="7" y="74"/>
                    </a:lnTo>
                    <a:lnTo>
                      <a:pt x="6" y="80"/>
                    </a:lnTo>
                    <a:lnTo>
                      <a:pt x="7" y="82"/>
                    </a:lnTo>
                    <a:lnTo>
                      <a:pt x="7" y="84"/>
                    </a:lnTo>
                    <a:lnTo>
                      <a:pt x="7" y="85"/>
                    </a:lnTo>
                    <a:lnTo>
                      <a:pt x="8" y="87"/>
                    </a:lnTo>
                    <a:lnTo>
                      <a:pt x="10" y="90"/>
                    </a:lnTo>
                    <a:lnTo>
                      <a:pt x="10" y="91"/>
                    </a:lnTo>
                    <a:lnTo>
                      <a:pt x="13" y="96"/>
                    </a:lnTo>
                    <a:lnTo>
                      <a:pt x="13" y="97"/>
                    </a:lnTo>
                    <a:lnTo>
                      <a:pt x="14" y="97"/>
                    </a:lnTo>
                    <a:lnTo>
                      <a:pt x="15" y="100"/>
                    </a:lnTo>
                    <a:lnTo>
                      <a:pt x="16" y="101"/>
                    </a:lnTo>
                    <a:lnTo>
                      <a:pt x="16" y="103"/>
                    </a:lnTo>
                    <a:lnTo>
                      <a:pt x="20" y="110"/>
                    </a:lnTo>
                    <a:lnTo>
                      <a:pt x="20" y="112"/>
                    </a:lnTo>
                    <a:lnTo>
                      <a:pt x="20" y="114"/>
                    </a:lnTo>
                    <a:lnTo>
                      <a:pt x="20" y="115"/>
                    </a:lnTo>
                    <a:lnTo>
                      <a:pt x="22" y="117"/>
                    </a:lnTo>
                    <a:lnTo>
                      <a:pt x="24" y="118"/>
                    </a:lnTo>
                    <a:lnTo>
                      <a:pt x="28" y="120"/>
                    </a:lnTo>
                    <a:lnTo>
                      <a:pt x="29" y="123"/>
                    </a:lnTo>
                    <a:lnTo>
                      <a:pt x="30" y="123"/>
                    </a:lnTo>
                    <a:lnTo>
                      <a:pt x="31" y="123"/>
                    </a:lnTo>
                    <a:lnTo>
                      <a:pt x="31" y="124"/>
                    </a:lnTo>
                    <a:lnTo>
                      <a:pt x="33" y="124"/>
                    </a:lnTo>
                    <a:lnTo>
                      <a:pt x="34" y="124"/>
                    </a:lnTo>
                    <a:lnTo>
                      <a:pt x="33" y="123"/>
                    </a:lnTo>
                    <a:lnTo>
                      <a:pt x="34" y="123"/>
                    </a:lnTo>
                    <a:lnTo>
                      <a:pt x="35" y="124"/>
                    </a:lnTo>
                    <a:lnTo>
                      <a:pt x="37" y="128"/>
                    </a:lnTo>
                    <a:lnTo>
                      <a:pt x="38" y="130"/>
                    </a:lnTo>
                    <a:lnTo>
                      <a:pt x="37" y="130"/>
                    </a:lnTo>
                    <a:lnTo>
                      <a:pt x="37" y="132"/>
                    </a:lnTo>
                    <a:lnTo>
                      <a:pt x="36" y="133"/>
                    </a:lnTo>
                    <a:lnTo>
                      <a:pt x="34" y="138"/>
                    </a:lnTo>
                    <a:lnTo>
                      <a:pt x="34" y="139"/>
                    </a:lnTo>
                    <a:lnTo>
                      <a:pt x="33" y="139"/>
                    </a:lnTo>
                    <a:lnTo>
                      <a:pt x="35" y="143"/>
                    </a:lnTo>
                    <a:lnTo>
                      <a:pt x="35" y="146"/>
                    </a:lnTo>
                    <a:lnTo>
                      <a:pt x="35" y="149"/>
                    </a:lnTo>
                    <a:lnTo>
                      <a:pt x="35" y="150"/>
                    </a:lnTo>
                    <a:lnTo>
                      <a:pt x="35" y="151"/>
                    </a:lnTo>
                    <a:lnTo>
                      <a:pt x="34" y="153"/>
                    </a:lnTo>
                    <a:lnTo>
                      <a:pt x="34" y="154"/>
                    </a:lnTo>
                    <a:lnTo>
                      <a:pt x="35" y="154"/>
                    </a:lnTo>
                    <a:lnTo>
                      <a:pt x="35" y="156"/>
                    </a:lnTo>
                    <a:lnTo>
                      <a:pt x="33" y="157"/>
                    </a:lnTo>
                    <a:lnTo>
                      <a:pt x="34" y="158"/>
                    </a:lnTo>
                    <a:lnTo>
                      <a:pt x="33" y="158"/>
                    </a:lnTo>
                    <a:lnTo>
                      <a:pt x="34" y="160"/>
                    </a:lnTo>
                    <a:lnTo>
                      <a:pt x="33" y="163"/>
                    </a:lnTo>
                    <a:lnTo>
                      <a:pt x="31" y="166"/>
                    </a:lnTo>
                    <a:lnTo>
                      <a:pt x="30" y="166"/>
                    </a:lnTo>
                    <a:lnTo>
                      <a:pt x="29" y="166"/>
                    </a:lnTo>
                    <a:lnTo>
                      <a:pt x="27" y="167"/>
                    </a:lnTo>
                    <a:lnTo>
                      <a:pt x="27" y="168"/>
                    </a:lnTo>
                    <a:lnTo>
                      <a:pt x="26" y="169"/>
                    </a:lnTo>
                    <a:lnTo>
                      <a:pt x="25" y="169"/>
                    </a:lnTo>
                    <a:lnTo>
                      <a:pt x="25" y="171"/>
                    </a:lnTo>
                    <a:lnTo>
                      <a:pt x="22" y="173"/>
                    </a:lnTo>
                    <a:lnTo>
                      <a:pt x="18" y="178"/>
                    </a:lnTo>
                    <a:lnTo>
                      <a:pt x="18" y="177"/>
                    </a:lnTo>
                    <a:lnTo>
                      <a:pt x="16" y="178"/>
                    </a:lnTo>
                    <a:lnTo>
                      <a:pt x="16" y="180"/>
                    </a:lnTo>
                    <a:lnTo>
                      <a:pt x="14" y="184"/>
                    </a:lnTo>
                    <a:lnTo>
                      <a:pt x="13" y="184"/>
                    </a:lnTo>
                    <a:lnTo>
                      <a:pt x="12" y="184"/>
                    </a:lnTo>
                    <a:lnTo>
                      <a:pt x="11" y="184"/>
                    </a:lnTo>
                    <a:lnTo>
                      <a:pt x="10" y="185"/>
                    </a:lnTo>
                    <a:lnTo>
                      <a:pt x="11" y="187"/>
                    </a:lnTo>
                    <a:lnTo>
                      <a:pt x="12" y="186"/>
                    </a:lnTo>
                    <a:lnTo>
                      <a:pt x="13" y="185"/>
                    </a:lnTo>
                    <a:lnTo>
                      <a:pt x="15" y="188"/>
                    </a:lnTo>
                    <a:lnTo>
                      <a:pt x="16" y="188"/>
                    </a:lnTo>
                    <a:lnTo>
                      <a:pt x="16" y="189"/>
                    </a:lnTo>
                    <a:lnTo>
                      <a:pt x="17" y="189"/>
                    </a:lnTo>
                    <a:lnTo>
                      <a:pt x="20" y="189"/>
                    </a:lnTo>
                    <a:lnTo>
                      <a:pt x="21" y="189"/>
                    </a:lnTo>
                    <a:lnTo>
                      <a:pt x="24" y="188"/>
                    </a:lnTo>
                    <a:lnTo>
                      <a:pt x="25" y="189"/>
                    </a:lnTo>
                    <a:lnTo>
                      <a:pt x="27" y="190"/>
                    </a:lnTo>
                    <a:lnTo>
                      <a:pt x="28" y="195"/>
                    </a:lnTo>
                    <a:lnTo>
                      <a:pt x="29" y="195"/>
                    </a:lnTo>
                    <a:lnTo>
                      <a:pt x="29" y="196"/>
                    </a:lnTo>
                    <a:lnTo>
                      <a:pt x="30" y="197"/>
                    </a:lnTo>
                    <a:lnTo>
                      <a:pt x="31" y="196"/>
                    </a:lnTo>
                    <a:lnTo>
                      <a:pt x="33" y="196"/>
                    </a:lnTo>
                    <a:lnTo>
                      <a:pt x="35" y="191"/>
                    </a:lnTo>
                    <a:lnTo>
                      <a:pt x="37" y="187"/>
                    </a:lnTo>
                    <a:lnTo>
                      <a:pt x="41" y="181"/>
                    </a:lnTo>
                    <a:lnTo>
                      <a:pt x="44" y="177"/>
                    </a:lnTo>
                    <a:lnTo>
                      <a:pt x="46" y="177"/>
                    </a:lnTo>
                    <a:lnTo>
                      <a:pt x="47" y="176"/>
                    </a:lnTo>
                    <a:lnTo>
                      <a:pt x="50" y="177"/>
                    </a:lnTo>
                    <a:lnTo>
                      <a:pt x="54" y="177"/>
                    </a:lnTo>
                    <a:lnTo>
                      <a:pt x="59" y="175"/>
                    </a:lnTo>
                    <a:lnTo>
                      <a:pt x="64" y="169"/>
                    </a:lnTo>
                    <a:lnTo>
                      <a:pt x="68" y="169"/>
                    </a:lnTo>
                    <a:lnTo>
                      <a:pt x="73" y="170"/>
                    </a:lnTo>
                    <a:lnTo>
                      <a:pt x="76" y="174"/>
                    </a:lnTo>
                    <a:lnTo>
                      <a:pt x="82" y="178"/>
                    </a:lnTo>
                    <a:lnTo>
                      <a:pt x="86" y="177"/>
                    </a:lnTo>
                    <a:lnTo>
                      <a:pt x="95" y="189"/>
                    </a:lnTo>
                    <a:lnTo>
                      <a:pt x="99" y="189"/>
                    </a:lnTo>
                    <a:lnTo>
                      <a:pt x="101" y="194"/>
                    </a:lnTo>
                    <a:lnTo>
                      <a:pt x="107" y="199"/>
                    </a:lnTo>
                    <a:lnTo>
                      <a:pt x="108" y="199"/>
                    </a:lnTo>
                    <a:lnTo>
                      <a:pt x="107" y="191"/>
                    </a:lnTo>
                    <a:lnTo>
                      <a:pt x="109" y="186"/>
                    </a:lnTo>
                    <a:lnTo>
                      <a:pt x="112" y="175"/>
                    </a:lnTo>
                    <a:lnTo>
                      <a:pt x="110" y="170"/>
                    </a:lnTo>
                    <a:lnTo>
                      <a:pt x="113" y="166"/>
                    </a:lnTo>
                    <a:lnTo>
                      <a:pt x="110" y="163"/>
                    </a:lnTo>
                    <a:lnTo>
                      <a:pt x="110" y="159"/>
                    </a:lnTo>
                    <a:lnTo>
                      <a:pt x="113" y="157"/>
                    </a:lnTo>
                    <a:lnTo>
                      <a:pt x="123" y="157"/>
                    </a:lnTo>
                    <a:lnTo>
                      <a:pt x="129" y="152"/>
                    </a:lnTo>
                    <a:lnTo>
                      <a:pt x="131" y="143"/>
                    </a:lnTo>
                    <a:lnTo>
                      <a:pt x="113" y="128"/>
                    </a:lnTo>
                    <a:lnTo>
                      <a:pt x="116" y="122"/>
                    </a:lnTo>
                    <a:lnTo>
                      <a:pt x="114" y="104"/>
                    </a:lnTo>
                    <a:lnTo>
                      <a:pt x="107" y="98"/>
                    </a:lnTo>
                    <a:lnTo>
                      <a:pt x="101" y="84"/>
                    </a:lnTo>
                    <a:lnTo>
                      <a:pt x="104" y="70"/>
                    </a:lnTo>
                    <a:lnTo>
                      <a:pt x="101" y="50"/>
                    </a:lnTo>
                    <a:lnTo>
                      <a:pt x="99" y="51"/>
                    </a:lnTo>
                    <a:lnTo>
                      <a:pt x="97" y="51"/>
                    </a:lnTo>
                    <a:lnTo>
                      <a:pt x="96" y="51"/>
                    </a:lnTo>
                    <a:lnTo>
                      <a:pt x="91" y="51"/>
                    </a:lnTo>
                    <a:lnTo>
                      <a:pt x="86" y="49"/>
                    </a:lnTo>
                    <a:lnTo>
                      <a:pt x="82" y="47"/>
                    </a:lnTo>
                    <a:lnTo>
                      <a:pt x="80" y="44"/>
                    </a:lnTo>
                    <a:lnTo>
                      <a:pt x="79" y="34"/>
                    </a:lnTo>
                    <a:lnTo>
                      <a:pt x="75" y="31"/>
                    </a:lnTo>
                    <a:lnTo>
                      <a:pt x="71" y="29"/>
                    </a:lnTo>
                    <a:lnTo>
                      <a:pt x="65" y="30"/>
                    </a:lnTo>
                    <a:lnTo>
                      <a:pt x="60" y="34"/>
                    </a:lnTo>
                    <a:lnTo>
                      <a:pt x="58" y="37"/>
                    </a:lnTo>
                    <a:lnTo>
                      <a:pt x="55" y="37"/>
                    </a:lnTo>
                    <a:lnTo>
                      <a:pt x="50" y="37"/>
                    </a:lnTo>
                    <a:lnTo>
                      <a:pt x="48" y="35"/>
                    </a:lnTo>
                    <a:lnTo>
                      <a:pt x="48" y="32"/>
                    </a:lnTo>
                    <a:lnTo>
                      <a:pt x="50" y="29"/>
                    </a:lnTo>
                    <a:lnTo>
                      <a:pt x="54" y="25"/>
                    </a:lnTo>
                    <a:lnTo>
                      <a:pt x="48" y="12"/>
                    </a:lnTo>
                    <a:lnTo>
                      <a:pt x="47" y="11"/>
                    </a:lnTo>
                    <a:lnTo>
                      <a:pt x="48" y="7"/>
                    </a:lnTo>
                    <a:lnTo>
                      <a:pt x="24" y="3"/>
                    </a:lnTo>
                    <a:lnTo>
                      <a:pt x="23" y="1"/>
                    </a:lnTo>
                    <a:lnTo>
                      <a:pt x="20" y="0"/>
                    </a:lnTo>
                    <a:lnTo>
                      <a:pt x="15" y="2"/>
                    </a:lnTo>
                    <a:lnTo>
                      <a:pt x="13" y="5"/>
                    </a:lnTo>
                    <a:lnTo>
                      <a:pt x="13" y="6"/>
                    </a:lnTo>
                    <a:lnTo>
                      <a:pt x="14" y="9"/>
                    </a:lnTo>
                    <a:lnTo>
                      <a:pt x="15" y="10"/>
                    </a:lnTo>
                    <a:lnTo>
                      <a:pt x="13" y="29"/>
                    </a:lnTo>
                    <a:lnTo>
                      <a:pt x="14" y="30"/>
                    </a:lnTo>
                    <a:lnTo>
                      <a:pt x="14" y="32"/>
                    </a:lnTo>
                    <a:lnTo>
                      <a:pt x="16" y="36"/>
                    </a:lnTo>
                    <a:lnTo>
                      <a:pt x="16" y="39"/>
                    </a:lnTo>
                    <a:lnTo>
                      <a:pt x="15" y="39"/>
                    </a:lnTo>
                    <a:lnTo>
                      <a:pt x="9" y="39"/>
                    </a:lnTo>
                    <a:lnTo>
                      <a:pt x="8" y="39"/>
                    </a:lnTo>
                    <a:lnTo>
                      <a:pt x="7" y="39"/>
                    </a:lnTo>
                    <a:lnTo>
                      <a:pt x="8" y="38"/>
                    </a:lnTo>
                    <a:lnTo>
                      <a:pt x="6" y="37"/>
                    </a:lnTo>
                    <a:lnTo>
                      <a:pt x="5" y="36"/>
                    </a:lnTo>
                    <a:lnTo>
                      <a:pt x="2" y="35"/>
                    </a:lnTo>
                    <a:lnTo>
                      <a:pt x="1" y="33"/>
                    </a:lnTo>
                    <a:lnTo>
                      <a:pt x="0" y="34"/>
                    </a:lnTo>
                    <a:lnTo>
                      <a:pt x="0" y="35"/>
                    </a:lnTo>
                  </a:path>
                </a:pathLst>
              </a:custGeom>
              <a:solidFill>
                <a:srgbClr val="9966FF">
                  <a:alpha val="75685"/>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5" name="Freeform 28"/>
              <p:cNvSpPr>
                <a:spLocks/>
              </p:cNvSpPr>
              <p:nvPr/>
            </p:nvSpPr>
            <p:spPr bwMode="auto">
              <a:xfrm>
                <a:off x="2971800" y="2774950"/>
                <a:ext cx="889000" cy="1377950"/>
              </a:xfrm>
              <a:custGeom>
                <a:avLst/>
                <a:gdLst>
                  <a:gd name="T0" fmla="*/ 2147483647 w 273"/>
                  <a:gd name="T1" fmla="*/ 2147483647 h 405"/>
                  <a:gd name="T2" fmla="*/ 2147483647 w 273"/>
                  <a:gd name="T3" fmla="*/ 2147483647 h 405"/>
                  <a:gd name="T4" fmla="*/ 2147483647 w 273"/>
                  <a:gd name="T5" fmla="*/ 2147483647 h 405"/>
                  <a:gd name="T6" fmla="*/ 2147483647 w 273"/>
                  <a:gd name="T7" fmla="*/ 2147483647 h 405"/>
                  <a:gd name="T8" fmla="*/ 2147483647 w 273"/>
                  <a:gd name="T9" fmla="*/ 2147483647 h 405"/>
                  <a:gd name="T10" fmla="*/ 2147483647 w 273"/>
                  <a:gd name="T11" fmla="*/ 2147483647 h 405"/>
                  <a:gd name="T12" fmla="*/ 2147483647 w 273"/>
                  <a:gd name="T13" fmla="*/ 2147483647 h 405"/>
                  <a:gd name="T14" fmla="*/ 2147483647 w 273"/>
                  <a:gd name="T15" fmla="*/ 2147483647 h 405"/>
                  <a:gd name="T16" fmla="*/ 2147483647 w 273"/>
                  <a:gd name="T17" fmla="*/ 2147483647 h 405"/>
                  <a:gd name="T18" fmla="*/ 2147483647 w 273"/>
                  <a:gd name="T19" fmla="*/ 2147483647 h 405"/>
                  <a:gd name="T20" fmla="*/ 2147483647 w 273"/>
                  <a:gd name="T21" fmla="*/ 2147483647 h 405"/>
                  <a:gd name="T22" fmla="*/ 2147483647 w 273"/>
                  <a:gd name="T23" fmla="*/ 2147483647 h 405"/>
                  <a:gd name="T24" fmla="*/ 2147483647 w 273"/>
                  <a:gd name="T25" fmla="*/ 2147483647 h 405"/>
                  <a:gd name="T26" fmla="*/ 2147483647 w 273"/>
                  <a:gd name="T27" fmla="*/ 2147483647 h 405"/>
                  <a:gd name="T28" fmla="*/ 2147483647 w 273"/>
                  <a:gd name="T29" fmla="*/ 2147483647 h 405"/>
                  <a:gd name="T30" fmla="*/ 2147483647 w 273"/>
                  <a:gd name="T31" fmla="*/ 2147483647 h 405"/>
                  <a:gd name="T32" fmla="*/ 2147483647 w 273"/>
                  <a:gd name="T33" fmla="*/ 2147483647 h 405"/>
                  <a:gd name="T34" fmla="*/ 2147483647 w 273"/>
                  <a:gd name="T35" fmla="*/ 2147483647 h 405"/>
                  <a:gd name="T36" fmla="*/ 2147483647 w 273"/>
                  <a:gd name="T37" fmla="*/ 2147483647 h 405"/>
                  <a:gd name="T38" fmla="*/ 2147483647 w 273"/>
                  <a:gd name="T39" fmla="*/ 2147483647 h 405"/>
                  <a:gd name="T40" fmla="*/ 2147483647 w 273"/>
                  <a:gd name="T41" fmla="*/ 2147483647 h 405"/>
                  <a:gd name="T42" fmla="*/ 2147483647 w 273"/>
                  <a:gd name="T43" fmla="*/ 2147483647 h 405"/>
                  <a:gd name="T44" fmla="*/ 2147483647 w 273"/>
                  <a:gd name="T45" fmla="*/ 2147483647 h 405"/>
                  <a:gd name="T46" fmla="*/ 2147483647 w 273"/>
                  <a:gd name="T47" fmla="*/ 2147483647 h 405"/>
                  <a:gd name="T48" fmla="*/ 2147483647 w 273"/>
                  <a:gd name="T49" fmla="*/ 2147483647 h 405"/>
                  <a:gd name="T50" fmla="*/ 2147483647 w 273"/>
                  <a:gd name="T51" fmla="*/ 2147483647 h 405"/>
                  <a:gd name="T52" fmla="*/ 2147483647 w 273"/>
                  <a:gd name="T53" fmla="*/ 2147483647 h 405"/>
                  <a:gd name="T54" fmla="*/ 2147483647 w 273"/>
                  <a:gd name="T55" fmla="*/ 2147483647 h 405"/>
                  <a:gd name="T56" fmla="*/ 2147483647 w 273"/>
                  <a:gd name="T57" fmla="*/ 2147483647 h 405"/>
                  <a:gd name="T58" fmla="*/ 2147483647 w 273"/>
                  <a:gd name="T59" fmla="*/ 2147483647 h 405"/>
                  <a:gd name="T60" fmla="*/ 2147483647 w 273"/>
                  <a:gd name="T61" fmla="*/ 2147483647 h 405"/>
                  <a:gd name="T62" fmla="*/ 2147483647 w 273"/>
                  <a:gd name="T63" fmla="*/ 2147483647 h 405"/>
                  <a:gd name="T64" fmla="*/ 2147483647 w 273"/>
                  <a:gd name="T65" fmla="*/ 2147483647 h 405"/>
                  <a:gd name="T66" fmla="*/ 2147483647 w 273"/>
                  <a:gd name="T67" fmla="*/ 2147483647 h 405"/>
                  <a:gd name="T68" fmla="*/ 2147483647 w 273"/>
                  <a:gd name="T69" fmla="*/ 2147483647 h 405"/>
                  <a:gd name="T70" fmla="*/ 2147483647 w 273"/>
                  <a:gd name="T71" fmla="*/ 2147483647 h 405"/>
                  <a:gd name="T72" fmla="*/ 2147483647 w 273"/>
                  <a:gd name="T73" fmla="*/ 2147483647 h 405"/>
                  <a:gd name="T74" fmla="*/ 2147483647 w 273"/>
                  <a:gd name="T75" fmla="*/ 2147483647 h 405"/>
                  <a:gd name="T76" fmla="*/ 2147483647 w 273"/>
                  <a:gd name="T77" fmla="*/ 2147483647 h 405"/>
                  <a:gd name="T78" fmla="*/ 2147483647 w 273"/>
                  <a:gd name="T79" fmla="*/ 2147483647 h 405"/>
                  <a:gd name="T80" fmla="*/ 2147483647 w 273"/>
                  <a:gd name="T81" fmla="*/ 2147483647 h 405"/>
                  <a:gd name="T82" fmla="*/ 2147483647 w 273"/>
                  <a:gd name="T83" fmla="*/ 2147483647 h 405"/>
                  <a:gd name="T84" fmla="*/ 2147483647 w 273"/>
                  <a:gd name="T85" fmla="*/ 2147483647 h 405"/>
                  <a:gd name="T86" fmla="*/ 2147483647 w 273"/>
                  <a:gd name="T87" fmla="*/ 2147483647 h 405"/>
                  <a:gd name="T88" fmla="*/ 2147483647 w 273"/>
                  <a:gd name="T89" fmla="*/ 2147483647 h 405"/>
                  <a:gd name="T90" fmla="*/ 2147483647 w 273"/>
                  <a:gd name="T91" fmla="*/ 2147483647 h 405"/>
                  <a:gd name="T92" fmla="*/ 2147483647 w 273"/>
                  <a:gd name="T93" fmla="*/ 2147483647 h 405"/>
                  <a:gd name="T94" fmla="*/ 2147483647 w 273"/>
                  <a:gd name="T95" fmla="*/ 2147483647 h 405"/>
                  <a:gd name="T96" fmla="*/ 2147483647 w 273"/>
                  <a:gd name="T97" fmla="*/ 2147483647 h 405"/>
                  <a:gd name="T98" fmla="*/ 2147483647 w 273"/>
                  <a:gd name="T99" fmla="*/ 2147483647 h 405"/>
                  <a:gd name="T100" fmla="*/ 2147483647 w 273"/>
                  <a:gd name="T101" fmla="*/ 2147483647 h 405"/>
                  <a:gd name="T102" fmla="*/ 2147483647 w 273"/>
                  <a:gd name="T103" fmla="*/ 0 h 405"/>
                  <a:gd name="T104" fmla="*/ 2147483647 w 273"/>
                  <a:gd name="T105" fmla="*/ 2147483647 h 405"/>
                  <a:gd name="T106" fmla="*/ 2147483647 w 273"/>
                  <a:gd name="T107" fmla="*/ 2147483647 h 405"/>
                  <a:gd name="T108" fmla="*/ 2147483647 w 273"/>
                  <a:gd name="T109" fmla="*/ 2147483647 h 40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73"/>
                  <a:gd name="T166" fmla="*/ 0 h 405"/>
                  <a:gd name="T167" fmla="*/ 273 w 273"/>
                  <a:gd name="T168" fmla="*/ 405 h 40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73" h="405">
                    <a:moveTo>
                      <a:pt x="0" y="93"/>
                    </a:moveTo>
                    <a:lnTo>
                      <a:pt x="1" y="96"/>
                    </a:lnTo>
                    <a:lnTo>
                      <a:pt x="2" y="97"/>
                    </a:lnTo>
                    <a:lnTo>
                      <a:pt x="2" y="98"/>
                    </a:lnTo>
                    <a:lnTo>
                      <a:pt x="1" y="105"/>
                    </a:lnTo>
                    <a:lnTo>
                      <a:pt x="0" y="105"/>
                    </a:lnTo>
                    <a:lnTo>
                      <a:pt x="0" y="106"/>
                    </a:lnTo>
                    <a:lnTo>
                      <a:pt x="2" y="108"/>
                    </a:lnTo>
                    <a:lnTo>
                      <a:pt x="2" y="115"/>
                    </a:lnTo>
                    <a:lnTo>
                      <a:pt x="2" y="120"/>
                    </a:lnTo>
                    <a:lnTo>
                      <a:pt x="4" y="120"/>
                    </a:lnTo>
                    <a:lnTo>
                      <a:pt x="5" y="120"/>
                    </a:lnTo>
                    <a:lnTo>
                      <a:pt x="7" y="120"/>
                    </a:lnTo>
                    <a:lnTo>
                      <a:pt x="11" y="120"/>
                    </a:lnTo>
                    <a:lnTo>
                      <a:pt x="14" y="121"/>
                    </a:lnTo>
                    <a:lnTo>
                      <a:pt x="17" y="123"/>
                    </a:lnTo>
                    <a:lnTo>
                      <a:pt x="18" y="126"/>
                    </a:lnTo>
                    <a:lnTo>
                      <a:pt x="18" y="127"/>
                    </a:lnTo>
                    <a:lnTo>
                      <a:pt x="18" y="128"/>
                    </a:lnTo>
                    <a:lnTo>
                      <a:pt x="19" y="128"/>
                    </a:lnTo>
                    <a:lnTo>
                      <a:pt x="18" y="127"/>
                    </a:lnTo>
                    <a:lnTo>
                      <a:pt x="19" y="125"/>
                    </a:lnTo>
                    <a:lnTo>
                      <a:pt x="22" y="126"/>
                    </a:lnTo>
                    <a:lnTo>
                      <a:pt x="22" y="129"/>
                    </a:lnTo>
                    <a:lnTo>
                      <a:pt x="24" y="132"/>
                    </a:lnTo>
                    <a:lnTo>
                      <a:pt x="25" y="133"/>
                    </a:lnTo>
                    <a:lnTo>
                      <a:pt x="26" y="135"/>
                    </a:lnTo>
                    <a:lnTo>
                      <a:pt x="26" y="136"/>
                    </a:lnTo>
                    <a:lnTo>
                      <a:pt x="27" y="136"/>
                    </a:lnTo>
                    <a:lnTo>
                      <a:pt x="28" y="136"/>
                    </a:lnTo>
                    <a:lnTo>
                      <a:pt x="29" y="136"/>
                    </a:lnTo>
                    <a:lnTo>
                      <a:pt x="29" y="135"/>
                    </a:lnTo>
                    <a:lnTo>
                      <a:pt x="28" y="135"/>
                    </a:lnTo>
                    <a:lnTo>
                      <a:pt x="28" y="133"/>
                    </a:lnTo>
                    <a:lnTo>
                      <a:pt x="30" y="133"/>
                    </a:lnTo>
                    <a:lnTo>
                      <a:pt x="31" y="133"/>
                    </a:lnTo>
                    <a:lnTo>
                      <a:pt x="33" y="134"/>
                    </a:lnTo>
                    <a:lnTo>
                      <a:pt x="34" y="134"/>
                    </a:lnTo>
                    <a:lnTo>
                      <a:pt x="35" y="136"/>
                    </a:lnTo>
                    <a:lnTo>
                      <a:pt x="37" y="135"/>
                    </a:lnTo>
                    <a:lnTo>
                      <a:pt x="38" y="134"/>
                    </a:lnTo>
                    <a:lnTo>
                      <a:pt x="37" y="131"/>
                    </a:lnTo>
                    <a:lnTo>
                      <a:pt x="37" y="130"/>
                    </a:lnTo>
                    <a:lnTo>
                      <a:pt x="39" y="129"/>
                    </a:lnTo>
                    <a:lnTo>
                      <a:pt x="40" y="128"/>
                    </a:lnTo>
                    <a:lnTo>
                      <a:pt x="41" y="128"/>
                    </a:lnTo>
                    <a:lnTo>
                      <a:pt x="41" y="129"/>
                    </a:lnTo>
                    <a:lnTo>
                      <a:pt x="41" y="130"/>
                    </a:lnTo>
                    <a:lnTo>
                      <a:pt x="42" y="130"/>
                    </a:lnTo>
                    <a:lnTo>
                      <a:pt x="42" y="131"/>
                    </a:lnTo>
                    <a:lnTo>
                      <a:pt x="42" y="133"/>
                    </a:lnTo>
                    <a:lnTo>
                      <a:pt x="43" y="133"/>
                    </a:lnTo>
                    <a:lnTo>
                      <a:pt x="45" y="134"/>
                    </a:lnTo>
                    <a:lnTo>
                      <a:pt x="45" y="136"/>
                    </a:lnTo>
                    <a:lnTo>
                      <a:pt x="45" y="138"/>
                    </a:lnTo>
                    <a:lnTo>
                      <a:pt x="44" y="141"/>
                    </a:lnTo>
                    <a:lnTo>
                      <a:pt x="44" y="143"/>
                    </a:lnTo>
                    <a:lnTo>
                      <a:pt x="44" y="145"/>
                    </a:lnTo>
                    <a:lnTo>
                      <a:pt x="45" y="146"/>
                    </a:lnTo>
                    <a:lnTo>
                      <a:pt x="46" y="146"/>
                    </a:lnTo>
                    <a:lnTo>
                      <a:pt x="52" y="148"/>
                    </a:lnTo>
                    <a:lnTo>
                      <a:pt x="60" y="152"/>
                    </a:lnTo>
                    <a:lnTo>
                      <a:pt x="61" y="152"/>
                    </a:lnTo>
                    <a:lnTo>
                      <a:pt x="62" y="153"/>
                    </a:lnTo>
                    <a:lnTo>
                      <a:pt x="64" y="153"/>
                    </a:lnTo>
                    <a:lnTo>
                      <a:pt x="64" y="154"/>
                    </a:lnTo>
                    <a:lnTo>
                      <a:pt x="67" y="157"/>
                    </a:lnTo>
                    <a:lnTo>
                      <a:pt x="68" y="158"/>
                    </a:lnTo>
                    <a:lnTo>
                      <a:pt x="71" y="163"/>
                    </a:lnTo>
                    <a:lnTo>
                      <a:pt x="78" y="164"/>
                    </a:lnTo>
                    <a:lnTo>
                      <a:pt x="79" y="164"/>
                    </a:lnTo>
                    <a:lnTo>
                      <a:pt x="81" y="166"/>
                    </a:lnTo>
                    <a:lnTo>
                      <a:pt x="83" y="166"/>
                    </a:lnTo>
                    <a:lnTo>
                      <a:pt x="86" y="171"/>
                    </a:lnTo>
                    <a:lnTo>
                      <a:pt x="90" y="171"/>
                    </a:lnTo>
                    <a:lnTo>
                      <a:pt x="92" y="173"/>
                    </a:lnTo>
                    <a:lnTo>
                      <a:pt x="93" y="173"/>
                    </a:lnTo>
                    <a:lnTo>
                      <a:pt x="95" y="175"/>
                    </a:lnTo>
                    <a:lnTo>
                      <a:pt x="96" y="178"/>
                    </a:lnTo>
                    <a:lnTo>
                      <a:pt x="95" y="181"/>
                    </a:lnTo>
                    <a:lnTo>
                      <a:pt x="98" y="183"/>
                    </a:lnTo>
                    <a:lnTo>
                      <a:pt x="98" y="187"/>
                    </a:lnTo>
                    <a:lnTo>
                      <a:pt x="97" y="189"/>
                    </a:lnTo>
                    <a:lnTo>
                      <a:pt x="96" y="189"/>
                    </a:lnTo>
                    <a:lnTo>
                      <a:pt x="97" y="190"/>
                    </a:lnTo>
                    <a:lnTo>
                      <a:pt x="97" y="192"/>
                    </a:lnTo>
                    <a:lnTo>
                      <a:pt x="96" y="194"/>
                    </a:lnTo>
                    <a:lnTo>
                      <a:pt x="94" y="199"/>
                    </a:lnTo>
                    <a:lnTo>
                      <a:pt x="92" y="199"/>
                    </a:lnTo>
                    <a:lnTo>
                      <a:pt x="95" y="204"/>
                    </a:lnTo>
                    <a:lnTo>
                      <a:pt x="96" y="205"/>
                    </a:lnTo>
                    <a:lnTo>
                      <a:pt x="95" y="208"/>
                    </a:lnTo>
                    <a:lnTo>
                      <a:pt x="95" y="209"/>
                    </a:lnTo>
                    <a:lnTo>
                      <a:pt x="98" y="211"/>
                    </a:lnTo>
                    <a:lnTo>
                      <a:pt x="101" y="215"/>
                    </a:lnTo>
                    <a:lnTo>
                      <a:pt x="109" y="221"/>
                    </a:lnTo>
                    <a:lnTo>
                      <a:pt x="110" y="221"/>
                    </a:lnTo>
                    <a:lnTo>
                      <a:pt x="111" y="223"/>
                    </a:lnTo>
                    <a:lnTo>
                      <a:pt x="111" y="224"/>
                    </a:lnTo>
                    <a:lnTo>
                      <a:pt x="111" y="226"/>
                    </a:lnTo>
                    <a:lnTo>
                      <a:pt x="130" y="242"/>
                    </a:lnTo>
                    <a:lnTo>
                      <a:pt x="137" y="249"/>
                    </a:lnTo>
                    <a:lnTo>
                      <a:pt x="139" y="251"/>
                    </a:lnTo>
                    <a:lnTo>
                      <a:pt x="143" y="253"/>
                    </a:lnTo>
                    <a:lnTo>
                      <a:pt x="145" y="256"/>
                    </a:lnTo>
                    <a:lnTo>
                      <a:pt x="153" y="263"/>
                    </a:lnTo>
                    <a:lnTo>
                      <a:pt x="166" y="276"/>
                    </a:lnTo>
                    <a:lnTo>
                      <a:pt x="172" y="284"/>
                    </a:lnTo>
                    <a:lnTo>
                      <a:pt x="172" y="288"/>
                    </a:lnTo>
                    <a:lnTo>
                      <a:pt x="175" y="292"/>
                    </a:lnTo>
                    <a:lnTo>
                      <a:pt x="175" y="294"/>
                    </a:lnTo>
                    <a:lnTo>
                      <a:pt x="177" y="296"/>
                    </a:lnTo>
                    <a:lnTo>
                      <a:pt x="177" y="300"/>
                    </a:lnTo>
                    <a:lnTo>
                      <a:pt x="178" y="301"/>
                    </a:lnTo>
                    <a:lnTo>
                      <a:pt x="181" y="305"/>
                    </a:lnTo>
                    <a:lnTo>
                      <a:pt x="183" y="305"/>
                    </a:lnTo>
                    <a:lnTo>
                      <a:pt x="183" y="306"/>
                    </a:lnTo>
                    <a:lnTo>
                      <a:pt x="185" y="308"/>
                    </a:lnTo>
                    <a:lnTo>
                      <a:pt x="187" y="312"/>
                    </a:lnTo>
                    <a:lnTo>
                      <a:pt x="189" y="313"/>
                    </a:lnTo>
                    <a:lnTo>
                      <a:pt x="191" y="317"/>
                    </a:lnTo>
                    <a:lnTo>
                      <a:pt x="191" y="318"/>
                    </a:lnTo>
                    <a:lnTo>
                      <a:pt x="193" y="320"/>
                    </a:lnTo>
                    <a:lnTo>
                      <a:pt x="194" y="321"/>
                    </a:lnTo>
                    <a:lnTo>
                      <a:pt x="198" y="328"/>
                    </a:lnTo>
                    <a:lnTo>
                      <a:pt x="199" y="331"/>
                    </a:lnTo>
                    <a:lnTo>
                      <a:pt x="200" y="333"/>
                    </a:lnTo>
                    <a:lnTo>
                      <a:pt x="201" y="336"/>
                    </a:lnTo>
                    <a:lnTo>
                      <a:pt x="203" y="339"/>
                    </a:lnTo>
                    <a:lnTo>
                      <a:pt x="204" y="343"/>
                    </a:lnTo>
                    <a:lnTo>
                      <a:pt x="204" y="342"/>
                    </a:lnTo>
                    <a:lnTo>
                      <a:pt x="204" y="343"/>
                    </a:lnTo>
                    <a:lnTo>
                      <a:pt x="205" y="342"/>
                    </a:lnTo>
                    <a:lnTo>
                      <a:pt x="209" y="346"/>
                    </a:lnTo>
                    <a:lnTo>
                      <a:pt x="212" y="351"/>
                    </a:lnTo>
                    <a:lnTo>
                      <a:pt x="213" y="350"/>
                    </a:lnTo>
                    <a:lnTo>
                      <a:pt x="213" y="351"/>
                    </a:lnTo>
                    <a:lnTo>
                      <a:pt x="215" y="353"/>
                    </a:lnTo>
                    <a:lnTo>
                      <a:pt x="217" y="356"/>
                    </a:lnTo>
                    <a:lnTo>
                      <a:pt x="219" y="358"/>
                    </a:lnTo>
                    <a:lnTo>
                      <a:pt x="222" y="361"/>
                    </a:lnTo>
                    <a:lnTo>
                      <a:pt x="225" y="366"/>
                    </a:lnTo>
                    <a:lnTo>
                      <a:pt x="226" y="368"/>
                    </a:lnTo>
                    <a:lnTo>
                      <a:pt x="229" y="371"/>
                    </a:lnTo>
                    <a:lnTo>
                      <a:pt x="230" y="374"/>
                    </a:lnTo>
                    <a:lnTo>
                      <a:pt x="230" y="373"/>
                    </a:lnTo>
                    <a:lnTo>
                      <a:pt x="230" y="374"/>
                    </a:lnTo>
                    <a:lnTo>
                      <a:pt x="236" y="379"/>
                    </a:lnTo>
                    <a:lnTo>
                      <a:pt x="237" y="381"/>
                    </a:lnTo>
                    <a:lnTo>
                      <a:pt x="238" y="381"/>
                    </a:lnTo>
                    <a:lnTo>
                      <a:pt x="239" y="382"/>
                    </a:lnTo>
                    <a:lnTo>
                      <a:pt x="244" y="388"/>
                    </a:lnTo>
                    <a:lnTo>
                      <a:pt x="248" y="396"/>
                    </a:lnTo>
                    <a:lnTo>
                      <a:pt x="249" y="397"/>
                    </a:lnTo>
                    <a:lnTo>
                      <a:pt x="249" y="399"/>
                    </a:lnTo>
                    <a:lnTo>
                      <a:pt x="250" y="398"/>
                    </a:lnTo>
                    <a:lnTo>
                      <a:pt x="251" y="400"/>
                    </a:lnTo>
                    <a:lnTo>
                      <a:pt x="253" y="401"/>
                    </a:lnTo>
                    <a:lnTo>
                      <a:pt x="255" y="401"/>
                    </a:lnTo>
                    <a:lnTo>
                      <a:pt x="257" y="403"/>
                    </a:lnTo>
                    <a:lnTo>
                      <a:pt x="256" y="404"/>
                    </a:lnTo>
                    <a:lnTo>
                      <a:pt x="257" y="404"/>
                    </a:lnTo>
                    <a:lnTo>
                      <a:pt x="258" y="404"/>
                    </a:lnTo>
                    <a:lnTo>
                      <a:pt x="264" y="404"/>
                    </a:lnTo>
                    <a:lnTo>
                      <a:pt x="265" y="404"/>
                    </a:lnTo>
                    <a:lnTo>
                      <a:pt x="264" y="401"/>
                    </a:lnTo>
                    <a:lnTo>
                      <a:pt x="263" y="396"/>
                    </a:lnTo>
                    <a:lnTo>
                      <a:pt x="263" y="395"/>
                    </a:lnTo>
                    <a:lnTo>
                      <a:pt x="262" y="394"/>
                    </a:lnTo>
                    <a:lnTo>
                      <a:pt x="264" y="375"/>
                    </a:lnTo>
                    <a:lnTo>
                      <a:pt x="263" y="374"/>
                    </a:lnTo>
                    <a:lnTo>
                      <a:pt x="262" y="371"/>
                    </a:lnTo>
                    <a:lnTo>
                      <a:pt x="262" y="370"/>
                    </a:lnTo>
                    <a:lnTo>
                      <a:pt x="264" y="367"/>
                    </a:lnTo>
                    <a:lnTo>
                      <a:pt x="268" y="365"/>
                    </a:lnTo>
                    <a:lnTo>
                      <a:pt x="272" y="366"/>
                    </a:lnTo>
                    <a:lnTo>
                      <a:pt x="272" y="358"/>
                    </a:lnTo>
                    <a:lnTo>
                      <a:pt x="272" y="353"/>
                    </a:lnTo>
                    <a:lnTo>
                      <a:pt x="270" y="348"/>
                    </a:lnTo>
                    <a:lnTo>
                      <a:pt x="264" y="348"/>
                    </a:lnTo>
                    <a:lnTo>
                      <a:pt x="260" y="348"/>
                    </a:lnTo>
                    <a:lnTo>
                      <a:pt x="259" y="346"/>
                    </a:lnTo>
                    <a:lnTo>
                      <a:pt x="259" y="344"/>
                    </a:lnTo>
                    <a:lnTo>
                      <a:pt x="257" y="341"/>
                    </a:lnTo>
                    <a:lnTo>
                      <a:pt x="256" y="336"/>
                    </a:lnTo>
                    <a:lnTo>
                      <a:pt x="253" y="330"/>
                    </a:lnTo>
                    <a:lnTo>
                      <a:pt x="251" y="328"/>
                    </a:lnTo>
                    <a:lnTo>
                      <a:pt x="250" y="325"/>
                    </a:lnTo>
                    <a:lnTo>
                      <a:pt x="248" y="322"/>
                    </a:lnTo>
                    <a:lnTo>
                      <a:pt x="247" y="320"/>
                    </a:lnTo>
                    <a:lnTo>
                      <a:pt x="246" y="310"/>
                    </a:lnTo>
                    <a:lnTo>
                      <a:pt x="242" y="302"/>
                    </a:lnTo>
                    <a:lnTo>
                      <a:pt x="239" y="297"/>
                    </a:lnTo>
                    <a:lnTo>
                      <a:pt x="237" y="287"/>
                    </a:lnTo>
                    <a:lnTo>
                      <a:pt x="238" y="280"/>
                    </a:lnTo>
                    <a:lnTo>
                      <a:pt x="236" y="275"/>
                    </a:lnTo>
                    <a:lnTo>
                      <a:pt x="236" y="271"/>
                    </a:lnTo>
                    <a:lnTo>
                      <a:pt x="230" y="256"/>
                    </a:lnTo>
                    <a:lnTo>
                      <a:pt x="228" y="254"/>
                    </a:lnTo>
                    <a:lnTo>
                      <a:pt x="224" y="246"/>
                    </a:lnTo>
                    <a:lnTo>
                      <a:pt x="223" y="245"/>
                    </a:lnTo>
                    <a:lnTo>
                      <a:pt x="219" y="242"/>
                    </a:lnTo>
                    <a:lnTo>
                      <a:pt x="215" y="244"/>
                    </a:lnTo>
                    <a:lnTo>
                      <a:pt x="211" y="244"/>
                    </a:lnTo>
                    <a:lnTo>
                      <a:pt x="210" y="245"/>
                    </a:lnTo>
                    <a:lnTo>
                      <a:pt x="206" y="245"/>
                    </a:lnTo>
                    <a:lnTo>
                      <a:pt x="204" y="247"/>
                    </a:lnTo>
                    <a:lnTo>
                      <a:pt x="199" y="249"/>
                    </a:lnTo>
                    <a:lnTo>
                      <a:pt x="196" y="245"/>
                    </a:lnTo>
                    <a:lnTo>
                      <a:pt x="192" y="237"/>
                    </a:lnTo>
                    <a:lnTo>
                      <a:pt x="191" y="232"/>
                    </a:lnTo>
                    <a:lnTo>
                      <a:pt x="190" y="229"/>
                    </a:lnTo>
                    <a:lnTo>
                      <a:pt x="187" y="222"/>
                    </a:lnTo>
                    <a:lnTo>
                      <a:pt x="184" y="217"/>
                    </a:lnTo>
                    <a:lnTo>
                      <a:pt x="182" y="211"/>
                    </a:lnTo>
                    <a:lnTo>
                      <a:pt x="179" y="207"/>
                    </a:lnTo>
                    <a:lnTo>
                      <a:pt x="175" y="202"/>
                    </a:lnTo>
                    <a:lnTo>
                      <a:pt x="173" y="202"/>
                    </a:lnTo>
                    <a:lnTo>
                      <a:pt x="172" y="201"/>
                    </a:lnTo>
                    <a:lnTo>
                      <a:pt x="170" y="200"/>
                    </a:lnTo>
                    <a:lnTo>
                      <a:pt x="166" y="196"/>
                    </a:lnTo>
                    <a:lnTo>
                      <a:pt x="164" y="188"/>
                    </a:lnTo>
                    <a:lnTo>
                      <a:pt x="160" y="179"/>
                    </a:lnTo>
                    <a:lnTo>
                      <a:pt x="160" y="171"/>
                    </a:lnTo>
                    <a:lnTo>
                      <a:pt x="159" y="164"/>
                    </a:lnTo>
                    <a:lnTo>
                      <a:pt x="160" y="157"/>
                    </a:lnTo>
                    <a:lnTo>
                      <a:pt x="161" y="151"/>
                    </a:lnTo>
                    <a:lnTo>
                      <a:pt x="162" y="148"/>
                    </a:lnTo>
                    <a:lnTo>
                      <a:pt x="163" y="141"/>
                    </a:lnTo>
                    <a:lnTo>
                      <a:pt x="163" y="135"/>
                    </a:lnTo>
                    <a:lnTo>
                      <a:pt x="163" y="130"/>
                    </a:lnTo>
                    <a:lnTo>
                      <a:pt x="162" y="123"/>
                    </a:lnTo>
                    <a:lnTo>
                      <a:pt x="159" y="118"/>
                    </a:lnTo>
                    <a:lnTo>
                      <a:pt x="153" y="108"/>
                    </a:lnTo>
                    <a:lnTo>
                      <a:pt x="147" y="107"/>
                    </a:lnTo>
                    <a:lnTo>
                      <a:pt x="146" y="103"/>
                    </a:lnTo>
                    <a:lnTo>
                      <a:pt x="145" y="93"/>
                    </a:lnTo>
                    <a:lnTo>
                      <a:pt x="145" y="90"/>
                    </a:lnTo>
                    <a:lnTo>
                      <a:pt x="141" y="87"/>
                    </a:lnTo>
                    <a:lnTo>
                      <a:pt x="137" y="87"/>
                    </a:lnTo>
                    <a:lnTo>
                      <a:pt x="132" y="87"/>
                    </a:lnTo>
                    <a:lnTo>
                      <a:pt x="123" y="84"/>
                    </a:lnTo>
                    <a:lnTo>
                      <a:pt x="120" y="84"/>
                    </a:lnTo>
                    <a:lnTo>
                      <a:pt x="117" y="82"/>
                    </a:lnTo>
                    <a:lnTo>
                      <a:pt x="117" y="80"/>
                    </a:lnTo>
                    <a:lnTo>
                      <a:pt x="114" y="77"/>
                    </a:lnTo>
                    <a:lnTo>
                      <a:pt x="113" y="67"/>
                    </a:lnTo>
                    <a:lnTo>
                      <a:pt x="113" y="59"/>
                    </a:lnTo>
                    <a:lnTo>
                      <a:pt x="110" y="44"/>
                    </a:lnTo>
                    <a:lnTo>
                      <a:pt x="106" y="37"/>
                    </a:lnTo>
                    <a:lnTo>
                      <a:pt x="105" y="26"/>
                    </a:lnTo>
                    <a:lnTo>
                      <a:pt x="101" y="21"/>
                    </a:lnTo>
                    <a:lnTo>
                      <a:pt x="101" y="15"/>
                    </a:lnTo>
                    <a:lnTo>
                      <a:pt x="98" y="9"/>
                    </a:lnTo>
                    <a:lnTo>
                      <a:pt x="92" y="6"/>
                    </a:lnTo>
                    <a:lnTo>
                      <a:pt x="87" y="1"/>
                    </a:lnTo>
                    <a:lnTo>
                      <a:pt x="84" y="1"/>
                    </a:lnTo>
                    <a:lnTo>
                      <a:pt x="82" y="1"/>
                    </a:lnTo>
                    <a:lnTo>
                      <a:pt x="81" y="1"/>
                    </a:lnTo>
                    <a:lnTo>
                      <a:pt x="79" y="0"/>
                    </a:lnTo>
                    <a:lnTo>
                      <a:pt x="71" y="6"/>
                    </a:lnTo>
                    <a:lnTo>
                      <a:pt x="71" y="14"/>
                    </a:lnTo>
                    <a:lnTo>
                      <a:pt x="73" y="19"/>
                    </a:lnTo>
                    <a:lnTo>
                      <a:pt x="71" y="22"/>
                    </a:lnTo>
                    <a:lnTo>
                      <a:pt x="64" y="32"/>
                    </a:lnTo>
                    <a:lnTo>
                      <a:pt x="54" y="41"/>
                    </a:lnTo>
                    <a:lnTo>
                      <a:pt x="31" y="57"/>
                    </a:lnTo>
                    <a:lnTo>
                      <a:pt x="20" y="66"/>
                    </a:lnTo>
                    <a:lnTo>
                      <a:pt x="18" y="58"/>
                    </a:lnTo>
                    <a:lnTo>
                      <a:pt x="16" y="58"/>
                    </a:lnTo>
                    <a:lnTo>
                      <a:pt x="15" y="61"/>
                    </a:lnTo>
                    <a:lnTo>
                      <a:pt x="16" y="62"/>
                    </a:lnTo>
                    <a:lnTo>
                      <a:pt x="13" y="65"/>
                    </a:lnTo>
                    <a:lnTo>
                      <a:pt x="10" y="73"/>
                    </a:lnTo>
                    <a:lnTo>
                      <a:pt x="6" y="80"/>
                    </a:lnTo>
                    <a:lnTo>
                      <a:pt x="5" y="81"/>
                    </a:lnTo>
                    <a:lnTo>
                      <a:pt x="1" y="87"/>
                    </a:lnTo>
                    <a:lnTo>
                      <a:pt x="1" y="90"/>
                    </a:lnTo>
                    <a:lnTo>
                      <a:pt x="0" y="93"/>
                    </a:lnTo>
                  </a:path>
                </a:pathLst>
              </a:custGeom>
              <a:solidFill>
                <a:srgbClr val="CC99FF">
                  <a:alpha val="76077"/>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6" name="Freeform 29"/>
              <p:cNvSpPr>
                <a:spLocks/>
              </p:cNvSpPr>
              <p:nvPr/>
            </p:nvSpPr>
            <p:spPr bwMode="auto">
              <a:xfrm>
                <a:off x="1846263" y="1047750"/>
                <a:ext cx="1401762" cy="1938338"/>
              </a:xfrm>
              <a:custGeom>
                <a:avLst/>
                <a:gdLst>
                  <a:gd name="T0" fmla="*/ 2147483647 w 431"/>
                  <a:gd name="T1" fmla="*/ 2147483647 h 569"/>
                  <a:gd name="T2" fmla="*/ 2147483647 w 431"/>
                  <a:gd name="T3" fmla="*/ 2147483647 h 569"/>
                  <a:gd name="T4" fmla="*/ 2147483647 w 431"/>
                  <a:gd name="T5" fmla="*/ 2147483647 h 569"/>
                  <a:gd name="T6" fmla="*/ 2147483647 w 431"/>
                  <a:gd name="T7" fmla="*/ 2147483647 h 569"/>
                  <a:gd name="T8" fmla="*/ 2147483647 w 431"/>
                  <a:gd name="T9" fmla="*/ 2147483647 h 569"/>
                  <a:gd name="T10" fmla="*/ 2147483647 w 431"/>
                  <a:gd name="T11" fmla="*/ 2147483647 h 569"/>
                  <a:gd name="T12" fmla="*/ 2147483647 w 431"/>
                  <a:gd name="T13" fmla="*/ 2147483647 h 569"/>
                  <a:gd name="T14" fmla="*/ 2147483647 w 431"/>
                  <a:gd name="T15" fmla="*/ 2147483647 h 569"/>
                  <a:gd name="T16" fmla="*/ 2147483647 w 431"/>
                  <a:gd name="T17" fmla="*/ 2147483647 h 569"/>
                  <a:gd name="T18" fmla="*/ 2147483647 w 431"/>
                  <a:gd name="T19" fmla="*/ 2147483647 h 569"/>
                  <a:gd name="T20" fmla="*/ 2147483647 w 431"/>
                  <a:gd name="T21" fmla="*/ 2147483647 h 569"/>
                  <a:gd name="T22" fmla="*/ 2147483647 w 431"/>
                  <a:gd name="T23" fmla="*/ 2147483647 h 569"/>
                  <a:gd name="T24" fmla="*/ 2147483647 w 431"/>
                  <a:gd name="T25" fmla="*/ 2147483647 h 569"/>
                  <a:gd name="T26" fmla="*/ 2147483647 w 431"/>
                  <a:gd name="T27" fmla="*/ 2147483647 h 569"/>
                  <a:gd name="T28" fmla="*/ 2147483647 w 431"/>
                  <a:gd name="T29" fmla="*/ 2147483647 h 569"/>
                  <a:gd name="T30" fmla="*/ 2147483647 w 431"/>
                  <a:gd name="T31" fmla="*/ 2147483647 h 569"/>
                  <a:gd name="T32" fmla="*/ 2147483647 w 431"/>
                  <a:gd name="T33" fmla="*/ 2147483647 h 569"/>
                  <a:gd name="T34" fmla="*/ 2147483647 w 431"/>
                  <a:gd name="T35" fmla="*/ 2147483647 h 569"/>
                  <a:gd name="T36" fmla="*/ 2147483647 w 431"/>
                  <a:gd name="T37" fmla="*/ 2147483647 h 569"/>
                  <a:gd name="T38" fmla="*/ 2147483647 w 431"/>
                  <a:gd name="T39" fmla="*/ 2147483647 h 569"/>
                  <a:gd name="T40" fmla="*/ 2147483647 w 431"/>
                  <a:gd name="T41" fmla="*/ 2147483647 h 569"/>
                  <a:gd name="T42" fmla="*/ 2147483647 w 431"/>
                  <a:gd name="T43" fmla="*/ 2147483647 h 569"/>
                  <a:gd name="T44" fmla="*/ 2147483647 w 431"/>
                  <a:gd name="T45" fmla="*/ 2147483647 h 569"/>
                  <a:gd name="T46" fmla="*/ 2147483647 w 431"/>
                  <a:gd name="T47" fmla="*/ 2147483647 h 569"/>
                  <a:gd name="T48" fmla="*/ 2147483647 w 431"/>
                  <a:gd name="T49" fmla="*/ 2147483647 h 569"/>
                  <a:gd name="T50" fmla="*/ 2147483647 w 431"/>
                  <a:gd name="T51" fmla="*/ 2147483647 h 569"/>
                  <a:gd name="T52" fmla="*/ 2147483647 w 431"/>
                  <a:gd name="T53" fmla="*/ 2147483647 h 569"/>
                  <a:gd name="T54" fmla="*/ 2147483647 w 431"/>
                  <a:gd name="T55" fmla="*/ 2147483647 h 569"/>
                  <a:gd name="T56" fmla="*/ 2147483647 w 431"/>
                  <a:gd name="T57" fmla="*/ 2147483647 h 569"/>
                  <a:gd name="T58" fmla="*/ 2147483647 w 431"/>
                  <a:gd name="T59" fmla="*/ 2147483647 h 569"/>
                  <a:gd name="T60" fmla="*/ 2147483647 w 431"/>
                  <a:gd name="T61" fmla="*/ 2147483647 h 569"/>
                  <a:gd name="T62" fmla="*/ 2147483647 w 431"/>
                  <a:gd name="T63" fmla="*/ 2147483647 h 569"/>
                  <a:gd name="T64" fmla="*/ 2147483647 w 431"/>
                  <a:gd name="T65" fmla="*/ 2147483647 h 569"/>
                  <a:gd name="T66" fmla="*/ 2147483647 w 431"/>
                  <a:gd name="T67" fmla="*/ 2147483647 h 569"/>
                  <a:gd name="T68" fmla="*/ 2147483647 w 431"/>
                  <a:gd name="T69" fmla="*/ 2147483647 h 569"/>
                  <a:gd name="T70" fmla="*/ 2147483647 w 431"/>
                  <a:gd name="T71" fmla="*/ 2147483647 h 569"/>
                  <a:gd name="T72" fmla="*/ 2147483647 w 431"/>
                  <a:gd name="T73" fmla="*/ 2147483647 h 569"/>
                  <a:gd name="T74" fmla="*/ 2147483647 w 431"/>
                  <a:gd name="T75" fmla="*/ 2147483647 h 569"/>
                  <a:gd name="T76" fmla="*/ 2147483647 w 431"/>
                  <a:gd name="T77" fmla="*/ 2147483647 h 569"/>
                  <a:gd name="T78" fmla="*/ 2147483647 w 431"/>
                  <a:gd name="T79" fmla="*/ 2147483647 h 569"/>
                  <a:gd name="T80" fmla="*/ 2147483647 w 431"/>
                  <a:gd name="T81" fmla="*/ 2147483647 h 569"/>
                  <a:gd name="T82" fmla="*/ 2147483647 w 431"/>
                  <a:gd name="T83" fmla="*/ 2147483647 h 569"/>
                  <a:gd name="T84" fmla="*/ 2147483647 w 431"/>
                  <a:gd name="T85" fmla="*/ 2147483647 h 569"/>
                  <a:gd name="T86" fmla="*/ 2147483647 w 431"/>
                  <a:gd name="T87" fmla="*/ 2147483647 h 569"/>
                  <a:gd name="T88" fmla="*/ 2147483647 w 431"/>
                  <a:gd name="T89" fmla="*/ 2147483647 h 569"/>
                  <a:gd name="T90" fmla="*/ 2147483647 w 431"/>
                  <a:gd name="T91" fmla="*/ 2147483647 h 569"/>
                  <a:gd name="T92" fmla="*/ 2147483647 w 431"/>
                  <a:gd name="T93" fmla="*/ 2147483647 h 569"/>
                  <a:gd name="T94" fmla="*/ 2147483647 w 431"/>
                  <a:gd name="T95" fmla="*/ 2147483647 h 569"/>
                  <a:gd name="T96" fmla="*/ 2147483647 w 431"/>
                  <a:gd name="T97" fmla="*/ 2147483647 h 569"/>
                  <a:gd name="T98" fmla="*/ 2147483647 w 431"/>
                  <a:gd name="T99" fmla="*/ 2147483647 h 569"/>
                  <a:gd name="T100" fmla="*/ 2147483647 w 431"/>
                  <a:gd name="T101" fmla="*/ 2147483647 h 569"/>
                  <a:gd name="T102" fmla="*/ 2147483647 w 431"/>
                  <a:gd name="T103" fmla="*/ 2147483647 h 569"/>
                  <a:gd name="T104" fmla="*/ 2147483647 w 431"/>
                  <a:gd name="T105" fmla="*/ 2147483647 h 569"/>
                  <a:gd name="T106" fmla="*/ 2147483647 w 431"/>
                  <a:gd name="T107" fmla="*/ 2147483647 h 569"/>
                  <a:gd name="T108" fmla="*/ 2147483647 w 431"/>
                  <a:gd name="T109" fmla="*/ 2147483647 h 569"/>
                  <a:gd name="T110" fmla="*/ 2147483647 w 431"/>
                  <a:gd name="T111" fmla="*/ 2147483647 h 5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31"/>
                  <a:gd name="T169" fmla="*/ 0 h 569"/>
                  <a:gd name="T170" fmla="*/ 431 w 431"/>
                  <a:gd name="T171" fmla="*/ 569 h 5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31" h="569">
                    <a:moveTo>
                      <a:pt x="415" y="139"/>
                    </a:moveTo>
                    <a:lnTo>
                      <a:pt x="410" y="147"/>
                    </a:lnTo>
                    <a:lnTo>
                      <a:pt x="414" y="147"/>
                    </a:lnTo>
                    <a:lnTo>
                      <a:pt x="415" y="161"/>
                    </a:lnTo>
                    <a:lnTo>
                      <a:pt x="421" y="198"/>
                    </a:lnTo>
                    <a:lnTo>
                      <a:pt x="428" y="217"/>
                    </a:lnTo>
                    <a:lnTo>
                      <a:pt x="430" y="243"/>
                    </a:lnTo>
                    <a:lnTo>
                      <a:pt x="424" y="304"/>
                    </a:lnTo>
                    <a:lnTo>
                      <a:pt x="419" y="303"/>
                    </a:lnTo>
                    <a:lnTo>
                      <a:pt x="421" y="315"/>
                    </a:lnTo>
                    <a:lnTo>
                      <a:pt x="422" y="334"/>
                    </a:lnTo>
                    <a:lnTo>
                      <a:pt x="424" y="350"/>
                    </a:lnTo>
                    <a:lnTo>
                      <a:pt x="423" y="359"/>
                    </a:lnTo>
                    <a:lnTo>
                      <a:pt x="421" y="367"/>
                    </a:lnTo>
                    <a:lnTo>
                      <a:pt x="423" y="376"/>
                    </a:lnTo>
                    <a:lnTo>
                      <a:pt x="422" y="384"/>
                    </a:lnTo>
                    <a:lnTo>
                      <a:pt x="422" y="389"/>
                    </a:lnTo>
                    <a:lnTo>
                      <a:pt x="424" y="395"/>
                    </a:lnTo>
                    <a:lnTo>
                      <a:pt x="424" y="397"/>
                    </a:lnTo>
                    <a:lnTo>
                      <a:pt x="417" y="403"/>
                    </a:lnTo>
                    <a:lnTo>
                      <a:pt x="409" y="398"/>
                    </a:lnTo>
                    <a:lnTo>
                      <a:pt x="405" y="397"/>
                    </a:lnTo>
                    <a:lnTo>
                      <a:pt x="396" y="398"/>
                    </a:lnTo>
                    <a:lnTo>
                      <a:pt x="394" y="397"/>
                    </a:lnTo>
                    <a:lnTo>
                      <a:pt x="392" y="396"/>
                    </a:lnTo>
                    <a:lnTo>
                      <a:pt x="390" y="395"/>
                    </a:lnTo>
                    <a:lnTo>
                      <a:pt x="388" y="396"/>
                    </a:lnTo>
                    <a:lnTo>
                      <a:pt x="388" y="397"/>
                    </a:lnTo>
                    <a:lnTo>
                      <a:pt x="384" y="400"/>
                    </a:lnTo>
                    <a:lnTo>
                      <a:pt x="382" y="402"/>
                    </a:lnTo>
                    <a:lnTo>
                      <a:pt x="382" y="404"/>
                    </a:lnTo>
                    <a:lnTo>
                      <a:pt x="382" y="409"/>
                    </a:lnTo>
                    <a:lnTo>
                      <a:pt x="386" y="417"/>
                    </a:lnTo>
                    <a:lnTo>
                      <a:pt x="388" y="419"/>
                    </a:lnTo>
                    <a:lnTo>
                      <a:pt x="388" y="421"/>
                    </a:lnTo>
                    <a:lnTo>
                      <a:pt x="390" y="422"/>
                    </a:lnTo>
                    <a:lnTo>
                      <a:pt x="393" y="424"/>
                    </a:lnTo>
                    <a:lnTo>
                      <a:pt x="395" y="428"/>
                    </a:lnTo>
                    <a:lnTo>
                      <a:pt x="399" y="440"/>
                    </a:lnTo>
                    <a:lnTo>
                      <a:pt x="407" y="449"/>
                    </a:lnTo>
                    <a:lnTo>
                      <a:pt x="407" y="454"/>
                    </a:lnTo>
                    <a:lnTo>
                      <a:pt x="407" y="457"/>
                    </a:lnTo>
                    <a:lnTo>
                      <a:pt x="412" y="462"/>
                    </a:lnTo>
                    <a:lnTo>
                      <a:pt x="415" y="470"/>
                    </a:lnTo>
                    <a:lnTo>
                      <a:pt x="417" y="479"/>
                    </a:lnTo>
                    <a:lnTo>
                      <a:pt x="413" y="482"/>
                    </a:lnTo>
                    <a:lnTo>
                      <a:pt x="410" y="487"/>
                    </a:lnTo>
                    <a:lnTo>
                      <a:pt x="409" y="489"/>
                    </a:lnTo>
                    <a:lnTo>
                      <a:pt x="409" y="495"/>
                    </a:lnTo>
                    <a:lnTo>
                      <a:pt x="412" y="500"/>
                    </a:lnTo>
                    <a:lnTo>
                      <a:pt x="417" y="503"/>
                    </a:lnTo>
                    <a:lnTo>
                      <a:pt x="421" y="508"/>
                    </a:lnTo>
                    <a:lnTo>
                      <a:pt x="421" y="517"/>
                    </a:lnTo>
                    <a:lnTo>
                      <a:pt x="422" y="522"/>
                    </a:lnTo>
                    <a:lnTo>
                      <a:pt x="421" y="525"/>
                    </a:lnTo>
                    <a:lnTo>
                      <a:pt x="414" y="535"/>
                    </a:lnTo>
                    <a:lnTo>
                      <a:pt x="403" y="543"/>
                    </a:lnTo>
                    <a:lnTo>
                      <a:pt x="380" y="560"/>
                    </a:lnTo>
                    <a:lnTo>
                      <a:pt x="370" y="568"/>
                    </a:lnTo>
                    <a:lnTo>
                      <a:pt x="367" y="560"/>
                    </a:lnTo>
                    <a:lnTo>
                      <a:pt x="365" y="560"/>
                    </a:lnTo>
                    <a:lnTo>
                      <a:pt x="365" y="548"/>
                    </a:lnTo>
                    <a:lnTo>
                      <a:pt x="363" y="543"/>
                    </a:lnTo>
                    <a:lnTo>
                      <a:pt x="361" y="541"/>
                    </a:lnTo>
                    <a:lnTo>
                      <a:pt x="359" y="540"/>
                    </a:lnTo>
                    <a:lnTo>
                      <a:pt x="358" y="537"/>
                    </a:lnTo>
                    <a:lnTo>
                      <a:pt x="356" y="534"/>
                    </a:lnTo>
                    <a:lnTo>
                      <a:pt x="350" y="532"/>
                    </a:lnTo>
                    <a:lnTo>
                      <a:pt x="348" y="532"/>
                    </a:lnTo>
                    <a:lnTo>
                      <a:pt x="346" y="530"/>
                    </a:lnTo>
                    <a:lnTo>
                      <a:pt x="342" y="530"/>
                    </a:lnTo>
                    <a:lnTo>
                      <a:pt x="339" y="530"/>
                    </a:lnTo>
                    <a:lnTo>
                      <a:pt x="338" y="531"/>
                    </a:lnTo>
                    <a:lnTo>
                      <a:pt x="338" y="532"/>
                    </a:lnTo>
                    <a:lnTo>
                      <a:pt x="337" y="532"/>
                    </a:lnTo>
                    <a:lnTo>
                      <a:pt x="334" y="530"/>
                    </a:lnTo>
                    <a:lnTo>
                      <a:pt x="332" y="530"/>
                    </a:lnTo>
                    <a:lnTo>
                      <a:pt x="331" y="527"/>
                    </a:lnTo>
                    <a:lnTo>
                      <a:pt x="330" y="527"/>
                    </a:lnTo>
                    <a:lnTo>
                      <a:pt x="326" y="523"/>
                    </a:lnTo>
                    <a:lnTo>
                      <a:pt x="323" y="510"/>
                    </a:lnTo>
                    <a:lnTo>
                      <a:pt x="320" y="503"/>
                    </a:lnTo>
                    <a:lnTo>
                      <a:pt x="321" y="502"/>
                    </a:lnTo>
                    <a:lnTo>
                      <a:pt x="323" y="501"/>
                    </a:lnTo>
                    <a:lnTo>
                      <a:pt x="323" y="497"/>
                    </a:lnTo>
                    <a:lnTo>
                      <a:pt x="320" y="495"/>
                    </a:lnTo>
                    <a:lnTo>
                      <a:pt x="318" y="493"/>
                    </a:lnTo>
                    <a:lnTo>
                      <a:pt x="312" y="495"/>
                    </a:lnTo>
                    <a:lnTo>
                      <a:pt x="311" y="493"/>
                    </a:lnTo>
                    <a:lnTo>
                      <a:pt x="310" y="492"/>
                    </a:lnTo>
                    <a:lnTo>
                      <a:pt x="307" y="492"/>
                    </a:lnTo>
                    <a:lnTo>
                      <a:pt x="302" y="490"/>
                    </a:lnTo>
                    <a:lnTo>
                      <a:pt x="298" y="489"/>
                    </a:lnTo>
                    <a:lnTo>
                      <a:pt x="299" y="489"/>
                    </a:lnTo>
                    <a:lnTo>
                      <a:pt x="297" y="488"/>
                    </a:lnTo>
                    <a:lnTo>
                      <a:pt x="295" y="487"/>
                    </a:lnTo>
                    <a:lnTo>
                      <a:pt x="291" y="482"/>
                    </a:lnTo>
                    <a:lnTo>
                      <a:pt x="291" y="481"/>
                    </a:lnTo>
                    <a:lnTo>
                      <a:pt x="289" y="478"/>
                    </a:lnTo>
                    <a:lnTo>
                      <a:pt x="285" y="475"/>
                    </a:lnTo>
                    <a:lnTo>
                      <a:pt x="283" y="475"/>
                    </a:lnTo>
                    <a:lnTo>
                      <a:pt x="282" y="475"/>
                    </a:lnTo>
                    <a:lnTo>
                      <a:pt x="283" y="474"/>
                    </a:lnTo>
                    <a:lnTo>
                      <a:pt x="285" y="472"/>
                    </a:lnTo>
                    <a:lnTo>
                      <a:pt x="285" y="470"/>
                    </a:lnTo>
                    <a:lnTo>
                      <a:pt x="285" y="469"/>
                    </a:lnTo>
                    <a:lnTo>
                      <a:pt x="283" y="467"/>
                    </a:lnTo>
                    <a:lnTo>
                      <a:pt x="282" y="467"/>
                    </a:lnTo>
                    <a:lnTo>
                      <a:pt x="281" y="467"/>
                    </a:lnTo>
                    <a:lnTo>
                      <a:pt x="279" y="467"/>
                    </a:lnTo>
                    <a:lnTo>
                      <a:pt x="281" y="467"/>
                    </a:lnTo>
                    <a:lnTo>
                      <a:pt x="279" y="465"/>
                    </a:lnTo>
                    <a:lnTo>
                      <a:pt x="279" y="464"/>
                    </a:lnTo>
                    <a:lnTo>
                      <a:pt x="279" y="462"/>
                    </a:lnTo>
                    <a:lnTo>
                      <a:pt x="278" y="462"/>
                    </a:lnTo>
                    <a:lnTo>
                      <a:pt x="277" y="462"/>
                    </a:lnTo>
                    <a:lnTo>
                      <a:pt x="278" y="457"/>
                    </a:lnTo>
                    <a:lnTo>
                      <a:pt x="278" y="455"/>
                    </a:lnTo>
                    <a:lnTo>
                      <a:pt x="277" y="451"/>
                    </a:lnTo>
                    <a:lnTo>
                      <a:pt x="277" y="450"/>
                    </a:lnTo>
                    <a:lnTo>
                      <a:pt x="276" y="449"/>
                    </a:lnTo>
                    <a:lnTo>
                      <a:pt x="276" y="448"/>
                    </a:lnTo>
                    <a:lnTo>
                      <a:pt x="276" y="447"/>
                    </a:lnTo>
                    <a:lnTo>
                      <a:pt x="276" y="443"/>
                    </a:lnTo>
                    <a:lnTo>
                      <a:pt x="277" y="442"/>
                    </a:lnTo>
                    <a:lnTo>
                      <a:pt x="278" y="442"/>
                    </a:lnTo>
                    <a:lnTo>
                      <a:pt x="278" y="440"/>
                    </a:lnTo>
                    <a:lnTo>
                      <a:pt x="278" y="436"/>
                    </a:lnTo>
                    <a:lnTo>
                      <a:pt x="278" y="435"/>
                    </a:lnTo>
                    <a:lnTo>
                      <a:pt x="278" y="433"/>
                    </a:lnTo>
                    <a:lnTo>
                      <a:pt x="277" y="432"/>
                    </a:lnTo>
                    <a:lnTo>
                      <a:pt x="278" y="429"/>
                    </a:lnTo>
                    <a:lnTo>
                      <a:pt x="279" y="429"/>
                    </a:lnTo>
                    <a:lnTo>
                      <a:pt x="281" y="428"/>
                    </a:lnTo>
                    <a:lnTo>
                      <a:pt x="281" y="427"/>
                    </a:lnTo>
                    <a:lnTo>
                      <a:pt x="279" y="426"/>
                    </a:lnTo>
                    <a:lnTo>
                      <a:pt x="277" y="425"/>
                    </a:lnTo>
                    <a:lnTo>
                      <a:pt x="276" y="424"/>
                    </a:lnTo>
                    <a:lnTo>
                      <a:pt x="276" y="423"/>
                    </a:lnTo>
                    <a:lnTo>
                      <a:pt x="275" y="423"/>
                    </a:lnTo>
                    <a:lnTo>
                      <a:pt x="270" y="421"/>
                    </a:lnTo>
                    <a:lnTo>
                      <a:pt x="266" y="419"/>
                    </a:lnTo>
                    <a:lnTo>
                      <a:pt x="262" y="420"/>
                    </a:lnTo>
                    <a:lnTo>
                      <a:pt x="262" y="421"/>
                    </a:lnTo>
                    <a:lnTo>
                      <a:pt x="262" y="422"/>
                    </a:lnTo>
                    <a:lnTo>
                      <a:pt x="261" y="423"/>
                    </a:lnTo>
                    <a:lnTo>
                      <a:pt x="262" y="423"/>
                    </a:lnTo>
                    <a:lnTo>
                      <a:pt x="255" y="421"/>
                    </a:lnTo>
                    <a:lnTo>
                      <a:pt x="255" y="419"/>
                    </a:lnTo>
                    <a:lnTo>
                      <a:pt x="255" y="420"/>
                    </a:lnTo>
                    <a:lnTo>
                      <a:pt x="256" y="419"/>
                    </a:lnTo>
                    <a:lnTo>
                      <a:pt x="255" y="418"/>
                    </a:lnTo>
                    <a:lnTo>
                      <a:pt x="253" y="417"/>
                    </a:lnTo>
                    <a:lnTo>
                      <a:pt x="255" y="417"/>
                    </a:lnTo>
                    <a:lnTo>
                      <a:pt x="253" y="416"/>
                    </a:lnTo>
                    <a:lnTo>
                      <a:pt x="251" y="414"/>
                    </a:lnTo>
                    <a:lnTo>
                      <a:pt x="249" y="416"/>
                    </a:lnTo>
                    <a:lnTo>
                      <a:pt x="249" y="417"/>
                    </a:lnTo>
                    <a:lnTo>
                      <a:pt x="248" y="416"/>
                    </a:lnTo>
                    <a:lnTo>
                      <a:pt x="248" y="417"/>
                    </a:lnTo>
                    <a:lnTo>
                      <a:pt x="249" y="417"/>
                    </a:lnTo>
                    <a:lnTo>
                      <a:pt x="248" y="417"/>
                    </a:lnTo>
                    <a:lnTo>
                      <a:pt x="246" y="417"/>
                    </a:lnTo>
                    <a:lnTo>
                      <a:pt x="245" y="417"/>
                    </a:lnTo>
                    <a:lnTo>
                      <a:pt x="245" y="416"/>
                    </a:lnTo>
                    <a:lnTo>
                      <a:pt x="245" y="414"/>
                    </a:lnTo>
                    <a:lnTo>
                      <a:pt x="244" y="416"/>
                    </a:lnTo>
                    <a:lnTo>
                      <a:pt x="245" y="414"/>
                    </a:lnTo>
                    <a:lnTo>
                      <a:pt x="244" y="413"/>
                    </a:lnTo>
                    <a:lnTo>
                      <a:pt x="243" y="413"/>
                    </a:lnTo>
                    <a:lnTo>
                      <a:pt x="243" y="412"/>
                    </a:lnTo>
                    <a:lnTo>
                      <a:pt x="241" y="412"/>
                    </a:lnTo>
                    <a:lnTo>
                      <a:pt x="239" y="409"/>
                    </a:lnTo>
                    <a:lnTo>
                      <a:pt x="238" y="407"/>
                    </a:lnTo>
                    <a:lnTo>
                      <a:pt x="237" y="407"/>
                    </a:lnTo>
                    <a:lnTo>
                      <a:pt x="237" y="406"/>
                    </a:lnTo>
                    <a:lnTo>
                      <a:pt x="236" y="405"/>
                    </a:lnTo>
                    <a:lnTo>
                      <a:pt x="236" y="406"/>
                    </a:lnTo>
                    <a:lnTo>
                      <a:pt x="236" y="405"/>
                    </a:lnTo>
                    <a:lnTo>
                      <a:pt x="234" y="403"/>
                    </a:lnTo>
                    <a:lnTo>
                      <a:pt x="234" y="402"/>
                    </a:lnTo>
                    <a:lnTo>
                      <a:pt x="233" y="401"/>
                    </a:lnTo>
                    <a:lnTo>
                      <a:pt x="233" y="400"/>
                    </a:lnTo>
                    <a:lnTo>
                      <a:pt x="233" y="399"/>
                    </a:lnTo>
                    <a:lnTo>
                      <a:pt x="232" y="399"/>
                    </a:lnTo>
                    <a:lnTo>
                      <a:pt x="232" y="398"/>
                    </a:lnTo>
                    <a:lnTo>
                      <a:pt x="232" y="397"/>
                    </a:lnTo>
                    <a:lnTo>
                      <a:pt x="231" y="397"/>
                    </a:lnTo>
                    <a:lnTo>
                      <a:pt x="231" y="396"/>
                    </a:lnTo>
                    <a:lnTo>
                      <a:pt x="231" y="394"/>
                    </a:lnTo>
                    <a:lnTo>
                      <a:pt x="230" y="392"/>
                    </a:lnTo>
                    <a:lnTo>
                      <a:pt x="228" y="391"/>
                    </a:lnTo>
                    <a:lnTo>
                      <a:pt x="228" y="390"/>
                    </a:lnTo>
                    <a:lnTo>
                      <a:pt x="228" y="389"/>
                    </a:lnTo>
                    <a:lnTo>
                      <a:pt x="226" y="386"/>
                    </a:lnTo>
                    <a:lnTo>
                      <a:pt x="225" y="385"/>
                    </a:lnTo>
                    <a:lnTo>
                      <a:pt x="224" y="385"/>
                    </a:lnTo>
                    <a:lnTo>
                      <a:pt x="224" y="383"/>
                    </a:lnTo>
                    <a:lnTo>
                      <a:pt x="223" y="382"/>
                    </a:lnTo>
                    <a:lnTo>
                      <a:pt x="223" y="380"/>
                    </a:lnTo>
                    <a:lnTo>
                      <a:pt x="223" y="379"/>
                    </a:lnTo>
                    <a:lnTo>
                      <a:pt x="223" y="378"/>
                    </a:lnTo>
                    <a:lnTo>
                      <a:pt x="221" y="376"/>
                    </a:lnTo>
                    <a:lnTo>
                      <a:pt x="218" y="374"/>
                    </a:lnTo>
                    <a:lnTo>
                      <a:pt x="216" y="374"/>
                    </a:lnTo>
                    <a:lnTo>
                      <a:pt x="211" y="371"/>
                    </a:lnTo>
                    <a:lnTo>
                      <a:pt x="207" y="369"/>
                    </a:lnTo>
                    <a:lnTo>
                      <a:pt x="206" y="369"/>
                    </a:lnTo>
                    <a:lnTo>
                      <a:pt x="206" y="367"/>
                    </a:lnTo>
                    <a:lnTo>
                      <a:pt x="207" y="367"/>
                    </a:lnTo>
                    <a:lnTo>
                      <a:pt x="205" y="364"/>
                    </a:lnTo>
                    <a:lnTo>
                      <a:pt x="205" y="363"/>
                    </a:lnTo>
                    <a:lnTo>
                      <a:pt x="204" y="359"/>
                    </a:lnTo>
                    <a:lnTo>
                      <a:pt x="203" y="359"/>
                    </a:lnTo>
                    <a:lnTo>
                      <a:pt x="203" y="357"/>
                    </a:lnTo>
                    <a:lnTo>
                      <a:pt x="202" y="355"/>
                    </a:lnTo>
                    <a:lnTo>
                      <a:pt x="198" y="351"/>
                    </a:lnTo>
                    <a:lnTo>
                      <a:pt x="196" y="349"/>
                    </a:lnTo>
                    <a:lnTo>
                      <a:pt x="195" y="348"/>
                    </a:lnTo>
                    <a:lnTo>
                      <a:pt x="195" y="347"/>
                    </a:lnTo>
                    <a:lnTo>
                      <a:pt x="194" y="346"/>
                    </a:lnTo>
                    <a:lnTo>
                      <a:pt x="193" y="345"/>
                    </a:lnTo>
                    <a:lnTo>
                      <a:pt x="193" y="343"/>
                    </a:lnTo>
                    <a:lnTo>
                      <a:pt x="192" y="342"/>
                    </a:lnTo>
                    <a:lnTo>
                      <a:pt x="192" y="341"/>
                    </a:lnTo>
                    <a:lnTo>
                      <a:pt x="192" y="335"/>
                    </a:lnTo>
                    <a:lnTo>
                      <a:pt x="186" y="333"/>
                    </a:lnTo>
                    <a:lnTo>
                      <a:pt x="186" y="331"/>
                    </a:lnTo>
                    <a:lnTo>
                      <a:pt x="186" y="330"/>
                    </a:lnTo>
                    <a:lnTo>
                      <a:pt x="184" y="327"/>
                    </a:lnTo>
                    <a:lnTo>
                      <a:pt x="183" y="325"/>
                    </a:lnTo>
                    <a:lnTo>
                      <a:pt x="182" y="324"/>
                    </a:lnTo>
                    <a:lnTo>
                      <a:pt x="178" y="323"/>
                    </a:lnTo>
                    <a:lnTo>
                      <a:pt x="178" y="322"/>
                    </a:lnTo>
                    <a:lnTo>
                      <a:pt x="179" y="321"/>
                    </a:lnTo>
                    <a:lnTo>
                      <a:pt x="178" y="318"/>
                    </a:lnTo>
                    <a:lnTo>
                      <a:pt x="178" y="313"/>
                    </a:lnTo>
                    <a:lnTo>
                      <a:pt x="177" y="313"/>
                    </a:lnTo>
                    <a:lnTo>
                      <a:pt x="178" y="311"/>
                    </a:lnTo>
                    <a:lnTo>
                      <a:pt x="179" y="311"/>
                    </a:lnTo>
                    <a:lnTo>
                      <a:pt x="178" y="307"/>
                    </a:lnTo>
                    <a:lnTo>
                      <a:pt x="177" y="306"/>
                    </a:lnTo>
                    <a:lnTo>
                      <a:pt x="178" y="306"/>
                    </a:lnTo>
                    <a:lnTo>
                      <a:pt x="177" y="305"/>
                    </a:lnTo>
                    <a:lnTo>
                      <a:pt x="176" y="305"/>
                    </a:lnTo>
                    <a:lnTo>
                      <a:pt x="177" y="299"/>
                    </a:lnTo>
                    <a:lnTo>
                      <a:pt x="176" y="296"/>
                    </a:lnTo>
                    <a:lnTo>
                      <a:pt x="176" y="294"/>
                    </a:lnTo>
                    <a:lnTo>
                      <a:pt x="174" y="292"/>
                    </a:lnTo>
                    <a:lnTo>
                      <a:pt x="172" y="291"/>
                    </a:lnTo>
                    <a:lnTo>
                      <a:pt x="169" y="292"/>
                    </a:lnTo>
                    <a:lnTo>
                      <a:pt x="169" y="295"/>
                    </a:lnTo>
                    <a:lnTo>
                      <a:pt x="168" y="292"/>
                    </a:lnTo>
                    <a:lnTo>
                      <a:pt x="165" y="291"/>
                    </a:lnTo>
                    <a:lnTo>
                      <a:pt x="164" y="289"/>
                    </a:lnTo>
                    <a:lnTo>
                      <a:pt x="163" y="287"/>
                    </a:lnTo>
                    <a:lnTo>
                      <a:pt x="167" y="280"/>
                    </a:lnTo>
                    <a:lnTo>
                      <a:pt x="167" y="276"/>
                    </a:lnTo>
                    <a:lnTo>
                      <a:pt x="166" y="276"/>
                    </a:lnTo>
                    <a:lnTo>
                      <a:pt x="165" y="276"/>
                    </a:lnTo>
                    <a:lnTo>
                      <a:pt x="164" y="275"/>
                    </a:lnTo>
                    <a:lnTo>
                      <a:pt x="164" y="272"/>
                    </a:lnTo>
                    <a:lnTo>
                      <a:pt x="162" y="269"/>
                    </a:lnTo>
                    <a:lnTo>
                      <a:pt x="161" y="268"/>
                    </a:lnTo>
                    <a:lnTo>
                      <a:pt x="159" y="266"/>
                    </a:lnTo>
                    <a:lnTo>
                      <a:pt x="157" y="260"/>
                    </a:lnTo>
                    <a:lnTo>
                      <a:pt x="157" y="258"/>
                    </a:lnTo>
                    <a:lnTo>
                      <a:pt x="155" y="258"/>
                    </a:lnTo>
                    <a:lnTo>
                      <a:pt x="153" y="251"/>
                    </a:lnTo>
                    <a:lnTo>
                      <a:pt x="150" y="245"/>
                    </a:lnTo>
                    <a:lnTo>
                      <a:pt x="150" y="242"/>
                    </a:lnTo>
                    <a:lnTo>
                      <a:pt x="149" y="240"/>
                    </a:lnTo>
                    <a:lnTo>
                      <a:pt x="148" y="240"/>
                    </a:lnTo>
                    <a:lnTo>
                      <a:pt x="147" y="239"/>
                    </a:lnTo>
                    <a:lnTo>
                      <a:pt x="146" y="240"/>
                    </a:lnTo>
                    <a:lnTo>
                      <a:pt x="145" y="239"/>
                    </a:lnTo>
                    <a:lnTo>
                      <a:pt x="146" y="228"/>
                    </a:lnTo>
                    <a:lnTo>
                      <a:pt x="144" y="226"/>
                    </a:lnTo>
                    <a:lnTo>
                      <a:pt x="146" y="217"/>
                    </a:lnTo>
                    <a:lnTo>
                      <a:pt x="144" y="212"/>
                    </a:lnTo>
                    <a:lnTo>
                      <a:pt x="143" y="209"/>
                    </a:lnTo>
                    <a:lnTo>
                      <a:pt x="140" y="208"/>
                    </a:lnTo>
                    <a:lnTo>
                      <a:pt x="139" y="208"/>
                    </a:lnTo>
                    <a:lnTo>
                      <a:pt x="140" y="203"/>
                    </a:lnTo>
                    <a:lnTo>
                      <a:pt x="140" y="198"/>
                    </a:lnTo>
                    <a:lnTo>
                      <a:pt x="138" y="192"/>
                    </a:lnTo>
                    <a:lnTo>
                      <a:pt x="133" y="185"/>
                    </a:lnTo>
                    <a:lnTo>
                      <a:pt x="127" y="173"/>
                    </a:lnTo>
                    <a:lnTo>
                      <a:pt x="126" y="170"/>
                    </a:lnTo>
                    <a:lnTo>
                      <a:pt x="126" y="165"/>
                    </a:lnTo>
                    <a:lnTo>
                      <a:pt x="125" y="160"/>
                    </a:lnTo>
                    <a:lnTo>
                      <a:pt x="125" y="159"/>
                    </a:lnTo>
                    <a:lnTo>
                      <a:pt x="127" y="155"/>
                    </a:lnTo>
                    <a:lnTo>
                      <a:pt x="127" y="147"/>
                    </a:lnTo>
                    <a:lnTo>
                      <a:pt x="129" y="147"/>
                    </a:lnTo>
                    <a:lnTo>
                      <a:pt x="127" y="145"/>
                    </a:lnTo>
                    <a:lnTo>
                      <a:pt x="127" y="140"/>
                    </a:lnTo>
                    <a:lnTo>
                      <a:pt x="127" y="139"/>
                    </a:lnTo>
                    <a:lnTo>
                      <a:pt x="127" y="140"/>
                    </a:lnTo>
                    <a:lnTo>
                      <a:pt x="132" y="138"/>
                    </a:lnTo>
                    <a:lnTo>
                      <a:pt x="133" y="136"/>
                    </a:lnTo>
                    <a:lnTo>
                      <a:pt x="132" y="135"/>
                    </a:lnTo>
                    <a:lnTo>
                      <a:pt x="133" y="132"/>
                    </a:lnTo>
                    <a:lnTo>
                      <a:pt x="132" y="130"/>
                    </a:lnTo>
                    <a:lnTo>
                      <a:pt x="131" y="130"/>
                    </a:lnTo>
                    <a:lnTo>
                      <a:pt x="131" y="129"/>
                    </a:lnTo>
                    <a:lnTo>
                      <a:pt x="129" y="128"/>
                    </a:lnTo>
                    <a:lnTo>
                      <a:pt x="127" y="129"/>
                    </a:lnTo>
                    <a:lnTo>
                      <a:pt x="123" y="125"/>
                    </a:lnTo>
                    <a:lnTo>
                      <a:pt x="123" y="123"/>
                    </a:lnTo>
                    <a:lnTo>
                      <a:pt x="120" y="123"/>
                    </a:lnTo>
                    <a:lnTo>
                      <a:pt x="117" y="122"/>
                    </a:lnTo>
                    <a:lnTo>
                      <a:pt x="111" y="120"/>
                    </a:lnTo>
                    <a:lnTo>
                      <a:pt x="108" y="118"/>
                    </a:lnTo>
                    <a:lnTo>
                      <a:pt x="107" y="118"/>
                    </a:lnTo>
                    <a:lnTo>
                      <a:pt x="106" y="118"/>
                    </a:lnTo>
                    <a:lnTo>
                      <a:pt x="100" y="116"/>
                    </a:lnTo>
                    <a:lnTo>
                      <a:pt x="98" y="114"/>
                    </a:lnTo>
                    <a:lnTo>
                      <a:pt x="95" y="114"/>
                    </a:lnTo>
                    <a:lnTo>
                      <a:pt x="94" y="112"/>
                    </a:lnTo>
                    <a:lnTo>
                      <a:pt x="96" y="109"/>
                    </a:lnTo>
                    <a:lnTo>
                      <a:pt x="96" y="107"/>
                    </a:lnTo>
                    <a:lnTo>
                      <a:pt x="95" y="105"/>
                    </a:lnTo>
                    <a:lnTo>
                      <a:pt x="96" y="102"/>
                    </a:lnTo>
                    <a:lnTo>
                      <a:pt x="94" y="99"/>
                    </a:lnTo>
                    <a:lnTo>
                      <a:pt x="92" y="98"/>
                    </a:lnTo>
                    <a:lnTo>
                      <a:pt x="92" y="97"/>
                    </a:lnTo>
                    <a:lnTo>
                      <a:pt x="87" y="94"/>
                    </a:lnTo>
                    <a:lnTo>
                      <a:pt x="86" y="93"/>
                    </a:lnTo>
                    <a:lnTo>
                      <a:pt x="85" y="92"/>
                    </a:lnTo>
                    <a:lnTo>
                      <a:pt x="84" y="92"/>
                    </a:lnTo>
                    <a:lnTo>
                      <a:pt x="83" y="91"/>
                    </a:lnTo>
                    <a:lnTo>
                      <a:pt x="81" y="90"/>
                    </a:lnTo>
                    <a:lnTo>
                      <a:pt x="80" y="91"/>
                    </a:lnTo>
                    <a:lnTo>
                      <a:pt x="79" y="90"/>
                    </a:lnTo>
                    <a:lnTo>
                      <a:pt x="79" y="89"/>
                    </a:lnTo>
                    <a:lnTo>
                      <a:pt x="78" y="89"/>
                    </a:lnTo>
                    <a:lnTo>
                      <a:pt x="77" y="89"/>
                    </a:lnTo>
                    <a:lnTo>
                      <a:pt x="76" y="89"/>
                    </a:lnTo>
                    <a:lnTo>
                      <a:pt x="73" y="89"/>
                    </a:lnTo>
                    <a:lnTo>
                      <a:pt x="73" y="90"/>
                    </a:lnTo>
                    <a:lnTo>
                      <a:pt x="72" y="90"/>
                    </a:lnTo>
                    <a:lnTo>
                      <a:pt x="72" y="91"/>
                    </a:lnTo>
                    <a:lnTo>
                      <a:pt x="70" y="89"/>
                    </a:lnTo>
                    <a:lnTo>
                      <a:pt x="65" y="92"/>
                    </a:lnTo>
                    <a:lnTo>
                      <a:pt x="64" y="94"/>
                    </a:lnTo>
                    <a:lnTo>
                      <a:pt x="63" y="97"/>
                    </a:lnTo>
                    <a:lnTo>
                      <a:pt x="59" y="95"/>
                    </a:lnTo>
                    <a:lnTo>
                      <a:pt x="57" y="93"/>
                    </a:lnTo>
                    <a:lnTo>
                      <a:pt x="54" y="92"/>
                    </a:lnTo>
                    <a:lnTo>
                      <a:pt x="52" y="90"/>
                    </a:lnTo>
                    <a:lnTo>
                      <a:pt x="51" y="89"/>
                    </a:lnTo>
                    <a:lnTo>
                      <a:pt x="50" y="87"/>
                    </a:lnTo>
                    <a:lnTo>
                      <a:pt x="47" y="84"/>
                    </a:lnTo>
                    <a:lnTo>
                      <a:pt x="43" y="82"/>
                    </a:lnTo>
                    <a:lnTo>
                      <a:pt x="41" y="82"/>
                    </a:lnTo>
                    <a:lnTo>
                      <a:pt x="41" y="80"/>
                    </a:lnTo>
                    <a:lnTo>
                      <a:pt x="41" y="79"/>
                    </a:lnTo>
                    <a:lnTo>
                      <a:pt x="39" y="78"/>
                    </a:lnTo>
                    <a:lnTo>
                      <a:pt x="38" y="77"/>
                    </a:lnTo>
                    <a:lnTo>
                      <a:pt x="37" y="76"/>
                    </a:lnTo>
                    <a:lnTo>
                      <a:pt x="36" y="74"/>
                    </a:lnTo>
                    <a:lnTo>
                      <a:pt x="33" y="71"/>
                    </a:lnTo>
                    <a:lnTo>
                      <a:pt x="32" y="70"/>
                    </a:lnTo>
                    <a:lnTo>
                      <a:pt x="30" y="69"/>
                    </a:lnTo>
                    <a:lnTo>
                      <a:pt x="27" y="69"/>
                    </a:lnTo>
                    <a:lnTo>
                      <a:pt x="26" y="69"/>
                    </a:lnTo>
                    <a:lnTo>
                      <a:pt x="24" y="67"/>
                    </a:lnTo>
                    <a:lnTo>
                      <a:pt x="23" y="64"/>
                    </a:lnTo>
                    <a:lnTo>
                      <a:pt x="21" y="64"/>
                    </a:lnTo>
                    <a:lnTo>
                      <a:pt x="20" y="64"/>
                    </a:lnTo>
                    <a:lnTo>
                      <a:pt x="18" y="63"/>
                    </a:lnTo>
                    <a:lnTo>
                      <a:pt x="18" y="66"/>
                    </a:lnTo>
                    <a:lnTo>
                      <a:pt x="18" y="67"/>
                    </a:lnTo>
                    <a:lnTo>
                      <a:pt x="18" y="68"/>
                    </a:lnTo>
                    <a:lnTo>
                      <a:pt x="14" y="67"/>
                    </a:lnTo>
                    <a:lnTo>
                      <a:pt x="12" y="64"/>
                    </a:lnTo>
                    <a:lnTo>
                      <a:pt x="6" y="56"/>
                    </a:lnTo>
                    <a:lnTo>
                      <a:pt x="3" y="54"/>
                    </a:lnTo>
                    <a:lnTo>
                      <a:pt x="0" y="49"/>
                    </a:lnTo>
                    <a:lnTo>
                      <a:pt x="3" y="49"/>
                    </a:lnTo>
                    <a:lnTo>
                      <a:pt x="4" y="46"/>
                    </a:lnTo>
                    <a:lnTo>
                      <a:pt x="3" y="31"/>
                    </a:lnTo>
                    <a:lnTo>
                      <a:pt x="5" y="29"/>
                    </a:lnTo>
                    <a:lnTo>
                      <a:pt x="7" y="30"/>
                    </a:lnTo>
                    <a:lnTo>
                      <a:pt x="8" y="21"/>
                    </a:lnTo>
                    <a:lnTo>
                      <a:pt x="14" y="9"/>
                    </a:lnTo>
                    <a:lnTo>
                      <a:pt x="24" y="0"/>
                    </a:lnTo>
                    <a:lnTo>
                      <a:pt x="33" y="11"/>
                    </a:lnTo>
                    <a:lnTo>
                      <a:pt x="119" y="55"/>
                    </a:lnTo>
                    <a:lnTo>
                      <a:pt x="238" y="115"/>
                    </a:lnTo>
                    <a:lnTo>
                      <a:pt x="239" y="115"/>
                    </a:lnTo>
                    <a:lnTo>
                      <a:pt x="248" y="118"/>
                    </a:lnTo>
                    <a:lnTo>
                      <a:pt x="249" y="120"/>
                    </a:lnTo>
                    <a:lnTo>
                      <a:pt x="266" y="128"/>
                    </a:lnTo>
                    <a:lnTo>
                      <a:pt x="308" y="131"/>
                    </a:lnTo>
                    <a:lnTo>
                      <a:pt x="403" y="138"/>
                    </a:lnTo>
                    <a:lnTo>
                      <a:pt x="415" y="139"/>
                    </a:lnTo>
                  </a:path>
                </a:pathLst>
              </a:custGeom>
              <a:solidFill>
                <a:srgbClr val="CC99FF">
                  <a:alpha val="76077"/>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7" name="Freeform 30"/>
              <p:cNvSpPr>
                <a:spLocks/>
              </p:cNvSpPr>
              <p:nvPr/>
            </p:nvSpPr>
            <p:spPr bwMode="auto">
              <a:xfrm>
                <a:off x="5257800" y="5167313"/>
                <a:ext cx="214313" cy="225425"/>
              </a:xfrm>
              <a:custGeom>
                <a:avLst/>
                <a:gdLst>
                  <a:gd name="T0" fmla="*/ 2147483647 w 66"/>
                  <a:gd name="T1" fmla="*/ 2147483647 h 67"/>
                  <a:gd name="T2" fmla="*/ 2147483647 w 66"/>
                  <a:gd name="T3" fmla="*/ 2147483647 h 67"/>
                  <a:gd name="T4" fmla="*/ 2147483647 w 66"/>
                  <a:gd name="T5" fmla="*/ 2147483647 h 67"/>
                  <a:gd name="T6" fmla="*/ 2147483647 w 66"/>
                  <a:gd name="T7" fmla="*/ 2147483647 h 67"/>
                  <a:gd name="T8" fmla="*/ 2147483647 w 66"/>
                  <a:gd name="T9" fmla="*/ 2147483647 h 67"/>
                  <a:gd name="T10" fmla="*/ 2147483647 w 66"/>
                  <a:gd name="T11" fmla="*/ 2147483647 h 67"/>
                  <a:gd name="T12" fmla="*/ 2147483647 w 66"/>
                  <a:gd name="T13" fmla="*/ 2147483647 h 67"/>
                  <a:gd name="T14" fmla="*/ 2147483647 w 66"/>
                  <a:gd name="T15" fmla="*/ 2147483647 h 67"/>
                  <a:gd name="T16" fmla="*/ 2147483647 w 66"/>
                  <a:gd name="T17" fmla="*/ 2147483647 h 67"/>
                  <a:gd name="T18" fmla="*/ 2147483647 w 66"/>
                  <a:gd name="T19" fmla="*/ 2147483647 h 67"/>
                  <a:gd name="T20" fmla="*/ 2147483647 w 66"/>
                  <a:gd name="T21" fmla="*/ 2147483647 h 67"/>
                  <a:gd name="T22" fmla="*/ 2147483647 w 66"/>
                  <a:gd name="T23" fmla="*/ 2147483647 h 67"/>
                  <a:gd name="T24" fmla="*/ 2147483647 w 66"/>
                  <a:gd name="T25" fmla="*/ 2147483647 h 67"/>
                  <a:gd name="T26" fmla="*/ 2147483647 w 66"/>
                  <a:gd name="T27" fmla="*/ 2147483647 h 67"/>
                  <a:gd name="T28" fmla="*/ 2147483647 w 66"/>
                  <a:gd name="T29" fmla="*/ 2147483647 h 67"/>
                  <a:gd name="T30" fmla="*/ 2147483647 w 66"/>
                  <a:gd name="T31" fmla="*/ 2147483647 h 67"/>
                  <a:gd name="T32" fmla="*/ 2147483647 w 66"/>
                  <a:gd name="T33" fmla="*/ 2147483647 h 67"/>
                  <a:gd name="T34" fmla="*/ 2147483647 w 66"/>
                  <a:gd name="T35" fmla="*/ 2147483647 h 67"/>
                  <a:gd name="T36" fmla="*/ 2147483647 w 66"/>
                  <a:gd name="T37" fmla="*/ 2147483647 h 67"/>
                  <a:gd name="T38" fmla="*/ 2147483647 w 66"/>
                  <a:gd name="T39" fmla="*/ 2147483647 h 67"/>
                  <a:gd name="T40" fmla="*/ 2147483647 w 66"/>
                  <a:gd name="T41" fmla="*/ 2147483647 h 67"/>
                  <a:gd name="T42" fmla="*/ 2147483647 w 66"/>
                  <a:gd name="T43" fmla="*/ 2147483647 h 67"/>
                  <a:gd name="T44" fmla="*/ 2147483647 w 66"/>
                  <a:gd name="T45" fmla="*/ 2147483647 h 67"/>
                  <a:gd name="T46" fmla="*/ 2147483647 w 66"/>
                  <a:gd name="T47" fmla="*/ 2147483647 h 67"/>
                  <a:gd name="T48" fmla="*/ 2147483647 w 66"/>
                  <a:gd name="T49" fmla="*/ 2147483647 h 67"/>
                  <a:gd name="T50" fmla="*/ 2147483647 w 66"/>
                  <a:gd name="T51" fmla="*/ 2147483647 h 67"/>
                  <a:gd name="T52" fmla="*/ 2147483647 w 66"/>
                  <a:gd name="T53" fmla="*/ 2147483647 h 67"/>
                  <a:gd name="T54" fmla="*/ 2147483647 w 66"/>
                  <a:gd name="T55" fmla="*/ 2147483647 h 67"/>
                  <a:gd name="T56" fmla="*/ 2147483647 w 66"/>
                  <a:gd name="T57" fmla="*/ 2147483647 h 67"/>
                  <a:gd name="T58" fmla="*/ 2147483647 w 66"/>
                  <a:gd name="T59" fmla="*/ 2147483647 h 67"/>
                  <a:gd name="T60" fmla="*/ 2147483647 w 66"/>
                  <a:gd name="T61" fmla="*/ 2147483647 h 67"/>
                  <a:gd name="T62" fmla="*/ 2147483647 w 66"/>
                  <a:gd name="T63" fmla="*/ 2147483647 h 67"/>
                  <a:gd name="T64" fmla="*/ 2147483647 w 66"/>
                  <a:gd name="T65" fmla="*/ 2147483647 h 67"/>
                  <a:gd name="T66" fmla="*/ 2147483647 w 66"/>
                  <a:gd name="T67" fmla="*/ 2147483647 h 67"/>
                  <a:gd name="T68" fmla="*/ 2147483647 w 66"/>
                  <a:gd name="T69" fmla="*/ 2147483647 h 67"/>
                  <a:gd name="T70" fmla="*/ 2147483647 w 66"/>
                  <a:gd name="T71" fmla="*/ 2147483647 h 67"/>
                  <a:gd name="T72" fmla="*/ 2147483647 w 66"/>
                  <a:gd name="T73" fmla="*/ 2147483647 h 67"/>
                  <a:gd name="T74" fmla="*/ 2147483647 w 66"/>
                  <a:gd name="T75" fmla="*/ 2147483647 h 67"/>
                  <a:gd name="T76" fmla="*/ 2147483647 w 66"/>
                  <a:gd name="T77" fmla="*/ 2147483647 h 67"/>
                  <a:gd name="T78" fmla="*/ 2147483647 w 66"/>
                  <a:gd name="T79" fmla="*/ 2147483647 h 67"/>
                  <a:gd name="T80" fmla="*/ 2147483647 w 66"/>
                  <a:gd name="T81" fmla="*/ 2147483647 h 67"/>
                  <a:gd name="T82" fmla="*/ 2147483647 w 66"/>
                  <a:gd name="T83" fmla="*/ 2147483647 h 67"/>
                  <a:gd name="T84" fmla="*/ 2147483647 w 66"/>
                  <a:gd name="T85" fmla="*/ 2147483647 h 67"/>
                  <a:gd name="T86" fmla="*/ 2147483647 w 66"/>
                  <a:gd name="T87" fmla="*/ 2147483647 h 67"/>
                  <a:gd name="T88" fmla="*/ 2147483647 w 66"/>
                  <a:gd name="T89" fmla="*/ 2147483647 h 67"/>
                  <a:gd name="T90" fmla="*/ 2147483647 w 66"/>
                  <a:gd name="T91" fmla="*/ 2147483647 h 67"/>
                  <a:gd name="T92" fmla="*/ 2147483647 w 66"/>
                  <a:gd name="T93" fmla="*/ 2147483647 h 67"/>
                  <a:gd name="T94" fmla="*/ 0 w 66"/>
                  <a:gd name="T95" fmla="*/ 2147483647 h 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
                  <a:gd name="T145" fmla="*/ 0 h 67"/>
                  <a:gd name="T146" fmla="*/ 66 w 66"/>
                  <a:gd name="T147" fmla="*/ 67 h 6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 h="67">
                    <a:moveTo>
                      <a:pt x="0" y="34"/>
                    </a:moveTo>
                    <a:lnTo>
                      <a:pt x="1" y="33"/>
                    </a:lnTo>
                    <a:lnTo>
                      <a:pt x="2" y="33"/>
                    </a:lnTo>
                    <a:lnTo>
                      <a:pt x="4" y="29"/>
                    </a:lnTo>
                    <a:lnTo>
                      <a:pt x="5" y="28"/>
                    </a:lnTo>
                    <a:lnTo>
                      <a:pt x="5" y="27"/>
                    </a:lnTo>
                    <a:lnTo>
                      <a:pt x="9" y="21"/>
                    </a:lnTo>
                    <a:lnTo>
                      <a:pt x="10" y="21"/>
                    </a:lnTo>
                    <a:lnTo>
                      <a:pt x="11" y="19"/>
                    </a:lnTo>
                    <a:lnTo>
                      <a:pt x="13" y="17"/>
                    </a:lnTo>
                    <a:lnTo>
                      <a:pt x="15" y="14"/>
                    </a:lnTo>
                    <a:lnTo>
                      <a:pt x="17" y="14"/>
                    </a:lnTo>
                    <a:lnTo>
                      <a:pt x="18" y="12"/>
                    </a:lnTo>
                    <a:lnTo>
                      <a:pt x="18" y="11"/>
                    </a:lnTo>
                    <a:lnTo>
                      <a:pt x="20" y="6"/>
                    </a:lnTo>
                    <a:lnTo>
                      <a:pt x="23" y="3"/>
                    </a:lnTo>
                    <a:lnTo>
                      <a:pt x="24" y="3"/>
                    </a:lnTo>
                    <a:lnTo>
                      <a:pt x="26" y="4"/>
                    </a:lnTo>
                    <a:lnTo>
                      <a:pt x="32" y="4"/>
                    </a:lnTo>
                    <a:lnTo>
                      <a:pt x="32" y="5"/>
                    </a:lnTo>
                    <a:lnTo>
                      <a:pt x="34" y="6"/>
                    </a:lnTo>
                    <a:lnTo>
                      <a:pt x="36" y="6"/>
                    </a:lnTo>
                    <a:lnTo>
                      <a:pt x="38" y="6"/>
                    </a:lnTo>
                    <a:lnTo>
                      <a:pt x="42" y="2"/>
                    </a:lnTo>
                    <a:lnTo>
                      <a:pt x="44" y="0"/>
                    </a:lnTo>
                    <a:lnTo>
                      <a:pt x="46" y="1"/>
                    </a:lnTo>
                    <a:lnTo>
                      <a:pt x="46" y="2"/>
                    </a:lnTo>
                    <a:lnTo>
                      <a:pt x="47" y="3"/>
                    </a:lnTo>
                    <a:lnTo>
                      <a:pt x="48" y="6"/>
                    </a:lnTo>
                    <a:lnTo>
                      <a:pt x="49" y="11"/>
                    </a:lnTo>
                    <a:lnTo>
                      <a:pt x="51" y="14"/>
                    </a:lnTo>
                    <a:lnTo>
                      <a:pt x="51" y="15"/>
                    </a:lnTo>
                    <a:lnTo>
                      <a:pt x="52" y="19"/>
                    </a:lnTo>
                    <a:lnTo>
                      <a:pt x="55" y="19"/>
                    </a:lnTo>
                    <a:lnTo>
                      <a:pt x="57" y="19"/>
                    </a:lnTo>
                    <a:lnTo>
                      <a:pt x="59" y="19"/>
                    </a:lnTo>
                    <a:lnTo>
                      <a:pt x="61" y="19"/>
                    </a:lnTo>
                    <a:lnTo>
                      <a:pt x="63" y="19"/>
                    </a:lnTo>
                    <a:lnTo>
                      <a:pt x="64" y="16"/>
                    </a:lnTo>
                    <a:lnTo>
                      <a:pt x="65" y="14"/>
                    </a:lnTo>
                    <a:lnTo>
                      <a:pt x="65" y="19"/>
                    </a:lnTo>
                    <a:lnTo>
                      <a:pt x="65" y="21"/>
                    </a:lnTo>
                    <a:lnTo>
                      <a:pt x="65" y="22"/>
                    </a:lnTo>
                    <a:lnTo>
                      <a:pt x="65" y="23"/>
                    </a:lnTo>
                    <a:lnTo>
                      <a:pt x="63" y="25"/>
                    </a:lnTo>
                    <a:lnTo>
                      <a:pt x="63" y="26"/>
                    </a:lnTo>
                    <a:lnTo>
                      <a:pt x="64" y="27"/>
                    </a:lnTo>
                    <a:lnTo>
                      <a:pt x="60" y="30"/>
                    </a:lnTo>
                    <a:lnTo>
                      <a:pt x="59" y="34"/>
                    </a:lnTo>
                    <a:lnTo>
                      <a:pt x="61" y="35"/>
                    </a:lnTo>
                    <a:lnTo>
                      <a:pt x="63" y="36"/>
                    </a:lnTo>
                    <a:lnTo>
                      <a:pt x="63" y="38"/>
                    </a:lnTo>
                    <a:lnTo>
                      <a:pt x="65" y="40"/>
                    </a:lnTo>
                    <a:lnTo>
                      <a:pt x="65" y="41"/>
                    </a:lnTo>
                    <a:lnTo>
                      <a:pt x="65" y="42"/>
                    </a:lnTo>
                    <a:lnTo>
                      <a:pt x="63" y="42"/>
                    </a:lnTo>
                    <a:lnTo>
                      <a:pt x="61" y="43"/>
                    </a:lnTo>
                    <a:lnTo>
                      <a:pt x="60" y="42"/>
                    </a:lnTo>
                    <a:lnTo>
                      <a:pt x="60" y="43"/>
                    </a:lnTo>
                    <a:lnTo>
                      <a:pt x="59" y="47"/>
                    </a:lnTo>
                    <a:lnTo>
                      <a:pt x="59" y="49"/>
                    </a:lnTo>
                    <a:lnTo>
                      <a:pt x="59" y="51"/>
                    </a:lnTo>
                    <a:lnTo>
                      <a:pt x="59" y="57"/>
                    </a:lnTo>
                    <a:lnTo>
                      <a:pt x="57" y="58"/>
                    </a:lnTo>
                    <a:lnTo>
                      <a:pt x="56" y="58"/>
                    </a:lnTo>
                    <a:lnTo>
                      <a:pt x="53" y="56"/>
                    </a:lnTo>
                    <a:lnTo>
                      <a:pt x="51" y="53"/>
                    </a:lnTo>
                    <a:lnTo>
                      <a:pt x="49" y="52"/>
                    </a:lnTo>
                    <a:lnTo>
                      <a:pt x="48" y="55"/>
                    </a:lnTo>
                    <a:lnTo>
                      <a:pt x="46" y="57"/>
                    </a:lnTo>
                    <a:lnTo>
                      <a:pt x="41" y="58"/>
                    </a:lnTo>
                    <a:lnTo>
                      <a:pt x="40" y="61"/>
                    </a:lnTo>
                    <a:lnTo>
                      <a:pt x="39" y="63"/>
                    </a:lnTo>
                    <a:lnTo>
                      <a:pt x="37" y="63"/>
                    </a:lnTo>
                    <a:lnTo>
                      <a:pt x="33" y="64"/>
                    </a:lnTo>
                    <a:lnTo>
                      <a:pt x="33" y="66"/>
                    </a:lnTo>
                    <a:lnTo>
                      <a:pt x="31" y="66"/>
                    </a:lnTo>
                    <a:lnTo>
                      <a:pt x="30" y="64"/>
                    </a:lnTo>
                    <a:lnTo>
                      <a:pt x="30" y="63"/>
                    </a:lnTo>
                    <a:lnTo>
                      <a:pt x="28" y="61"/>
                    </a:lnTo>
                    <a:lnTo>
                      <a:pt x="27" y="60"/>
                    </a:lnTo>
                    <a:lnTo>
                      <a:pt x="26" y="56"/>
                    </a:lnTo>
                    <a:lnTo>
                      <a:pt x="24" y="56"/>
                    </a:lnTo>
                    <a:lnTo>
                      <a:pt x="23" y="51"/>
                    </a:lnTo>
                    <a:lnTo>
                      <a:pt x="21" y="50"/>
                    </a:lnTo>
                    <a:lnTo>
                      <a:pt x="20" y="50"/>
                    </a:lnTo>
                    <a:lnTo>
                      <a:pt x="19" y="51"/>
                    </a:lnTo>
                    <a:lnTo>
                      <a:pt x="17" y="55"/>
                    </a:lnTo>
                    <a:lnTo>
                      <a:pt x="12" y="56"/>
                    </a:lnTo>
                    <a:lnTo>
                      <a:pt x="11" y="56"/>
                    </a:lnTo>
                    <a:lnTo>
                      <a:pt x="9" y="53"/>
                    </a:lnTo>
                    <a:lnTo>
                      <a:pt x="7" y="48"/>
                    </a:lnTo>
                    <a:lnTo>
                      <a:pt x="6" y="41"/>
                    </a:lnTo>
                    <a:lnTo>
                      <a:pt x="1" y="41"/>
                    </a:lnTo>
                    <a:lnTo>
                      <a:pt x="1" y="35"/>
                    </a:lnTo>
                    <a:lnTo>
                      <a:pt x="0" y="34"/>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8" name="Freeform 31"/>
              <p:cNvSpPr>
                <a:spLocks/>
              </p:cNvSpPr>
              <p:nvPr/>
            </p:nvSpPr>
            <p:spPr bwMode="auto">
              <a:xfrm>
                <a:off x="5073650" y="4856163"/>
                <a:ext cx="420688" cy="536575"/>
              </a:xfrm>
              <a:custGeom>
                <a:avLst/>
                <a:gdLst>
                  <a:gd name="T0" fmla="*/ 2147483647 w 128"/>
                  <a:gd name="T1" fmla="*/ 2147483647 h 158"/>
                  <a:gd name="T2" fmla="*/ 2147483647 w 128"/>
                  <a:gd name="T3" fmla="*/ 2147483647 h 158"/>
                  <a:gd name="T4" fmla="*/ 2147483647 w 128"/>
                  <a:gd name="T5" fmla="*/ 2147483647 h 158"/>
                  <a:gd name="T6" fmla="*/ 2147483647 w 128"/>
                  <a:gd name="T7" fmla="*/ 2147483647 h 158"/>
                  <a:gd name="T8" fmla="*/ 2147483647 w 128"/>
                  <a:gd name="T9" fmla="*/ 2147483647 h 158"/>
                  <a:gd name="T10" fmla="*/ 2147483647 w 128"/>
                  <a:gd name="T11" fmla="*/ 2147483647 h 158"/>
                  <a:gd name="T12" fmla="*/ 2147483647 w 128"/>
                  <a:gd name="T13" fmla="*/ 2147483647 h 158"/>
                  <a:gd name="T14" fmla="*/ 2147483647 w 128"/>
                  <a:gd name="T15" fmla="*/ 2147483647 h 158"/>
                  <a:gd name="T16" fmla="*/ 2147483647 w 128"/>
                  <a:gd name="T17" fmla="*/ 2147483647 h 158"/>
                  <a:gd name="T18" fmla="*/ 2147483647 w 128"/>
                  <a:gd name="T19" fmla="*/ 2147483647 h 158"/>
                  <a:gd name="T20" fmla="*/ 2147483647 w 128"/>
                  <a:gd name="T21" fmla="*/ 2147483647 h 158"/>
                  <a:gd name="T22" fmla="*/ 2147483647 w 128"/>
                  <a:gd name="T23" fmla="*/ 2147483647 h 158"/>
                  <a:gd name="T24" fmla="*/ 2147483647 w 128"/>
                  <a:gd name="T25" fmla="*/ 2147483647 h 158"/>
                  <a:gd name="T26" fmla="*/ 2147483647 w 128"/>
                  <a:gd name="T27" fmla="*/ 2147483647 h 158"/>
                  <a:gd name="T28" fmla="*/ 2147483647 w 128"/>
                  <a:gd name="T29" fmla="*/ 2147483647 h 158"/>
                  <a:gd name="T30" fmla="*/ 2147483647 w 128"/>
                  <a:gd name="T31" fmla="*/ 2147483647 h 158"/>
                  <a:gd name="T32" fmla="*/ 2147483647 w 128"/>
                  <a:gd name="T33" fmla="*/ 2147483647 h 158"/>
                  <a:gd name="T34" fmla="*/ 2147483647 w 128"/>
                  <a:gd name="T35" fmla="*/ 2147483647 h 158"/>
                  <a:gd name="T36" fmla="*/ 2147483647 w 128"/>
                  <a:gd name="T37" fmla="*/ 2147483647 h 158"/>
                  <a:gd name="T38" fmla="*/ 2147483647 w 128"/>
                  <a:gd name="T39" fmla="*/ 2147483647 h 158"/>
                  <a:gd name="T40" fmla="*/ 2147483647 w 128"/>
                  <a:gd name="T41" fmla="*/ 2147483647 h 158"/>
                  <a:gd name="T42" fmla="*/ 2147483647 w 128"/>
                  <a:gd name="T43" fmla="*/ 2147483647 h 158"/>
                  <a:gd name="T44" fmla="*/ 2147483647 w 128"/>
                  <a:gd name="T45" fmla="*/ 2147483647 h 158"/>
                  <a:gd name="T46" fmla="*/ 2147483647 w 128"/>
                  <a:gd name="T47" fmla="*/ 2147483647 h 158"/>
                  <a:gd name="T48" fmla="*/ 2147483647 w 128"/>
                  <a:gd name="T49" fmla="*/ 2147483647 h 158"/>
                  <a:gd name="T50" fmla="*/ 2147483647 w 128"/>
                  <a:gd name="T51" fmla="*/ 2147483647 h 158"/>
                  <a:gd name="T52" fmla="*/ 2147483647 w 128"/>
                  <a:gd name="T53" fmla="*/ 2147483647 h 158"/>
                  <a:gd name="T54" fmla="*/ 2147483647 w 128"/>
                  <a:gd name="T55" fmla="*/ 2147483647 h 158"/>
                  <a:gd name="T56" fmla="*/ 2147483647 w 128"/>
                  <a:gd name="T57" fmla="*/ 2147483647 h 158"/>
                  <a:gd name="T58" fmla="*/ 2147483647 w 128"/>
                  <a:gd name="T59" fmla="*/ 2147483647 h 158"/>
                  <a:gd name="T60" fmla="*/ 2147483647 w 128"/>
                  <a:gd name="T61" fmla="*/ 2147483647 h 158"/>
                  <a:gd name="T62" fmla="*/ 2147483647 w 128"/>
                  <a:gd name="T63" fmla="*/ 2147483647 h 158"/>
                  <a:gd name="T64" fmla="*/ 2147483647 w 128"/>
                  <a:gd name="T65" fmla="*/ 2147483647 h 158"/>
                  <a:gd name="T66" fmla="*/ 2147483647 w 128"/>
                  <a:gd name="T67" fmla="*/ 2147483647 h 158"/>
                  <a:gd name="T68" fmla="*/ 2147483647 w 128"/>
                  <a:gd name="T69" fmla="*/ 2147483647 h 158"/>
                  <a:gd name="T70" fmla="*/ 2147483647 w 128"/>
                  <a:gd name="T71" fmla="*/ 2147483647 h 158"/>
                  <a:gd name="T72" fmla="*/ 2147483647 w 128"/>
                  <a:gd name="T73" fmla="*/ 2147483647 h 158"/>
                  <a:gd name="T74" fmla="*/ 2147483647 w 128"/>
                  <a:gd name="T75" fmla="*/ 2147483647 h 158"/>
                  <a:gd name="T76" fmla="*/ 2147483647 w 128"/>
                  <a:gd name="T77" fmla="*/ 2147483647 h 158"/>
                  <a:gd name="T78" fmla="*/ 2147483647 w 128"/>
                  <a:gd name="T79" fmla="*/ 2147483647 h 158"/>
                  <a:gd name="T80" fmla="*/ 2147483647 w 128"/>
                  <a:gd name="T81" fmla="*/ 2147483647 h 158"/>
                  <a:gd name="T82" fmla="*/ 2147483647 w 128"/>
                  <a:gd name="T83" fmla="*/ 2147483647 h 158"/>
                  <a:gd name="T84" fmla="*/ 2147483647 w 128"/>
                  <a:gd name="T85" fmla="*/ 2147483647 h 158"/>
                  <a:gd name="T86" fmla="*/ 2147483647 w 128"/>
                  <a:gd name="T87" fmla="*/ 2147483647 h 158"/>
                  <a:gd name="T88" fmla="*/ 2147483647 w 128"/>
                  <a:gd name="T89" fmla="*/ 2147483647 h 158"/>
                  <a:gd name="T90" fmla="*/ 2147483647 w 128"/>
                  <a:gd name="T91" fmla="*/ 2147483647 h 158"/>
                  <a:gd name="T92" fmla="*/ 2147483647 w 128"/>
                  <a:gd name="T93" fmla="*/ 2147483647 h 158"/>
                  <a:gd name="T94" fmla="*/ 2147483647 w 128"/>
                  <a:gd name="T95" fmla="*/ 2147483647 h 158"/>
                  <a:gd name="T96" fmla="*/ 2147483647 w 128"/>
                  <a:gd name="T97" fmla="*/ 2147483647 h 158"/>
                  <a:gd name="T98" fmla="*/ 2147483647 w 128"/>
                  <a:gd name="T99" fmla="*/ 2147483647 h 158"/>
                  <a:gd name="T100" fmla="*/ 2147483647 w 128"/>
                  <a:gd name="T101" fmla="*/ 2147483647 h 158"/>
                  <a:gd name="T102" fmla="*/ 2147483647 w 128"/>
                  <a:gd name="T103" fmla="*/ 2147483647 h 158"/>
                  <a:gd name="T104" fmla="*/ 2147483647 w 128"/>
                  <a:gd name="T105" fmla="*/ 2147483647 h 158"/>
                  <a:gd name="T106" fmla="*/ 2147483647 w 128"/>
                  <a:gd name="T107" fmla="*/ 2147483647 h 158"/>
                  <a:gd name="T108" fmla="*/ 2147483647 w 128"/>
                  <a:gd name="T109" fmla="*/ 2147483647 h 158"/>
                  <a:gd name="T110" fmla="*/ 2147483647 w 128"/>
                  <a:gd name="T111" fmla="*/ 2147483647 h 158"/>
                  <a:gd name="T112" fmla="*/ 2147483647 w 128"/>
                  <a:gd name="T113" fmla="*/ 2147483647 h 158"/>
                  <a:gd name="T114" fmla="*/ 2147483647 w 128"/>
                  <a:gd name="T115" fmla="*/ 2147483647 h 158"/>
                  <a:gd name="T116" fmla="*/ 2147483647 w 128"/>
                  <a:gd name="T117" fmla="*/ 2147483647 h 158"/>
                  <a:gd name="T118" fmla="*/ 2147483647 w 128"/>
                  <a:gd name="T119" fmla="*/ 2147483647 h 158"/>
                  <a:gd name="T120" fmla="*/ 2147483647 w 128"/>
                  <a:gd name="T121" fmla="*/ 2147483647 h 158"/>
                  <a:gd name="T122" fmla="*/ 2147483647 w 128"/>
                  <a:gd name="T123" fmla="*/ 2147483647 h 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8"/>
                  <a:gd name="T187" fmla="*/ 0 h 158"/>
                  <a:gd name="T188" fmla="*/ 128 w 128"/>
                  <a:gd name="T189" fmla="*/ 158 h 1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8" h="158">
                    <a:moveTo>
                      <a:pt x="0" y="122"/>
                    </a:moveTo>
                    <a:lnTo>
                      <a:pt x="2" y="127"/>
                    </a:lnTo>
                    <a:lnTo>
                      <a:pt x="3" y="128"/>
                    </a:lnTo>
                    <a:lnTo>
                      <a:pt x="8" y="130"/>
                    </a:lnTo>
                    <a:lnTo>
                      <a:pt x="10" y="132"/>
                    </a:lnTo>
                    <a:lnTo>
                      <a:pt x="10" y="133"/>
                    </a:lnTo>
                    <a:lnTo>
                      <a:pt x="9" y="134"/>
                    </a:lnTo>
                    <a:lnTo>
                      <a:pt x="8" y="137"/>
                    </a:lnTo>
                    <a:lnTo>
                      <a:pt x="7" y="138"/>
                    </a:lnTo>
                    <a:lnTo>
                      <a:pt x="7" y="142"/>
                    </a:lnTo>
                    <a:lnTo>
                      <a:pt x="7" y="145"/>
                    </a:lnTo>
                    <a:lnTo>
                      <a:pt x="5" y="147"/>
                    </a:lnTo>
                    <a:lnTo>
                      <a:pt x="5" y="149"/>
                    </a:lnTo>
                    <a:lnTo>
                      <a:pt x="3" y="149"/>
                    </a:lnTo>
                    <a:lnTo>
                      <a:pt x="3" y="150"/>
                    </a:lnTo>
                    <a:lnTo>
                      <a:pt x="4" y="151"/>
                    </a:lnTo>
                    <a:lnTo>
                      <a:pt x="5" y="151"/>
                    </a:lnTo>
                    <a:lnTo>
                      <a:pt x="7" y="150"/>
                    </a:lnTo>
                    <a:lnTo>
                      <a:pt x="10" y="150"/>
                    </a:lnTo>
                    <a:lnTo>
                      <a:pt x="11" y="151"/>
                    </a:lnTo>
                    <a:lnTo>
                      <a:pt x="10" y="153"/>
                    </a:lnTo>
                    <a:lnTo>
                      <a:pt x="10" y="157"/>
                    </a:lnTo>
                    <a:lnTo>
                      <a:pt x="15" y="157"/>
                    </a:lnTo>
                    <a:lnTo>
                      <a:pt x="16" y="156"/>
                    </a:lnTo>
                    <a:lnTo>
                      <a:pt x="22" y="149"/>
                    </a:lnTo>
                    <a:lnTo>
                      <a:pt x="24" y="143"/>
                    </a:lnTo>
                    <a:lnTo>
                      <a:pt x="30" y="142"/>
                    </a:lnTo>
                    <a:lnTo>
                      <a:pt x="31" y="140"/>
                    </a:lnTo>
                    <a:lnTo>
                      <a:pt x="33" y="139"/>
                    </a:lnTo>
                    <a:lnTo>
                      <a:pt x="35" y="142"/>
                    </a:lnTo>
                    <a:lnTo>
                      <a:pt x="36" y="140"/>
                    </a:lnTo>
                    <a:lnTo>
                      <a:pt x="38" y="138"/>
                    </a:lnTo>
                    <a:lnTo>
                      <a:pt x="40" y="139"/>
                    </a:lnTo>
                    <a:lnTo>
                      <a:pt x="41" y="138"/>
                    </a:lnTo>
                    <a:lnTo>
                      <a:pt x="42" y="137"/>
                    </a:lnTo>
                    <a:lnTo>
                      <a:pt x="43" y="138"/>
                    </a:lnTo>
                    <a:lnTo>
                      <a:pt x="44" y="137"/>
                    </a:lnTo>
                    <a:lnTo>
                      <a:pt x="44" y="136"/>
                    </a:lnTo>
                    <a:lnTo>
                      <a:pt x="46" y="135"/>
                    </a:lnTo>
                    <a:lnTo>
                      <a:pt x="48" y="136"/>
                    </a:lnTo>
                    <a:lnTo>
                      <a:pt x="50" y="130"/>
                    </a:lnTo>
                    <a:lnTo>
                      <a:pt x="51" y="129"/>
                    </a:lnTo>
                    <a:lnTo>
                      <a:pt x="52" y="127"/>
                    </a:lnTo>
                    <a:lnTo>
                      <a:pt x="54" y="127"/>
                    </a:lnTo>
                    <a:lnTo>
                      <a:pt x="52" y="125"/>
                    </a:lnTo>
                    <a:lnTo>
                      <a:pt x="54" y="123"/>
                    </a:lnTo>
                    <a:lnTo>
                      <a:pt x="56" y="126"/>
                    </a:lnTo>
                    <a:lnTo>
                      <a:pt x="57" y="127"/>
                    </a:lnTo>
                    <a:lnTo>
                      <a:pt x="59" y="127"/>
                    </a:lnTo>
                    <a:lnTo>
                      <a:pt x="59" y="126"/>
                    </a:lnTo>
                    <a:lnTo>
                      <a:pt x="61" y="122"/>
                    </a:lnTo>
                    <a:lnTo>
                      <a:pt x="62" y="121"/>
                    </a:lnTo>
                    <a:lnTo>
                      <a:pt x="62" y="120"/>
                    </a:lnTo>
                    <a:lnTo>
                      <a:pt x="66" y="114"/>
                    </a:lnTo>
                    <a:lnTo>
                      <a:pt x="67" y="114"/>
                    </a:lnTo>
                    <a:lnTo>
                      <a:pt x="68" y="112"/>
                    </a:lnTo>
                    <a:lnTo>
                      <a:pt x="71" y="110"/>
                    </a:lnTo>
                    <a:lnTo>
                      <a:pt x="72" y="107"/>
                    </a:lnTo>
                    <a:lnTo>
                      <a:pt x="74" y="107"/>
                    </a:lnTo>
                    <a:lnTo>
                      <a:pt x="76" y="105"/>
                    </a:lnTo>
                    <a:lnTo>
                      <a:pt x="76" y="104"/>
                    </a:lnTo>
                    <a:lnTo>
                      <a:pt x="77" y="99"/>
                    </a:lnTo>
                    <a:lnTo>
                      <a:pt x="78" y="99"/>
                    </a:lnTo>
                    <a:lnTo>
                      <a:pt x="80" y="96"/>
                    </a:lnTo>
                    <a:lnTo>
                      <a:pt x="79" y="94"/>
                    </a:lnTo>
                    <a:lnTo>
                      <a:pt x="79" y="92"/>
                    </a:lnTo>
                    <a:lnTo>
                      <a:pt x="79" y="91"/>
                    </a:lnTo>
                    <a:lnTo>
                      <a:pt x="80" y="89"/>
                    </a:lnTo>
                    <a:lnTo>
                      <a:pt x="79" y="89"/>
                    </a:lnTo>
                    <a:lnTo>
                      <a:pt x="78" y="89"/>
                    </a:lnTo>
                    <a:lnTo>
                      <a:pt x="77" y="88"/>
                    </a:lnTo>
                    <a:lnTo>
                      <a:pt x="76" y="85"/>
                    </a:lnTo>
                    <a:lnTo>
                      <a:pt x="76" y="82"/>
                    </a:lnTo>
                    <a:lnTo>
                      <a:pt x="76" y="81"/>
                    </a:lnTo>
                    <a:lnTo>
                      <a:pt x="77" y="79"/>
                    </a:lnTo>
                    <a:lnTo>
                      <a:pt x="77" y="77"/>
                    </a:lnTo>
                    <a:lnTo>
                      <a:pt x="78" y="77"/>
                    </a:lnTo>
                    <a:lnTo>
                      <a:pt x="81" y="74"/>
                    </a:lnTo>
                    <a:lnTo>
                      <a:pt x="82" y="74"/>
                    </a:lnTo>
                    <a:lnTo>
                      <a:pt x="82" y="72"/>
                    </a:lnTo>
                    <a:lnTo>
                      <a:pt x="83" y="71"/>
                    </a:lnTo>
                    <a:lnTo>
                      <a:pt x="83" y="70"/>
                    </a:lnTo>
                    <a:lnTo>
                      <a:pt x="84" y="69"/>
                    </a:lnTo>
                    <a:lnTo>
                      <a:pt x="84" y="68"/>
                    </a:lnTo>
                    <a:lnTo>
                      <a:pt x="84" y="67"/>
                    </a:lnTo>
                    <a:lnTo>
                      <a:pt x="84" y="65"/>
                    </a:lnTo>
                    <a:lnTo>
                      <a:pt x="85" y="64"/>
                    </a:lnTo>
                    <a:lnTo>
                      <a:pt x="86" y="64"/>
                    </a:lnTo>
                    <a:lnTo>
                      <a:pt x="88" y="64"/>
                    </a:lnTo>
                    <a:lnTo>
                      <a:pt x="88" y="62"/>
                    </a:lnTo>
                    <a:lnTo>
                      <a:pt x="88" y="61"/>
                    </a:lnTo>
                    <a:lnTo>
                      <a:pt x="89" y="58"/>
                    </a:lnTo>
                    <a:lnTo>
                      <a:pt x="90" y="58"/>
                    </a:lnTo>
                    <a:lnTo>
                      <a:pt x="90" y="59"/>
                    </a:lnTo>
                    <a:lnTo>
                      <a:pt x="89" y="60"/>
                    </a:lnTo>
                    <a:lnTo>
                      <a:pt x="89" y="61"/>
                    </a:lnTo>
                    <a:lnTo>
                      <a:pt x="90" y="62"/>
                    </a:lnTo>
                    <a:lnTo>
                      <a:pt x="91" y="63"/>
                    </a:lnTo>
                    <a:lnTo>
                      <a:pt x="91" y="62"/>
                    </a:lnTo>
                    <a:lnTo>
                      <a:pt x="94" y="63"/>
                    </a:lnTo>
                    <a:lnTo>
                      <a:pt x="93" y="65"/>
                    </a:lnTo>
                    <a:lnTo>
                      <a:pt x="94" y="67"/>
                    </a:lnTo>
                    <a:lnTo>
                      <a:pt x="94" y="70"/>
                    </a:lnTo>
                    <a:lnTo>
                      <a:pt x="94" y="71"/>
                    </a:lnTo>
                    <a:lnTo>
                      <a:pt x="99" y="76"/>
                    </a:lnTo>
                    <a:lnTo>
                      <a:pt x="101" y="79"/>
                    </a:lnTo>
                    <a:lnTo>
                      <a:pt x="101" y="84"/>
                    </a:lnTo>
                    <a:lnTo>
                      <a:pt x="102" y="86"/>
                    </a:lnTo>
                    <a:lnTo>
                      <a:pt x="102" y="87"/>
                    </a:lnTo>
                    <a:lnTo>
                      <a:pt x="101" y="88"/>
                    </a:lnTo>
                    <a:lnTo>
                      <a:pt x="101" y="90"/>
                    </a:lnTo>
                    <a:lnTo>
                      <a:pt x="101" y="92"/>
                    </a:lnTo>
                    <a:lnTo>
                      <a:pt x="101" y="93"/>
                    </a:lnTo>
                    <a:lnTo>
                      <a:pt x="103" y="94"/>
                    </a:lnTo>
                    <a:lnTo>
                      <a:pt x="103" y="95"/>
                    </a:lnTo>
                    <a:lnTo>
                      <a:pt x="104" y="96"/>
                    </a:lnTo>
                    <a:lnTo>
                      <a:pt x="104" y="99"/>
                    </a:lnTo>
                    <a:lnTo>
                      <a:pt x="106" y="104"/>
                    </a:lnTo>
                    <a:lnTo>
                      <a:pt x="108" y="107"/>
                    </a:lnTo>
                    <a:lnTo>
                      <a:pt x="108" y="108"/>
                    </a:lnTo>
                    <a:lnTo>
                      <a:pt x="109" y="112"/>
                    </a:lnTo>
                    <a:lnTo>
                      <a:pt x="112" y="112"/>
                    </a:lnTo>
                    <a:lnTo>
                      <a:pt x="114" y="112"/>
                    </a:lnTo>
                    <a:lnTo>
                      <a:pt x="116" y="112"/>
                    </a:lnTo>
                    <a:lnTo>
                      <a:pt x="118" y="112"/>
                    </a:lnTo>
                    <a:lnTo>
                      <a:pt x="120" y="112"/>
                    </a:lnTo>
                    <a:lnTo>
                      <a:pt x="121" y="109"/>
                    </a:lnTo>
                    <a:lnTo>
                      <a:pt x="122" y="107"/>
                    </a:lnTo>
                    <a:lnTo>
                      <a:pt x="122" y="104"/>
                    </a:lnTo>
                    <a:lnTo>
                      <a:pt x="123" y="99"/>
                    </a:lnTo>
                    <a:lnTo>
                      <a:pt x="122" y="92"/>
                    </a:lnTo>
                    <a:lnTo>
                      <a:pt x="123" y="89"/>
                    </a:lnTo>
                    <a:lnTo>
                      <a:pt x="123" y="88"/>
                    </a:lnTo>
                    <a:lnTo>
                      <a:pt x="124" y="83"/>
                    </a:lnTo>
                    <a:lnTo>
                      <a:pt x="123" y="80"/>
                    </a:lnTo>
                    <a:lnTo>
                      <a:pt x="123" y="76"/>
                    </a:lnTo>
                    <a:lnTo>
                      <a:pt x="123" y="71"/>
                    </a:lnTo>
                    <a:lnTo>
                      <a:pt x="123" y="65"/>
                    </a:lnTo>
                    <a:lnTo>
                      <a:pt x="123" y="64"/>
                    </a:lnTo>
                    <a:lnTo>
                      <a:pt x="121" y="61"/>
                    </a:lnTo>
                    <a:lnTo>
                      <a:pt x="121" y="57"/>
                    </a:lnTo>
                    <a:lnTo>
                      <a:pt x="120" y="56"/>
                    </a:lnTo>
                    <a:lnTo>
                      <a:pt x="118" y="54"/>
                    </a:lnTo>
                    <a:lnTo>
                      <a:pt x="126" y="51"/>
                    </a:lnTo>
                    <a:lnTo>
                      <a:pt x="127" y="47"/>
                    </a:lnTo>
                    <a:lnTo>
                      <a:pt x="127" y="45"/>
                    </a:lnTo>
                    <a:lnTo>
                      <a:pt x="127" y="44"/>
                    </a:lnTo>
                    <a:lnTo>
                      <a:pt x="126" y="41"/>
                    </a:lnTo>
                    <a:lnTo>
                      <a:pt x="125" y="39"/>
                    </a:lnTo>
                    <a:lnTo>
                      <a:pt x="123" y="36"/>
                    </a:lnTo>
                    <a:lnTo>
                      <a:pt x="123" y="34"/>
                    </a:lnTo>
                    <a:lnTo>
                      <a:pt x="121" y="33"/>
                    </a:lnTo>
                    <a:lnTo>
                      <a:pt x="116" y="33"/>
                    </a:lnTo>
                    <a:lnTo>
                      <a:pt x="114" y="32"/>
                    </a:lnTo>
                    <a:lnTo>
                      <a:pt x="108" y="32"/>
                    </a:lnTo>
                    <a:lnTo>
                      <a:pt x="107" y="31"/>
                    </a:lnTo>
                    <a:lnTo>
                      <a:pt x="107" y="34"/>
                    </a:lnTo>
                    <a:lnTo>
                      <a:pt x="104" y="36"/>
                    </a:lnTo>
                    <a:lnTo>
                      <a:pt x="101" y="36"/>
                    </a:lnTo>
                    <a:lnTo>
                      <a:pt x="101" y="34"/>
                    </a:lnTo>
                    <a:lnTo>
                      <a:pt x="102" y="26"/>
                    </a:lnTo>
                    <a:lnTo>
                      <a:pt x="101" y="19"/>
                    </a:lnTo>
                    <a:lnTo>
                      <a:pt x="98" y="19"/>
                    </a:lnTo>
                    <a:lnTo>
                      <a:pt x="95" y="19"/>
                    </a:lnTo>
                    <a:lnTo>
                      <a:pt x="94" y="19"/>
                    </a:lnTo>
                    <a:lnTo>
                      <a:pt x="91" y="19"/>
                    </a:lnTo>
                    <a:lnTo>
                      <a:pt x="89" y="21"/>
                    </a:lnTo>
                    <a:lnTo>
                      <a:pt x="86" y="22"/>
                    </a:lnTo>
                    <a:lnTo>
                      <a:pt x="82" y="30"/>
                    </a:lnTo>
                    <a:lnTo>
                      <a:pt x="80" y="31"/>
                    </a:lnTo>
                    <a:lnTo>
                      <a:pt x="78" y="30"/>
                    </a:lnTo>
                    <a:lnTo>
                      <a:pt x="77" y="31"/>
                    </a:lnTo>
                    <a:lnTo>
                      <a:pt x="71" y="29"/>
                    </a:lnTo>
                    <a:lnTo>
                      <a:pt x="71" y="27"/>
                    </a:lnTo>
                    <a:lnTo>
                      <a:pt x="70" y="25"/>
                    </a:lnTo>
                    <a:lnTo>
                      <a:pt x="70" y="23"/>
                    </a:lnTo>
                    <a:lnTo>
                      <a:pt x="69" y="22"/>
                    </a:lnTo>
                    <a:lnTo>
                      <a:pt x="69" y="19"/>
                    </a:lnTo>
                    <a:lnTo>
                      <a:pt x="67" y="16"/>
                    </a:lnTo>
                    <a:lnTo>
                      <a:pt x="65" y="6"/>
                    </a:lnTo>
                    <a:lnTo>
                      <a:pt x="63" y="4"/>
                    </a:lnTo>
                    <a:lnTo>
                      <a:pt x="59" y="6"/>
                    </a:lnTo>
                    <a:lnTo>
                      <a:pt x="57" y="6"/>
                    </a:lnTo>
                    <a:lnTo>
                      <a:pt x="52" y="4"/>
                    </a:lnTo>
                    <a:lnTo>
                      <a:pt x="49" y="1"/>
                    </a:lnTo>
                    <a:lnTo>
                      <a:pt x="45" y="1"/>
                    </a:lnTo>
                    <a:lnTo>
                      <a:pt x="44" y="0"/>
                    </a:lnTo>
                    <a:lnTo>
                      <a:pt x="42" y="16"/>
                    </a:lnTo>
                    <a:lnTo>
                      <a:pt x="41" y="16"/>
                    </a:lnTo>
                    <a:lnTo>
                      <a:pt x="39" y="14"/>
                    </a:lnTo>
                    <a:lnTo>
                      <a:pt x="39" y="19"/>
                    </a:lnTo>
                    <a:lnTo>
                      <a:pt x="41" y="20"/>
                    </a:lnTo>
                    <a:lnTo>
                      <a:pt x="41" y="22"/>
                    </a:lnTo>
                    <a:lnTo>
                      <a:pt x="39" y="26"/>
                    </a:lnTo>
                    <a:lnTo>
                      <a:pt x="39" y="29"/>
                    </a:lnTo>
                    <a:lnTo>
                      <a:pt x="38" y="28"/>
                    </a:lnTo>
                    <a:lnTo>
                      <a:pt x="37" y="27"/>
                    </a:lnTo>
                    <a:lnTo>
                      <a:pt x="35" y="32"/>
                    </a:lnTo>
                    <a:lnTo>
                      <a:pt x="33" y="32"/>
                    </a:lnTo>
                    <a:lnTo>
                      <a:pt x="31" y="32"/>
                    </a:lnTo>
                    <a:lnTo>
                      <a:pt x="30" y="31"/>
                    </a:lnTo>
                    <a:lnTo>
                      <a:pt x="29" y="32"/>
                    </a:lnTo>
                    <a:lnTo>
                      <a:pt x="28" y="35"/>
                    </a:lnTo>
                    <a:lnTo>
                      <a:pt x="29" y="34"/>
                    </a:lnTo>
                    <a:lnTo>
                      <a:pt x="29" y="39"/>
                    </a:lnTo>
                    <a:lnTo>
                      <a:pt x="30" y="39"/>
                    </a:lnTo>
                    <a:lnTo>
                      <a:pt x="31" y="40"/>
                    </a:lnTo>
                    <a:lnTo>
                      <a:pt x="31" y="43"/>
                    </a:lnTo>
                    <a:lnTo>
                      <a:pt x="31" y="44"/>
                    </a:lnTo>
                    <a:lnTo>
                      <a:pt x="30" y="45"/>
                    </a:lnTo>
                    <a:lnTo>
                      <a:pt x="29" y="46"/>
                    </a:lnTo>
                    <a:lnTo>
                      <a:pt x="28" y="53"/>
                    </a:lnTo>
                    <a:lnTo>
                      <a:pt x="29" y="54"/>
                    </a:lnTo>
                    <a:lnTo>
                      <a:pt x="25" y="58"/>
                    </a:lnTo>
                    <a:lnTo>
                      <a:pt x="24" y="57"/>
                    </a:lnTo>
                    <a:lnTo>
                      <a:pt x="23" y="58"/>
                    </a:lnTo>
                    <a:lnTo>
                      <a:pt x="22" y="57"/>
                    </a:lnTo>
                    <a:lnTo>
                      <a:pt x="20" y="58"/>
                    </a:lnTo>
                    <a:lnTo>
                      <a:pt x="21" y="61"/>
                    </a:lnTo>
                    <a:lnTo>
                      <a:pt x="22" y="62"/>
                    </a:lnTo>
                    <a:lnTo>
                      <a:pt x="23" y="62"/>
                    </a:lnTo>
                    <a:lnTo>
                      <a:pt x="23" y="66"/>
                    </a:lnTo>
                    <a:lnTo>
                      <a:pt x="22" y="68"/>
                    </a:lnTo>
                    <a:lnTo>
                      <a:pt x="23" y="69"/>
                    </a:lnTo>
                    <a:lnTo>
                      <a:pt x="24" y="72"/>
                    </a:lnTo>
                    <a:lnTo>
                      <a:pt x="24" y="73"/>
                    </a:lnTo>
                    <a:lnTo>
                      <a:pt x="24" y="74"/>
                    </a:lnTo>
                    <a:lnTo>
                      <a:pt x="25" y="75"/>
                    </a:lnTo>
                    <a:lnTo>
                      <a:pt x="26" y="80"/>
                    </a:lnTo>
                    <a:lnTo>
                      <a:pt x="24" y="81"/>
                    </a:lnTo>
                    <a:lnTo>
                      <a:pt x="23" y="82"/>
                    </a:lnTo>
                    <a:lnTo>
                      <a:pt x="21" y="82"/>
                    </a:lnTo>
                    <a:lnTo>
                      <a:pt x="19" y="82"/>
                    </a:lnTo>
                    <a:lnTo>
                      <a:pt x="19" y="84"/>
                    </a:lnTo>
                    <a:lnTo>
                      <a:pt x="18" y="85"/>
                    </a:lnTo>
                    <a:lnTo>
                      <a:pt x="16" y="86"/>
                    </a:lnTo>
                    <a:lnTo>
                      <a:pt x="16" y="94"/>
                    </a:lnTo>
                    <a:lnTo>
                      <a:pt x="13" y="97"/>
                    </a:lnTo>
                    <a:lnTo>
                      <a:pt x="13" y="98"/>
                    </a:lnTo>
                    <a:lnTo>
                      <a:pt x="14" y="99"/>
                    </a:lnTo>
                    <a:lnTo>
                      <a:pt x="13" y="101"/>
                    </a:lnTo>
                    <a:lnTo>
                      <a:pt x="12" y="101"/>
                    </a:lnTo>
                    <a:lnTo>
                      <a:pt x="11" y="103"/>
                    </a:lnTo>
                    <a:lnTo>
                      <a:pt x="8" y="109"/>
                    </a:lnTo>
                    <a:lnTo>
                      <a:pt x="3" y="114"/>
                    </a:lnTo>
                    <a:lnTo>
                      <a:pt x="3" y="116"/>
                    </a:lnTo>
                    <a:lnTo>
                      <a:pt x="1" y="118"/>
                    </a:lnTo>
                    <a:lnTo>
                      <a:pt x="1" y="119"/>
                    </a:lnTo>
                    <a:lnTo>
                      <a:pt x="0" y="120"/>
                    </a:lnTo>
                    <a:lnTo>
                      <a:pt x="0" y="122"/>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9" name="Freeform 32"/>
              <p:cNvSpPr>
                <a:spLocks/>
              </p:cNvSpPr>
              <p:nvPr/>
            </p:nvSpPr>
            <p:spPr bwMode="auto">
              <a:xfrm>
                <a:off x="5459413" y="4997450"/>
                <a:ext cx="247650" cy="169863"/>
              </a:xfrm>
              <a:custGeom>
                <a:avLst/>
                <a:gdLst>
                  <a:gd name="T0" fmla="*/ 2147483647 w 77"/>
                  <a:gd name="T1" fmla="*/ 2147483647 h 49"/>
                  <a:gd name="T2" fmla="*/ 2147483647 w 77"/>
                  <a:gd name="T3" fmla="*/ 2147483647 h 49"/>
                  <a:gd name="T4" fmla="*/ 2147483647 w 77"/>
                  <a:gd name="T5" fmla="*/ 2147483647 h 49"/>
                  <a:gd name="T6" fmla="*/ 2147483647 w 77"/>
                  <a:gd name="T7" fmla="*/ 2147483647 h 49"/>
                  <a:gd name="T8" fmla="*/ 2147483647 w 77"/>
                  <a:gd name="T9" fmla="*/ 2147483647 h 49"/>
                  <a:gd name="T10" fmla="*/ 2147483647 w 77"/>
                  <a:gd name="T11" fmla="*/ 2147483647 h 49"/>
                  <a:gd name="T12" fmla="*/ 2147483647 w 77"/>
                  <a:gd name="T13" fmla="*/ 0 h 49"/>
                  <a:gd name="T14" fmla="*/ 2147483647 w 77"/>
                  <a:gd name="T15" fmla="*/ 2147483647 h 49"/>
                  <a:gd name="T16" fmla="*/ 2147483647 w 77"/>
                  <a:gd name="T17" fmla="*/ 2147483647 h 49"/>
                  <a:gd name="T18" fmla="*/ 2147483647 w 77"/>
                  <a:gd name="T19" fmla="*/ 2147483647 h 49"/>
                  <a:gd name="T20" fmla="*/ 2147483647 w 77"/>
                  <a:gd name="T21" fmla="*/ 2147483647 h 49"/>
                  <a:gd name="T22" fmla="*/ 2147483647 w 77"/>
                  <a:gd name="T23" fmla="*/ 2147483647 h 49"/>
                  <a:gd name="T24" fmla="*/ 2147483647 w 77"/>
                  <a:gd name="T25" fmla="*/ 2147483647 h 49"/>
                  <a:gd name="T26" fmla="*/ 2147483647 w 77"/>
                  <a:gd name="T27" fmla="*/ 2147483647 h 49"/>
                  <a:gd name="T28" fmla="*/ 2147483647 w 77"/>
                  <a:gd name="T29" fmla="*/ 2147483647 h 49"/>
                  <a:gd name="T30" fmla="*/ 2147483647 w 77"/>
                  <a:gd name="T31" fmla="*/ 2147483647 h 49"/>
                  <a:gd name="T32" fmla="*/ 2147483647 w 77"/>
                  <a:gd name="T33" fmla="*/ 2147483647 h 49"/>
                  <a:gd name="T34" fmla="*/ 2147483647 w 77"/>
                  <a:gd name="T35" fmla="*/ 2147483647 h 49"/>
                  <a:gd name="T36" fmla="*/ 2147483647 w 77"/>
                  <a:gd name="T37" fmla="*/ 2147483647 h 49"/>
                  <a:gd name="T38" fmla="*/ 2147483647 w 77"/>
                  <a:gd name="T39" fmla="*/ 2147483647 h 49"/>
                  <a:gd name="T40" fmla="*/ 2147483647 w 77"/>
                  <a:gd name="T41" fmla="*/ 2147483647 h 49"/>
                  <a:gd name="T42" fmla="*/ 2147483647 w 77"/>
                  <a:gd name="T43" fmla="*/ 2147483647 h 49"/>
                  <a:gd name="T44" fmla="*/ 2147483647 w 77"/>
                  <a:gd name="T45" fmla="*/ 2147483647 h 49"/>
                  <a:gd name="T46" fmla="*/ 2147483647 w 77"/>
                  <a:gd name="T47" fmla="*/ 2147483647 h 49"/>
                  <a:gd name="T48" fmla="*/ 2147483647 w 77"/>
                  <a:gd name="T49" fmla="*/ 2147483647 h 49"/>
                  <a:gd name="T50" fmla="*/ 2147483647 w 77"/>
                  <a:gd name="T51" fmla="*/ 2147483647 h 49"/>
                  <a:gd name="T52" fmla="*/ 2147483647 w 77"/>
                  <a:gd name="T53" fmla="*/ 2147483647 h 49"/>
                  <a:gd name="T54" fmla="*/ 2147483647 w 77"/>
                  <a:gd name="T55" fmla="*/ 2147483647 h 49"/>
                  <a:gd name="T56" fmla="*/ 2147483647 w 77"/>
                  <a:gd name="T57" fmla="*/ 2147483647 h 49"/>
                  <a:gd name="T58" fmla="*/ 2147483647 w 77"/>
                  <a:gd name="T59" fmla="*/ 2147483647 h 49"/>
                  <a:gd name="T60" fmla="*/ 2147483647 w 77"/>
                  <a:gd name="T61" fmla="*/ 2147483647 h 49"/>
                  <a:gd name="T62" fmla="*/ 2147483647 w 77"/>
                  <a:gd name="T63" fmla="*/ 2147483647 h 49"/>
                  <a:gd name="T64" fmla="*/ 2147483647 w 77"/>
                  <a:gd name="T65" fmla="*/ 2147483647 h 49"/>
                  <a:gd name="T66" fmla="*/ 2147483647 w 77"/>
                  <a:gd name="T67" fmla="*/ 2147483647 h 49"/>
                  <a:gd name="T68" fmla="*/ 2147483647 w 77"/>
                  <a:gd name="T69" fmla="*/ 2147483647 h 49"/>
                  <a:gd name="T70" fmla="*/ 2147483647 w 77"/>
                  <a:gd name="T71" fmla="*/ 2147483647 h 49"/>
                  <a:gd name="T72" fmla="*/ 2147483647 w 77"/>
                  <a:gd name="T73" fmla="*/ 2147483647 h 49"/>
                  <a:gd name="T74" fmla="*/ 2147483647 w 77"/>
                  <a:gd name="T75" fmla="*/ 2147483647 h 49"/>
                  <a:gd name="T76" fmla="*/ 2147483647 w 77"/>
                  <a:gd name="T77" fmla="*/ 2147483647 h 49"/>
                  <a:gd name="T78" fmla="*/ 2147483647 w 77"/>
                  <a:gd name="T79" fmla="*/ 2147483647 h 49"/>
                  <a:gd name="T80" fmla="*/ 2147483647 w 77"/>
                  <a:gd name="T81" fmla="*/ 2147483647 h 49"/>
                  <a:gd name="T82" fmla="*/ 0 w 77"/>
                  <a:gd name="T83" fmla="*/ 2147483647 h 4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7"/>
                  <a:gd name="T127" fmla="*/ 0 h 49"/>
                  <a:gd name="T128" fmla="*/ 77 w 77"/>
                  <a:gd name="T129" fmla="*/ 49 h 4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7" h="49">
                    <a:moveTo>
                      <a:pt x="0" y="11"/>
                    </a:moveTo>
                    <a:lnTo>
                      <a:pt x="8" y="7"/>
                    </a:lnTo>
                    <a:lnTo>
                      <a:pt x="10" y="7"/>
                    </a:lnTo>
                    <a:lnTo>
                      <a:pt x="11" y="8"/>
                    </a:lnTo>
                    <a:lnTo>
                      <a:pt x="14" y="9"/>
                    </a:lnTo>
                    <a:lnTo>
                      <a:pt x="17" y="7"/>
                    </a:lnTo>
                    <a:lnTo>
                      <a:pt x="20" y="9"/>
                    </a:lnTo>
                    <a:lnTo>
                      <a:pt x="22" y="9"/>
                    </a:lnTo>
                    <a:lnTo>
                      <a:pt x="27" y="8"/>
                    </a:lnTo>
                    <a:lnTo>
                      <a:pt x="28" y="6"/>
                    </a:lnTo>
                    <a:lnTo>
                      <a:pt x="30" y="4"/>
                    </a:lnTo>
                    <a:lnTo>
                      <a:pt x="36" y="1"/>
                    </a:lnTo>
                    <a:lnTo>
                      <a:pt x="38" y="1"/>
                    </a:lnTo>
                    <a:lnTo>
                      <a:pt x="39" y="0"/>
                    </a:lnTo>
                    <a:lnTo>
                      <a:pt x="38" y="4"/>
                    </a:lnTo>
                    <a:lnTo>
                      <a:pt x="39" y="6"/>
                    </a:lnTo>
                    <a:lnTo>
                      <a:pt x="43" y="6"/>
                    </a:lnTo>
                    <a:lnTo>
                      <a:pt x="44" y="6"/>
                    </a:lnTo>
                    <a:lnTo>
                      <a:pt x="45" y="7"/>
                    </a:lnTo>
                    <a:lnTo>
                      <a:pt x="47" y="7"/>
                    </a:lnTo>
                    <a:lnTo>
                      <a:pt x="49" y="6"/>
                    </a:lnTo>
                    <a:lnTo>
                      <a:pt x="50" y="9"/>
                    </a:lnTo>
                    <a:lnTo>
                      <a:pt x="51" y="10"/>
                    </a:lnTo>
                    <a:lnTo>
                      <a:pt x="53" y="9"/>
                    </a:lnTo>
                    <a:lnTo>
                      <a:pt x="56" y="11"/>
                    </a:lnTo>
                    <a:lnTo>
                      <a:pt x="56" y="13"/>
                    </a:lnTo>
                    <a:lnTo>
                      <a:pt x="58" y="13"/>
                    </a:lnTo>
                    <a:lnTo>
                      <a:pt x="60" y="15"/>
                    </a:lnTo>
                    <a:lnTo>
                      <a:pt x="59" y="18"/>
                    </a:lnTo>
                    <a:lnTo>
                      <a:pt x="60" y="19"/>
                    </a:lnTo>
                    <a:lnTo>
                      <a:pt x="60" y="23"/>
                    </a:lnTo>
                    <a:lnTo>
                      <a:pt x="61" y="23"/>
                    </a:lnTo>
                    <a:lnTo>
                      <a:pt x="63" y="23"/>
                    </a:lnTo>
                    <a:lnTo>
                      <a:pt x="65" y="22"/>
                    </a:lnTo>
                    <a:lnTo>
                      <a:pt x="68" y="22"/>
                    </a:lnTo>
                    <a:lnTo>
                      <a:pt x="69" y="23"/>
                    </a:lnTo>
                    <a:lnTo>
                      <a:pt x="71" y="26"/>
                    </a:lnTo>
                    <a:lnTo>
                      <a:pt x="71" y="28"/>
                    </a:lnTo>
                    <a:lnTo>
                      <a:pt x="72" y="30"/>
                    </a:lnTo>
                    <a:lnTo>
                      <a:pt x="74" y="29"/>
                    </a:lnTo>
                    <a:lnTo>
                      <a:pt x="76" y="30"/>
                    </a:lnTo>
                    <a:lnTo>
                      <a:pt x="76" y="31"/>
                    </a:lnTo>
                    <a:lnTo>
                      <a:pt x="76" y="33"/>
                    </a:lnTo>
                    <a:lnTo>
                      <a:pt x="74" y="37"/>
                    </a:lnTo>
                    <a:lnTo>
                      <a:pt x="72" y="38"/>
                    </a:lnTo>
                    <a:lnTo>
                      <a:pt x="71" y="37"/>
                    </a:lnTo>
                    <a:lnTo>
                      <a:pt x="69" y="37"/>
                    </a:lnTo>
                    <a:lnTo>
                      <a:pt x="66" y="36"/>
                    </a:lnTo>
                    <a:lnTo>
                      <a:pt x="63" y="36"/>
                    </a:lnTo>
                    <a:lnTo>
                      <a:pt x="62" y="38"/>
                    </a:lnTo>
                    <a:lnTo>
                      <a:pt x="61" y="39"/>
                    </a:lnTo>
                    <a:lnTo>
                      <a:pt x="62" y="41"/>
                    </a:lnTo>
                    <a:lnTo>
                      <a:pt x="60" y="41"/>
                    </a:lnTo>
                    <a:lnTo>
                      <a:pt x="58" y="45"/>
                    </a:lnTo>
                    <a:lnTo>
                      <a:pt x="56" y="45"/>
                    </a:lnTo>
                    <a:lnTo>
                      <a:pt x="55" y="44"/>
                    </a:lnTo>
                    <a:lnTo>
                      <a:pt x="52" y="42"/>
                    </a:lnTo>
                    <a:lnTo>
                      <a:pt x="52" y="40"/>
                    </a:lnTo>
                    <a:lnTo>
                      <a:pt x="51" y="40"/>
                    </a:lnTo>
                    <a:lnTo>
                      <a:pt x="47" y="42"/>
                    </a:lnTo>
                    <a:lnTo>
                      <a:pt x="46" y="44"/>
                    </a:lnTo>
                    <a:lnTo>
                      <a:pt x="46" y="45"/>
                    </a:lnTo>
                    <a:lnTo>
                      <a:pt x="42" y="48"/>
                    </a:lnTo>
                    <a:lnTo>
                      <a:pt x="38" y="48"/>
                    </a:lnTo>
                    <a:lnTo>
                      <a:pt x="37" y="47"/>
                    </a:lnTo>
                    <a:lnTo>
                      <a:pt x="36" y="46"/>
                    </a:lnTo>
                    <a:lnTo>
                      <a:pt x="34" y="45"/>
                    </a:lnTo>
                    <a:lnTo>
                      <a:pt x="29" y="42"/>
                    </a:lnTo>
                    <a:lnTo>
                      <a:pt x="29" y="41"/>
                    </a:lnTo>
                    <a:lnTo>
                      <a:pt x="25" y="38"/>
                    </a:lnTo>
                    <a:lnTo>
                      <a:pt x="25" y="34"/>
                    </a:lnTo>
                    <a:lnTo>
                      <a:pt x="24" y="33"/>
                    </a:lnTo>
                    <a:lnTo>
                      <a:pt x="23" y="32"/>
                    </a:lnTo>
                    <a:lnTo>
                      <a:pt x="21" y="31"/>
                    </a:lnTo>
                    <a:lnTo>
                      <a:pt x="19" y="25"/>
                    </a:lnTo>
                    <a:lnTo>
                      <a:pt x="18" y="24"/>
                    </a:lnTo>
                    <a:lnTo>
                      <a:pt x="17" y="22"/>
                    </a:lnTo>
                    <a:lnTo>
                      <a:pt x="16" y="21"/>
                    </a:lnTo>
                    <a:lnTo>
                      <a:pt x="10" y="23"/>
                    </a:lnTo>
                    <a:lnTo>
                      <a:pt x="5" y="21"/>
                    </a:lnTo>
                    <a:lnTo>
                      <a:pt x="4" y="17"/>
                    </a:lnTo>
                    <a:lnTo>
                      <a:pt x="4" y="13"/>
                    </a:lnTo>
                    <a:lnTo>
                      <a:pt x="3" y="12"/>
                    </a:lnTo>
                    <a:lnTo>
                      <a:pt x="0" y="11"/>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00" name="Freeform 33"/>
              <p:cNvSpPr>
                <a:spLocks/>
              </p:cNvSpPr>
              <p:nvPr/>
            </p:nvSpPr>
            <p:spPr bwMode="auto">
              <a:xfrm>
                <a:off x="5359400" y="4684713"/>
                <a:ext cx="546100" cy="841375"/>
              </a:xfrm>
              <a:custGeom>
                <a:avLst/>
                <a:gdLst>
                  <a:gd name="T0" fmla="*/ 2147483647 w 168"/>
                  <a:gd name="T1" fmla="*/ 2147483647 h 247"/>
                  <a:gd name="T2" fmla="*/ 2147483647 w 168"/>
                  <a:gd name="T3" fmla="*/ 2147483647 h 247"/>
                  <a:gd name="T4" fmla="*/ 2147483647 w 168"/>
                  <a:gd name="T5" fmla="*/ 2147483647 h 247"/>
                  <a:gd name="T6" fmla="*/ 2147483647 w 168"/>
                  <a:gd name="T7" fmla="*/ 2147483647 h 247"/>
                  <a:gd name="T8" fmla="*/ 2147483647 w 168"/>
                  <a:gd name="T9" fmla="*/ 2147483647 h 247"/>
                  <a:gd name="T10" fmla="*/ 2147483647 w 168"/>
                  <a:gd name="T11" fmla="*/ 2147483647 h 247"/>
                  <a:gd name="T12" fmla="*/ 2147483647 w 168"/>
                  <a:gd name="T13" fmla="*/ 2147483647 h 247"/>
                  <a:gd name="T14" fmla="*/ 2147483647 w 168"/>
                  <a:gd name="T15" fmla="*/ 2147483647 h 247"/>
                  <a:gd name="T16" fmla="*/ 2147483647 w 168"/>
                  <a:gd name="T17" fmla="*/ 2147483647 h 247"/>
                  <a:gd name="T18" fmla="*/ 2147483647 w 168"/>
                  <a:gd name="T19" fmla="*/ 2147483647 h 247"/>
                  <a:gd name="T20" fmla="*/ 2147483647 w 168"/>
                  <a:gd name="T21" fmla="*/ 2147483647 h 247"/>
                  <a:gd name="T22" fmla="*/ 2147483647 w 168"/>
                  <a:gd name="T23" fmla="*/ 2147483647 h 247"/>
                  <a:gd name="T24" fmla="*/ 2147483647 w 168"/>
                  <a:gd name="T25" fmla="*/ 2147483647 h 247"/>
                  <a:gd name="T26" fmla="*/ 2147483647 w 168"/>
                  <a:gd name="T27" fmla="*/ 2147483647 h 247"/>
                  <a:gd name="T28" fmla="*/ 2147483647 w 168"/>
                  <a:gd name="T29" fmla="*/ 2147483647 h 247"/>
                  <a:gd name="T30" fmla="*/ 2147483647 w 168"/>
                  <a:gd name="T31" fmla="*/ 2147483647 h 247"/>
                  <a:gd name="T32" fmla="*/ 2147483647 w 168"/>
                  <a:gd name="T33" fmla="*/ 2147483647 h 247"/>
                  <a:gd name="T34" fmla="*/ 2147483647 w 168"/>
                  <a:gd name="T35" fmla="*/ 2147483647 h 247"/>
                  <a:gd name="T36" fmla="*/ 2147483647 w 168"/>
                  <a:gd name="T37" fmla="*/ 2147483647 h 247"/>
                  <a:gd name="T38" fmla="*/ 2147483647 w 168"/>
                  <a:gd name="T39" fmla="*/ 2147483647 h 247"/>
                  <a:gd name="T40" fmla="*/ 2147483647 w 168"/>
                  <a:gd name="T41" fmla="*/ 2147483647 h 247"/>
                  <a:gd name="T42" fmla="*/ 2147483647 w 168"/>
                  <a:gd name="T43" fmla="*/ 2147483647 h 247"/>
                  <a:gd name="T44" fmla="*/ 2147483647 w 168"/>
                  <a:gd name="T45" fmla="*/ 2147483647 h 247"/>
                  <a:gd name="T46" fmla="*/ 2147483647 w 168"/>
                  <a:gd name="T47" fmla="*/ 2147483647 h 247"/>
                  <a:gd name="T48" fmla="*/ 2147483647 w 168"/>
                  <a:gd name="T49" fmla="*/ 2147483647 h 247"/>
                  <a:gd name="T50" fmla="*/ 2147483647 w 168"/>
                  <a:gd name="T51" fmla="*/ 2147483647 h 247"/>
                  <a:gd name="T52" fmla="*/ 2147483647 w 168"/>
                  <a:gd name="T53" fmla="*/ 2147483647 h 247"/>
                  <a:gd name="T54" fmla="*/ 2147483647 w 168"/>
                  <a:gd name="T55" fmla="*/ 2147483647 h 247"/>
                  <a:gd name="T56" fmla="*/ 2147483647 w 168"/>
                  <a:gd name="T57" fmla="*/ 2147483647 h 247"/>
                  <a:gd name="T58" fmla="*/ 2147483647 w 168"/>
                  <a:gd name="T59" fmla="*/ 2147483647 h 247"/>
                  <a:gd name="T60" fmla="*/ 2147483647 w 168"/>
                  <a:gd name="T61" fmla="*/ 2147483647 h 247"/>
                  <a:gd name="T62" fmla="*/ 2147483647 w 168"/>
                  <a:gd name="T63" fmla="*/ 2147483647 h 247"/>
                  <a:gd name="T64" fmla="*/ 2147483647 w 168"/>
                  <a:gd name="T65" fmla="*/ 2147483647 h 247"/>
                  <a:gd name="T66" fmla="*/ 2147483647 w 168"/>
                  <a:gd name="T67" fmla="*/ 2147483647 h 247"/>
                  <a:gd name="T68" fmla="*/ 2147483647 w 168"/>
                  <a:gd name="T69" fmla="*/ 2147483647 h 247"/>
                  <a:gd name="T70" fmla="*/ 2147483647 w 168"/>
                  <a:gd name="T71" fmla="*/ 2147483647 h 247"/>
                  <a:gd name="T72" fmla="*/ 2147483647 w 168"/>
                  <a:gd name="T73" fmla="*/ 2147483647 h 247"/>
                  <a:gd name="T74" fmla="*/ 2147483647 w 168"/>
                  <a:gd name="T75" fmla="*/ 2147483647 h 247"/>
                  <a:gd name="T76" fmla="*/ 2147483647 w 168"/>
                  <a:gd name="T77" fmla="*/ 2147483647 h 247"/>
                  <a:gd name="T78" fmla="*/ 2147483647 w 168"/>
                  <a:gd name="T79" fmla="*/ 2147483647 h 247"/>
                  <a:gd name="T80" fmla="*/ 2147483647 w 168"/>
                  <a:gd name="T81" fmla="*/ 2147483647 h 247"/>
                  <a:gd name="T82" fmla="*/ 2147483647 w 168"/>
                  <a:gd name="T83" fmla="*/ 2147483647 h 247"/>
                  <a:gd name="T84" fmla="*/ 2147483647 w 168"/>
                  <a:gd name="T85" fmla="*/ 2147483647 h 247"/>
                  <a:gd name="T86" fmla="*/ 2147483647 w 168"/>
                  <a:gd name="T87" fmla="*/ 2147483647 h 247"/>
                  <a:gd name="T88" fmla="*/ 2147483647 w 168"/>
                  <a:gd name="T89" fmla="*/ 2147483647 h 247"/>
                  <a:gd name="T90" fmla="*/ 2147483647 w 168"/>
                  <a:gd name="T91" fmla="*/ 2147483647 h 247"/>
                  <a:gd name="T92" fmla="*/ 2147483647 w 168"/>
                  <a:gd name="T93" fmla="*/ 2147483647 h 247"/>
                  <a:gd name="T94" fmla="*/ 2147483647 w 168"/>
                  <a:gd name="T95" fmla="*/ 2147483647 h 247"/>
                  <a:gd name="T96" fmla="*/ 2147483647 w 168"/>
                  <a:gd name="T97" fmla="*/ 2147483647 h 247"/>
                  <a:gd name="T98" fmla="*/ 2147483647 w 168"/>
                  <a:gd name="T99" fmla="*/ 2147483647 h 247"/>
                  <a:gd name="T100" fmla="*/ 2147483647 w 168"/>
                  <a:gd name="T101" fmla="*/ 2147483647 h 247"/>
                  <a:gd name="T102" fmla="*/ 2147483647 w 168"/>
                  <a:gd name="T103" fmla="*/ 2147483647 h 247"/>
                  <a:gd name="T104" fmla="*/ 2147483647 w 168"/>
                  <a:gd name="T105" fmla="*/ 2147483647 h 247"/>
                  <a:gd name="T106" fmla="*/ 2147483647 w 168"/>
                  <a:gd name="T107" fmla="*/ 2147483647 h 247"/>
                  <a:gd name="T108" fmla="*/ 2147483647 w 168"/>
                  <a:gd name="T109" fmla="*/ 2147483647 h 247"/>
                  <a:gd name="T110" fmla="*/ 2147483647 w 168"/>
                  <a:gd name="T111" fmla="*/ 2147483647 h 247"/>
                  <a:gd name="T112" fmla="*/ 2147483647 w 168"/>
                  <a:gd name="T113" fmla="*/ 2147483647 h 247"/>
                  <a:gd name="T114" fmla="*/ 2147483647 w 168"/>
                  <a:gd name="T115" fmla="*/ 2147483647 h 247"/>
                  <a:gd name="T116" fmla="*/ 2147483647 w 168"/>
                  <a:gd name="T117" fmla="*/ 2147483647 h 247"/>
                  <a:gd name="T118" fmla="*/ 2147483647 w 168"/>
                  <a:gd name="T119" fmla="*/ 2147483647 h 2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8"/>
                  <a:gd name="T181" fmla="*/ 0 h 247"/>
                  <a:gd name="T182" fmla="*/ 168 w 168"/>
                  <a:gd name="T183" fmla="*/ 247 h 24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8" h="247">
                    <a:moveTo>
                      <a:pt x="0" y="208"/>
                    </a:moveTo>
                    <a:lnTo>
                      <a:pt x="2" y="208"/>
                    </a:lnTo>
                    <a:lnTo>
                      <a:pt x="2" y="206"/>
                    </a:lnTo>
                    <a:lnTo>
                      <a:pt x="6" y="205"/>
                    </a:lnTo>
                    <a:lnTo>
                      <a:pt x="8" y="205"/>
                    </a:lnTo>
                    <a:lnTo>
                      <a:pt x="9" y="203"/>
                    </a:lnTo>
                    <a:lnTo>
                      <a:pt x="10" y="200"/>
                    </a:lnTo>
                    <a:lnTo>
                      <a:pt x="14" y="199"/>
                    </a:lnTo>
                    <a:lnTo>
                      <a:pt x="17" y="197"/>
                    </a:lnTo>
                    <a:lnTo>
                      <a:pt x="18" y="194"/>
                    </a:lnTo>
                    <a:lnTo>
                      <a:pt x="20" y="195"/>
                    </a:lnTo>
                    <a:lnTo>
                      <a:pt x="22" y="198"/>
                    </a:lnTo>
                    <a:lnTo>
                      <a:pt x="25" y="200"/>
                    </a:lnTo>
                    <a:lnTo>
                      <a:pt x="26" y="200"/>
                    </a:lnTo>
                    <a:lnTo>
                      <a:pt x="28" y="199"/>
                    </a:lnTo>
                    <a:lnTo>
                      <a:pt x="28" y="193"/>
                    </a:lnTo>
                    <a:lnTo>
                      <a:pt x="28" y="191"/>
                    </a:lnTo>
                    <a:lnTo>
                      <a:pt x="28" y="189"/>
                    </a:lnTo>
                    <a:lnTo>
                      <a:pt x="29" y="185"/>
                    </a:lnTo>
                    <a:lnTo>
                      <a:pt x="29" y="184"/>
                    </a:lnTo>
                    <a:lnTo>
                      <a:pt x="30" y="185"/>
                    </a:lnTo>
                    <a:lnTo>
                      <a:pt x="32" y="184"/>
                    </a:lnTo>
                    <a:lnTo>
                      <a:pt x="34" y="184"/>
                    </a:lnTo>
                    <a:lnTo>
                      <a:pt x="34" y="183"/>
                    </a:lnTo>
                    <a:lnTo>
                      <a:pt x="34" y="182"/>
                    </a:lnTo>
                    <a:lnTo>
                      <a:pt x="32" y="180"/>
                    </a:lnTo>
                    <a:lnTo>
                      <a:pt x="32" y="178"/>
                    </a:lnTo>
                    <a:lnTo>
                      <a:pt x="30" y="177"/>
                    </a:lnTo>
                    <a:lnTo>
                      <a:pt x="28" y="176"/>
                    </a:lnTo>
                    <a:lnTo>
                      <a:pt x="29" y="172"/>
                    </a:lnTo>
                    <a:lnTo>
                      <a:pt x="33" y="169"/>
                    </a:lnTo>
                    <a:lnTo>
                      <a:pt x="32" y="168"/>
                    </a:lnTo>
                    <a:lnTo>
                      <a:pt x="32" y="167"/>
                    </a:lnTo>
                    <a:lnTo>
                      <a:pt x="34" y="165"/>
                    </a:lnTo>
                    <a:lnTo>
                      <a:pt x="34" y="164"/>
                    </a:lnTo>
                    <a:lnTo>
                      <a:pt x="34" y="163"/>
                    </a:lnTo>
                    <a:lnTo>
                      <a:pt x="34" y="160"/>
                    </a:lnTo>
                    <a:lnTo>
                      <a:pt x="34" y="155"/>
                    </a:lnTo>
                    <a:lnTo>
                      <a:pt x="34" y="153"/>
                    </a:lnTo>
                    <a:lnTo>
                      <a:pt x="35" y="147"/>
                    </a:lnTo>
                    <a:lnTo>
                      <a:pt x="34" y="141"/>
                    </a:lnTo>
                    <a:lnTo>
                      <a:pt x="35" y="138"/>
                    </a:lnTo>
                    <a:lnTo>
                      <a:pt x="36" y="137"/>
                    </a:lnTo>
                    <a:lnTo>
                      <a:pt x="36" y="132"/>
                    </a:lnTo>
                    <a:lnTo>
                      <a:pt x="35" y="129"/>
                    </a:lnTo>
                    <a:lnTo>
                      <a:pt x="36" y="125"/>
                    </a:lnTo>
                    <a:lnTo>
                      <a:pt x="36" y="120"/>
                    </a:lnTo>
                    <a:lnTo>
                      <a:pt x="35" y="114"/>
                    </a:lnTo>
                    <a:lnTo>
                      <a:pt x="40" y="115"/>
                    </a:lnTo>
                    <a:lnTo>
                      <a:pt x="45" y="113"/>
                    </a:lnTo>
                    <a:lnTo>
                      <a:pt x="46" y="114"/>
                    </a:lnTo>
                    <a:lnTo>
                      <a:pt x="47" y="115"/>
                    </a:lnTo>
                    <a:lnTo>
                      <a:pt x="48" y="117"/>
                    </a:lnTo>
                    <a:lnTo>
                      <a:pt x="49" y="117"/>
                    </a:lnTo>
                    <a:lnTo>
                      <a:pt x="51" y="123"/>
                    </a:lnTo>
                    <a:lnTo>
                      <a:pt x="53" y="125"/>
                    </a:lnTo>
                    <a:lnTo>
                      <a:pt x="54" y="125"/>
                    </a:lnTo>
                    <a:lnTo>
                      <a:pt x="55" y="127"/>
                    </a:lnTo>
                    <a:lnTo>
                      <a:pt x="55" y="130"/>
                    </a:lnTo>
                    <a:lnTo>
                      <a:pt x="59" y="134"/>
                    </a:lnTo>
                    <a:lnTo>
                      <a:pt x="59" y="135"/>
                    </a:lnTo>
                    <a:lnTo>
                      <a:pt x="64" y="138"/>
                    </a:lnTo>
                    <a:lnTo>
                      <a:pt x="67" y="139"/>
                    </a:lnTo>
                    <a:lnTo>
                      <a:pt x="67" y="140"/>
                    </a:lnTo>
                    <a:lnTo>
                      <a:pt x="68" y="141"/>
                    </a:lnTo>
                    <a:lnTo>
                      <a:pt x="72" y="141"/>
                    </a:lnTo>
                    <a:lnTo>
                      <a:pt x="76" y="138"/>
                    </a:lnTo>
                    <a:lnTo>
                      <a:pt x="76" y="137"/>
                    </a:lnTo>
                    <a:lnTo>
                      <a:pt x="77" y="135"/>
                    </a:lnTo>
                    <a:lnTo>
                      <a:pt x="82" y="133"/>
                    </a:lnTo>
                    <a:lnTo>
                      <a:pt x="83" y="135"/>
                    </a:lnTo>
                    <a:lnTo>
                      <a:pt x="86" y="137"/>
                    </a:lnTo>
                    <a:lnTo>
                      <a:pt x="86" y="138"/>
                    </a:lnTo>
                    <a:lnTo>
                      <a:pt x="88" y="138"/>
                    </a:lnTo>
                    <a:lnTo>
                      <a:pt x="89" y="137"/>
                    </a:lnTo>
                    <a:lnTo>
                      <a:pt x="90" y="134"/>
                    </a:lnTo>
                    <a:lnTo>
                      <a:pt x="93" y="134"/>
                    </a:lnTo>
                    <a:lnTo>
                      <a:pt x="92" y="132"/>
                    </a:lnTo>
                    <a:lnTo>
                      <a:pt x="93" y="130"/>
                    </a:lnTo>
                    <a:lnTo>
                      <a:pt x="94" y="129"/>
                    </a:lnTo>
                    <a:lnTo>
                      <a:pt x="97" y="129"/>
                    </a:lnTo>
                    <a:lnTo>
                      <a:pt x="99" y="130"/>
                    </a:lnTo>
                    <a:lnTo>
                      <a:pt x="101" y="130"/>
                    </a:lnTo>
                    <a:lnTo>
                      <a:pt x="103" y="130"/>
                    </a:lnTo>
                    <a:lnTo>
                      <a:pt x="105" y="130"/>
                    </a:lnTo>
                    <a:lnTo>
                      <a:pt x="107" y="125"/>
                    </a:lnTo>
                    <a:lnTo>
                      <a:pt x="107" y="123"/>
                    </a:lnTo>
                    <a:lnTo>
                      <a:pt x="107" y="122"/>
                    </a:lnTo>
                    <a:lnTo>
                      <a:pt x="105" y="122"/>
                    </a:lnTo>
                    <a:lnTo>
                      <a:pt x="103" y="122"/>
                    </a:lnTo>
                    <a:lnTo>
                      <a:pt x="101" y="121"/>
                    </a:lnTo>
                    <a:lnTo>
                      <a:pt x="101" y="118"/>
                    </a:lnTo>
                    <a:lnTo>
                      <a:pt x="100" y="115"/>
                    </a:lnTo>
                    <a:lnTo>
                      <a:pt x="99" y="115"/>
                    </a:lnTo>
                    <a:lnTo>
                      <a:pt x="96" y="115"/>
                    </a:lnTo>
                    <a:lnTo>
                      <a:pt x="94" y="115"/>
                    </a:lnTo>
                    <a:lnTo>
                      <a:pt x="92" y="115"/>
                    </a:lnTo>
                    <a:lnTo>
                      <a:pt x="90" y="115"/>
                    </a:lnTo>
                    <a:lnTo>
                      <a:pt x="90" y="112"/>
                    </a:lnTo>
                    <a:lnTo>
                      <a:pt x="90" y="110"/>
                    </a:lnTo>
                    <a:lnTo>
                      <a:pt x="90" y="107"/>
                    </a:lnTo>
                    <a:lnTo>
                      <a:pt x="89" y="106"/>
                    </a:lnTo>
                    <a:lnTo>
                      <a:pt x="87" y="106"/>
                    </a:lnTo>
                    <a:lnTo>
                      <a:pt x="86" y="104"/>
                    </a:lnTo>
                    <a:lnTo>
                      <a:pt x="84" y="102"/>
                    </a:lnTo>
                    <a:lnTo>
                      <a:pt x="82" y="102"/>
                    </a:lnTo>
                    <a:lnTo>
                      <a:pt x="81" y="101"/>
                    </a:lnTo>
                    <a:lnTo>
                      <a:pt x="79" y="99"/>
                    </a:lnTo>
                    <a:lnTo>
                      <a:pt x="77" y="100"/>
                    </a:lnTo>
                    <a:lnTo>
                      <a:pt x="76" y="100"/>
                    </a:lnTo>
                    <a:lnTo>
                      <a:pt x="74" y="99"/>
                    </a:lnTo>
                    <a:lnTo>
                      <a:pt x="73" y="98"/>
                    </a:lnTo>
                    <a:lnTo>
                      <a:pt x="70" y="98"/>
                    </a:lnTo>
                    <a:lnTo>
                      <a:pt x="69" y="96"/>
                    </a:lnTo>
                    <a:lnTo>
                      <a:pt x="70" y="92"/>
                    </a:lnTo>
                    <a:lnTo>
                      <a:pt x="69" y="88"/>
                    </a:lnTo>
                    <a:lnTo>
                      <a:pt x="68" y="84"/>
                    </a:lnTo>
                    <a:lnTo>
                      <a:pt x="70" y="78"/>
                    </a:lnTo>
                    <a:lnTo>
                      <a:pt x="74" y="72"/>
                    </a:lnTo>
                    <a:lnTo>
                      <a:pt x="76" y="69"/>
                    </a:lnTo>
                    <a:lnTo>
                      <a:pt x="75" y="65"/>
                    </a:lnTo>
                    <a:lnTo>
                      <a:pt x="76" y="63"/>
                    </a:lnTo>
                    <a:lnTo>
                      <a:pt x="76" y="62"/>
                    </a:lnTo>
                    <a:lnTo>
                      <a:pt x="78" y="60"/>
                    </a:lnTo>
                    <a:lnTo>
                      <a:pt x="77" y="54"/>
                    </a:lnTo>
                    <a:lnTo>
                      <a:pt x="72" y="50"/>
                    </a:lnTo>
                    <a:lnTo>
                      <a:pt x="72" y="49"/>
                    </a:lnTo>
                    <a:lnTo>
                      <a:pt x="67" y="46"/>
                    </a:lnTo>
                    <a:lnTo>
                      <a:pt x="68" y="45"/>
                    </a:lnTo>
                    <a:lnTo>
                      <a:pt x="70" y="43"/>
                    </a:lnTo>
                    <a:lnTo>
                      <a:pt x="72" y="43"/>
                    </a:lnTo>
                    <a:lnTo>
                      <a:pt x="73" y="44"/>
                    </a:lnTo>
                    <a:lnTo>
                      <a:pt x="76" y="44"/>
                    </a:lnTo>
                    <a:lnTo>
                      <a:pt x="77" y="43"/>
                    </a:lnTo>
                    <a:lnTo>
                      <a:pt x="78" y="42"/>
                    </a:lnTo>
                    <a:lnTo>
                      <a:pt x="81" y="37"/>
                    </a:lnTo>
                    <a:lnTo>
                      <a:pt x="83" y="34"/>
                    </a:lnTo>
                    <a:lnTo>
                      <a:pt x="90" y="29"/>
                    </a:lnTo>
                    <a:lnTo>
                      <a:pt x="93" y="26"/>
                    </a:lnTo>
                    <a:lnTo>
                      <a:pt x="92" y="20"/>
                    </a:lnTo>
                    <a:lnTo>
                      <a:pt x="94" y="19"/>
                    </a:lnTo>
                    <a:lnTo>
                      <a:pt x="96" y="13"/>
                    </a:lnTo>
                    <a:lnTo>
                      <a:pt x="94" y="10"/>
                    </a:lnTo>
                    <a:lnTo>
                      <a:pt x="93" y="8"/>
                    </a:lnTo>
                    <a:lnTo>
                      <a:pt x="94" y="7"/>
                    </a:lnTo>
                    <a:lnTo>
                      <a:pt x="99" y="7"/>
                    </a:lnTo>
                    <a:lnTo>
                      <a:pt x="101" y="5"/>
                    </a:lnTo>
                    <a:lnTo>
                      <a:pt x="100" y="1"/>
                    </a:lnTo>
                    <a:lnTo>
                      <a:pt x="101" y="1"/>
                    </a:lnTo>
                    <a:lnTo>
                      <a:pt x="102" y="1"/>
                    </a:lnTo>
                    <a:lnTo>
                      <a:pt x="107" y="1"/>
                    </a:lnTo>
                    <a:lnTo>
                      <a:pt x="108" y="0"/>
                    </a:lnTo>
                    <a:lnTo>
                      <a:pt x="109" y="0"/>
                    </a:lnTo>
                    <a:lnTo>
                      <a:pt x="112" y="4"/>
                    </a:lnTo>
                    <a:lnTo>
                      <a:pt x="109" y="12"/>
                    </a:lnTo>
                    <a:lnTo>
                      <a:pt x="111" y="15"/>
                    </a:lnTo>
                    <a:lnTo>
                      <a:pt x="113" y="16"/>
                    </a:lnTo>
                    <a:lnTo>
                      <a:pt x="114" y="19"/>
                    </a:lnTo>
                    <a:lnTo>
                      <a:pt x="116" y="19"/>
                    </a:lnTo>
                    <a:lnTo>
                      <a:pt x="117" y="19"/>
                    </a:lnTo>
                    <a:lnTo>
                      <a:pt x="120" y="21"/>
                    </a:lnTo>
                    <a:lnTo>
                      <a:pt x="123" y="24"/>
                    </a:lnTo>
                    <a:lnTo>
                      <a:pt x="123" y="29"/>
                    </a:lnTo>
                    <a:lnTo>
                      <a:pt x="122" y="30"/>
                    </a:lnTo>
                    <a:lnTo>
                      <a:pt x="119" y="32"/>
                    </a:lnTo>
                    <a:lnTo>
                      <a:pt x="115" y="34"/>
                    </a:lnTo>
                    <a:lnTo>
                      <a:pt x="114" y="34"/>
                    </a:lnTo>
                    <a:lnTo>
                      <a:pt x="114" y="32"/>
                    </a:lnTo>
                    <a:lnTo>
                      <a:pt x="113" y="32"/>
                    </a:lnTo>
                    <a:lnTo>
                      <a:pt x="111" y="32"/>
                    </a:lnTo>
                    <a:lnTo>
                      <a:pt x="108" y="35"/>
                    </a:lnTo>
                    <a:lnTo>
                      <a:pt x="107" y="56"/>
                    </a:lnTo>
                    <a:lnTo>
                      <a:pt x="110" y="59"/>
                    </a:lnTo>
                    <a:lnTo>
                      <a:pt x="111" y="61"/>
                    </a:lnTo>
                    <a:lnTo>
                      <a:pt x="113" y="62"/>
                    </a:lnTo>
                    <a:lnTo>
                      <a:pt x="116" y="61"/>
                    </a:lnTo>
                    <a:lnTo>
                      <a:pt x="116" y="63"/>
                    </a:lnTo>
                    <a:lnTo>
                      <a:pt x="117" y="67"/>
                    </a:lnTo>
                    <a:lnTo>
                      <a:pt x="119" y="67"/>
                    </a:lnTo>
                    <a:lnTo>
                      <a:pt x="121" y="66"/>
                    </a:lnTo>
                    <a:lnTo>
                      <a:pt x="121" y="65"/>
                    </a:lnTo>
                    <a:lnTo>
                      <a:pt x="123" y="63"/>
                    </a:lnTo>
                    <a:lnTo>
                      <a:pt x="126" y="62"/>
                    </a:lnTo>
                    <a:lnTo>
                      <a:pt x="127" y="59"/>
                    </a:lnTo>
                    <a:lnTo>
                      <a:pt x="128" y="56"/>
                    </a:lnTo>
                    <a:lnTo>
                      <a:pt x="130" y="54"/>
                    </a:lnTo>
                    <a:lnTo>
                      <a:pt x="130" y="55"/>
                    </a:lnTo>
                    <a:lnTo>
                      <a:pt x="132" y="55"/>
                    </a:lnTo>
                    <a:lnTo>
                      <a:pt x="133" y="55"/>
                    </a:lnTo>
                    <a:lnTo>
                      <a:pt x="134" y="55"/>
                    </a:lnTo>
                    <a:lnTo>
                      <a:pt x="135" y="56"/>
                    </a:lnTo>
                    <a:lnTo>
                      <a:pt x="136" y="58"/>
                    </a:lnTo>
                    <a:lnTo>
                      <a:pt x="138" y="59"/>
                    </a:lnTo>
                    <a:lnTo>
                      <a:pt x="148" y="64"/>
                    </a:lnTo>
                    <a:lnTo>
                      <a:pt x="150" y="65"/>
                    </a:lnTo>
                    <a:lnTo>
                      <a:pt x="152" y="64"/>
                    </a:lnTo>
                    <a:lnTo>
                      <a:pt x="150" y="69"/>
                    </a:lnTo>
                    <a:lnTo>
                      <a:pt x="148" y="69"/>
                    </a:lnTo>
                    <a:lnTo>
                      <a:pt x="148" y="72"/>
                    </a:lnTo>
                    <a:lnTo>
                      <a:pt x="146" y="72"/>
                    </a:lnTo>
                    <a:lnTo>
                      <a:pt x="144" y="76"/>
                    </a:lnTo>
                    <a:lnTo>
                      <a:pt x="143" y="77"/>
                    </a:lnTo>
                    <a:lnTo>
                      <a:pt x="142" y="78"/>
                    </a:lnTo>
                    <a:lnTo>
                      <a:pt x="140" y="79"/>
                    </a:lnTo>
                    <a:lnTo>
                      <a:pt x="140" y="81"/>
                    </a:lnTo>
                    <a:lnTo>
                      <a:pt x="137" y="87"/>
                    </a:lnTo>
                    <a:lnTo>
                      <a:pt x="136" y="95"/>
                    </a:lnTo>
                    <a:lnTo>
                      <a:pt x="134" y="98"/>
                    </a:lnTo>
                    <a:lnTo>
                      <a:pt x="132" y="103"/>
                    </a:lnTo>
                    <a:lnTo>
                      <a:pt x="132" y="106"/>
                    </a:lnTo>
                    <a:lnTo>
                      <a:pt x="130" y="107"/>
                    </a:lnTo>
                    <a:lnTo>
                      <a:pt x="129" y="107"/>
                    </a:lnTo>
                    <a:lnTo>
                      <a:pt x="128" y="110"/>
                    </a:lnTo>
                    <a:lnTo>
                      <a:pt x="127" y="113"/>
                    </a:lnTo>
                    <a:lnTo>
                      <a:pt x="127" y="114"/>
                    </a:lnTo>
                    <a:lnTo>
                      <a:pt x="128" y="115"/>
                    </a:lnTo>
                    <a:lnTo>
                      <a:pt x="130" y="117"/>
                    </a:lnTo>
                    <a:lnTo>
                      <a:pt x="130" y="118"/>
                    </a:lnTo>
                    <a:lnTo>
                      <a:pt x="129" y="122"/>
                    </a:lnTo>
                    <a:lnTo>
                      <a:pt x="128" y="122"/>
                    </a:lnTo>
                    <a:lnTo>
                      <a:pt x="129" y="124"/>
                    </a:lnTo>
                    <a:lnTo>
                      <a:pt x="130" y="125"/>
                    </a:lnTo>
                    <a:lnTo>
                      <a:pt x="134" y="127"/>
                    </a:lnTo>
                    <a:lnTo>
                      <a:pt x="135" y="127"/>
                    </a:lnTo>
                    <a:lnTo>
                      <a:pt x="136" y="128"/>
                    </a:lnTo>
                    <a:lnTo>
                      <a:pt x="138" y="130"/>
                    </a:lnTo>
                    <a:lnTo>
                      <a:pt x="141" y="130"/>
                    </a:lnTo>
                    <a:lnTo>
                      <a:pt x="142" y="130"/>
                    </a:lnTo>
                    <a:lnTo>
                      <a:pt x="145" y="132"/>
                    </a:lnTo>
                    <a:lnTo>
                      <a:pt x="148" y="132"/>
                    </a:lnTo>
                    <a:lnTo>
                      <a:pt x="152" y="132"/>
                    </a:lnTo>
                    <a:lnTo>
                      <a:pt x="155" y="133"/>
                    </a:lnTo>
                    <a:lnTo>
                      <a:pt x="155" y="135"/>
                    </a:lnTo>
                    <a:lnTo>
                      <a:pt x="156" y="135"/>
                    </a:lnTo>
                    <a:lnTo>
                      <a:pt x="155" y="138"/>
                    </a:lnTo>
                    <a:lnTo>
                      <a:pt x="154" y="140"/>
                    </a:lnTo>
                    <a:lnTo>
                      <a:pt x="150" y="142"/>
                    </a:lnTo>
                    <a:lnTo>
                      <a:pt x="144" y="144"/>
                    </a:lnTo>
                    <a:lnTo>
                      <a:pt x="142" y="144"/>
                    </a:lnTo>
                    <a:lnTo>
                      <a:pt x="140" y="145"/>
                    </a:lnTo>
                    <a:lnTo>
                      <a:pt x="137" y="145"/>
                    </a:lnTo>
                    <a:lnTo>
                      <a:pt x="136" y="145"/>
                    </a:lnTo>
                    <a:lnTo>
                      <a:pt x="135" y="147"/>
                    </a:lnTo>
                    <a:lnTo>
                      <a:pt x="134" y="163"/>
                    </a:lnTo>
                    <a:lnTo>
                      <a:pt x="133" y="166"/>
                    </a:lnTo>
                    <a:lnTo>
                      <a:pt x="132" y="166"/>
                    </a:lnTo>
                    <a:lnTo>
                      <a:pt x="129" y="168"/>
                    </a:lnTo>
                    <a:lnTo>
                      <a:pt x="128" y="171"/>
                    </a:lnTo>
                    <a:lnTo>
                      <a:pt x="126" y="172"/>
                    </a:lnTo>
                    <a:lnTo>
                      <a:pt x="126" y="173"/>
                    </a:lnTo>
                    <a:lnTo>
                      <a:pt x="125" y="175"/>
                    </a:lnTo>
                    <a:lnTo>
                      <a:pt x="126" y="180"/>
                    </a:lnTo>
                    <a:lnTo>
                      <a:pt x="128" y="183"/>
                    </a:lnTo>
                    <a:lnTo>
                      <a:pt x="129" y="184"/>
                    </a:lnTo>
                    <a:lnTo>
                      <a:pt x="133" y="184"/>
                    </a:lnTo>
                    <a:lnTo>
                      <a:pt x="134" y="185"/>
                    </a:lnTo>
                    <a:lnTo>
                      <a:pt x="136" y="185"/>
                    </a:lnTo>
                    <a:lnTo>
                      <a:pt x="140" y="186"/>
                    </a:lnTo>
                    <a:lnTo>
                      <a:pt x="141" y="188"/>
                    </a:lnTo>
                    <a:lnTo>
                      <a:pt x="141" y="190"/>
                    </a:lnTo>
                    <a:lnTo>
                      <a:pt x="141" y="193"/>
                    </a:lnTo>
                    <a:lnTo>
                      <a:pt x="141" y="195"/>
                    </a:lnTo>
                    <a:lnTo>
                      <a:pt x="142" y="197"/>
                    </a:lnTo>
                    <a:lnTo>
                      <a:pt x="144" y="203"/>
                    </a:lnTo>
                    <a:lnTo>
                      <a:pt x="148" y="203"/>
                    </a:lnTo>
                    <a:lnTo>
                      <a:pt x="149" y="201"/>
                    </a:lnTo>
                    <a:lnTo>
                      <a:pt x="150" y="201"/>
                    </a:lnTo>
                    <a:lnTo>
                      <a:pt x="150" y="200"/>
                    </a:lnTo>
                    <a:lnTo>
                      <a:pt x="152" y="201"/>
                    </a:lnTo>
                    <a:lnTo>
                      <a:pt x="154" y="201"/>
                    </a:lnTo>
                    <a:lnTo>
                      <a:pt x="156" y="200"/>
                    </a:lnTo>
                    <a:lnTo>
                      <a:pt x="159" y="198"/>
                    </a:lnTo>
                    <a:lnTo>
                      <a:pt x="162" y="198"/>
                    </a:lnTo>
                    <a:lnTo>
                      <a:pt x="163" y="200"/>
                    </a:lnTo>
                    <a:lnTo>
                      <a:pt x="165" y="205"/>
                    </a:lnTo>
                    <a:lnTo>
                      <a:pt x="166" y="205"/>
                    </a:lnTo>
                    <a:lnTo>
                      <a:pt x="167" y="207"/>
                    </a:lnTo>
                    <a:lnTo>
                      <a:pt x="165" y="213"/>
                    </a:lnTo>
                    <a:lnTo>
                      <a:pt x="163" y="214"/>
                    </a:lnTo>
                    <a:lnTo>
                      <a:pt x="162" y="215"/>
                    </a:lnTo>
                    <a:lnTo>
                      <a:pt x="160" y="216"/>
                    </a:lnTo>
                    <a:lnTo>
                      <a:pt x="159" y="215"/>
                    </a:lnTo>
                    <a:lnTo>
                      <a:pt x="155" y="216"/>
                    </a:lnTo>
                    <a:lnTo>
                      <a:pt x="152" y="218"/>
                    </a:lnTo>
                    <a:lnTo>
                      <a:pt x="148" y="222"/>
                    </a:lnTo>
                    <a:lnTo>
                      <a:pt x="147" y="224"/>
                    </a:lnTo>
                    <a:lnTo>
                      <a:pt x="145" y="224"/>
                    </a:lnTo>
                    <a:lnTo>
                      <a:pt x="142" y="223"/>
                    </a:lnTo>
                    <a:lnTo>
                      <a:pt x="140" y="221"/>
                    </a:lnTo>
                    <a:lnTo>
                      <a:pt x="138" y="221"/>
                    </a:lnTo>
                    <a:lnTo>
                      <a:pt x="135" y="221"/>
                    </a:lnTo>
                    <a:lnTo>
                      <a:pt x="134" y="222"/>
                    </a:lnTo>
                    <a:lnTo>
                      <a:pt x="130" y="223"/>
                    </a:lnTo>
                    <a:lnTo>
                      <a:pt x="128" y="224"/>
                    </a:lnTo>
                    <a:lnTo>
                      <a:pt x="126" y="225"/>
                    </a:lnTo>
                    <a:lnTo>
                      <a:pt x="123" y="228"/>
                    </a:lnTo>
                    <a:lnTo>
                      <a:pt x="121" y="228"/>
                    </a:lnTo>
                    <a:lnTo>
                      <a:pt x="119" y="230"/>
                    </a:lnTo>
                    <a:lnTo>
                      <a:pt x="117" y="232"/>
                    </a:lnTo>
                    <a:lnTo>
                      <a:pt x="116" y="235"/>
                    </a:lnTo>
                    <a:lnTo>
                      <a:pt x="116" y="238"/>
                    </a:lnTo>
                    <a:lnTo>
                      <a:pt x="115" y="238"/>
                    </a:lnTo>
                    <a:lnTo>
                      <a:pt x="114" y="236"/>
                    </a:lnTo>
                    <a:lnTo>
                      <a:pt x="115" y="235"/>
                    </a:lnTo>
                    <a:lnTo>
                      <a:pt x="113" y="231"/>
                    </a:lnTo>
                    <a:lnTo>
                      <a:pt x="113" y="233"/>
                    </a:lnTo>
                    <a:lnTo>
                      <a:pt x="113" y="236"/>
                    </a:lnTo>
                    <a:lnTo>
                      <a:pt x="111" y="236"/>
                    </a:lnTo>
                    <a:lnTo>
                      <a:pt x="109" y="233"/>
                    </a:lnTo>
                    <a:lnTo>
                      <a:pt x="107" y="227"/>
                    </a:lnTo>
                    <a:lnTo>
                      <a:pt x="101" y="221"/>
                    </a:lnTo>
                    <a:lnTo>
                      <a:pt x="103" y="213"/>
                    </a:lnTo>
                    <a:lnTo>
                      <a:pt x="103" y="210"/>
                    </a:lnTo>
                    <a:lnTo>
                      <a:pt x="101" y="210"/>
                    </a:lnTo>
                    <a:lnTo>
                      <a:pt x="96" y="212"/>
                    </a:lnTo>
                    <a:lnTo>
                      <a:pt x="94" y="212"/>
                    </a:lnTo>
                    <a:lnTo>
                      <a:pt x="92" y="215"/>
                    </a:lnTo>
                    <a:lnTo>
                      <a:pt x="88" y="216"/>
                    </a:lnTo>
                    <a:lnTo>
                      <a:pt x="85" y="227"/>
                    </a:lnTo>
                    <a:lnTo>
                      <a:pt x="86" y="228"/>
                    </a:lnTo>
                    <a:lnTo>
                      <a:pt x="86" y="232"/>
                    </a:lnTo>
                    <a:lnTo>
                      <a:pt x="88" y="233"/>
                    </a:lnTo>
                    <a:lnTo>
                      <a:pt x="90" y="236"/>
                    </a:lnTo>
                    <a:lnTo>
                      <a:pt x="90" y="238"/>
                    </a:lnTo>
                    <a:lnTo>
                      <a:pt x="86" y="241"/>
                    </a:lnTo>
                    <a:lnTo>
                      <a:pt x="83" y="241"/>
                    </a:lnTo>
                    <a:lnTo>
                      <a:pt x="82" y="243"/>
                    </a:lnTo>
                    <a:lnTo>
                      <a:pt x="80" y="239"/>
                    </a:lnTo>
                    <a:lnTo>
                      <a:pt x="79" y="238"/>
                    </a:lnTo>
                    <a:lnTo>
                      <a:pt x="74" y="238"/>
                    </a:lnTo>
                    <a:lnTo>
                      <a:pt x="70" y="238"/>
                    </a:lnTo>
                    <a:lnTo>
                      <a:pt x="68" y="236"/>
                    </a:lnTo>
                    <a:lnTo>
                      <a:pt x="67" y="236"/>
                    </a:lnTo>
                    <a:lnTo>
                      <a:pt x="63" y="236"/>
                    </a:lnTo>
                    <a:lnTo>
                      <a:pt x="61" y="236"/>
                    </a:lnTo>
                    <a:lnTo>
                      <a:pt x="59" y="236"/>
                    </a:lnTo>
                    <a:lnTo>
                      <a:pt x="57" y="238"/>
                    </a:lnTo>
                    <a:lnTo>
                      <a:pt x="57" y="246"/>
                    </a:lnTo>
                    <a:lnTo>
                      <a:pt x="55" y="246"/>
                    </a:lnTo>
                    <a:lnTo>
                      <a:pt x="54" y="244"/>
                    </a:lnTo>
                    <a:lnTo>
                      <a:pt x="53" y="243"/>
                    </a:lnTo>
                    <a:lnTo>
                      <a:pt x="53" y="241"/>
                    </a:lnTo>
                    <a:lnTo>
                      <a:pt x="52" y="240"/>
                    </a:lnTo>
                    <a:lnTo>
                      <a:pt x="50" y="243"/>
                    </a:lnTo>
                    <a:lnTo>
                      <a:pt x="49" y="244"/>
                    </a:lnTo>
                    <a:lnTo>
                      <a:pt x="47" y="243"/>
                    </a:lnTo>
                    <a:lnTo>
                      <a:pt x="44" y="243"/>
                    </a:lnTo>
                    <a:lnTo>
                      <a:pt x="42" y="243"/>
                    </a:lnTo>
                    <a:lnTo>
                      <a:pt x="39" y="238"/>
                    </a:lnTo>
                    <a:lnTo>
                      <a:pt x="36" y="237"/>
                    </a:lnTo>
                    <a:lnTo>
                      <a:pt x="32" y="236"/>
                    </a:lnTo>
                    <a:lnTo>
                      <a:pt x="29" y="236"/>
                    </a:lnTo>
                    <a:lnTo>
                      <a:pt x="28" y="235"/>
                    </a:lnTo>
                    <a:lnTo>
                      <a:pt x="22" y="231"/>
                    </a:lnTo>
                    <a:lnTo>
                      <a:pt x="21" y="228"/>
                    </a:lnTo>
                    <a:lnTo>
                      <a:pt x="20" y="226"/>
                    </a:lnTo>
                    <a:lnTo>
                      <a:pt x="18" y="224"/>
                    </a:lnTo>
                    <a:lnTo>
                      <a:pt x="13" y="223"/>
                    </a:lnTo>
                    <a:lnTo>
                      <a:pt x="11" y="221"/>
                    </a:lnTo>
                    <a:lnTo>
                      <a:pt x="10" y="218"/>
                    </a:lnTo>
                    <a:lnTo>
                      <a:pt x="10" y="216"/>
                    </a:lnTo>
                    <a:lnTo>
                      <a:pt x="8" y="215"/>
                    </a:lnTo>
                    <a:lnTo>
                      <a:pt x="7" y="215"/>
                    </a:lnTo>
                    <a:lnTo>
                      <a:pt x="0" y="208"/>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01" name="Freeform 34"/>
              <p:cNvSpPr>
                <a:spLocks/>
              </p:cNvSpPr>
              <p:nvPr/>
            </p:nvSpPr>
            <p:spPr bwMode="auto">
              <a:xfrm>
                <a:off x="5326063" y="5048250"/>
                <a:ext cx="84137" cy="138113"/>
              </a:xfrm>
              <a:custGeom>
                <a:avLst/>
                <a:gdLst>
                  <a:gd name="T0" fmla="*/ 0 w 27"/>
                  <a:gd name="T1" fmla="*/ 2147483647 h 42"/>
                  <a:gd name="T2" fmla="*/ 2147483647 w 27"/>
                  <a:gd name="T3" fmla="*/ 2147483647 h 42"/>
                  <a:gd name="T4" fmla="*/ 2147483647 w 27"/>
                  <a:gd name="T5" fmla="*/ 2147483647 h 42"/>
                  <a:gd name="T6" fmla="*/ 2147483647 w 27"/>
                  <a:gd name="T7" fmla="*/ 2147483647 h 42"/>
                  <a:gd name="T8" fmla="*/ 2147483647 w 27"/>
                  <a:gd name="T9" fmla="*/ 2147483647 h 42"/>
                  <a:gd name="T10" fmla="*/ 2147483647 w 27"/>
                  <a:gd name="T11" fmla="*/ 2147483647 h 42"/>
                  <a:gd name="T12" fmla="*/ 2147483647 w 27"/>
                  <a:gd name="T13" fmla="*/ 2147483647 h 42"/>
                  <a:gd name="T14" fmla="*/ 2147483647 w 27"/>
                  <a:gd name="T15" fmla="*/ 2147483647 h 42"/>
                  <a:gd name="T16" fmla="*/ 2147483647 w 27"/>
                  <a:gd name="T17" fmla="*/ 2147483647 h 42"/>
                  <a:gd name="T18" fmla="*/ 2147483647 w 27"/>
                  <a:gd name="T19" fmla="*/ 2147483647 h 42"/>
                  <a:gd name="T20" fmla="*/ 2147483647 w 27"/>
                  <a:gd name="T21" fmla="*/ 2147483647 h 42"/>
                  <a:gd name="T22" fmla="*/ 2147483647 w 27"/>
                  <a:gd name="T23" fmla="*/ 2147483647 h 42"/>
                  <a:gd name="T24" fmla="*/ 2147483647 w 27"/>
                  <a:gd name="T25" fmla="*/ 2147483647 h 42"/>
                  <a:gd name="T26" fmla="*/ 2147483647 w 27"/>
                  <a:gd name="T27" fmla="*/ 2147483647 h 42"/>
                  <a:gd name="T28" fmla="*/ 2147483647 w 27"/>
                  <a:gd name="T29" fmla="*/ 2147483647 h 42"/>
                  <a:gd name="T30" fmla="*/ 2147483647 w 27"/>
                  <a:gd name="T31" fmla="*/ 2147483647 h 42"/>
                  <a:gd name="T32" fmla="*/ 2147483647 w 27"/>
                  <a:gd name="T33" fmla="*/ 2147483647 h 42"/>
                  <a:gd name="T34" fmla="*/ 2147483647 w 27"/>
                  <a:gd name="T35" fmla="*/ 2147483647 h 42"/>
                  <a:gd name="T36" fmla="*/ 2147483647 w 27"/>
                  <a:gd name="T37" fmla="*/ 2147483647 h 42"/>
                  <a:gd name="T38" fmla="*/ 2147483647 w 27"/>
                  <a:gd name="T39" fmla="*/ 2147483647 h 42"/>
                  <a:gd name="T40" fmla="*/ 2147483647 w 27"/>
                  <a:gd name="T41" fmla="*/ 2147483647 h 42"/>
                  <a:gd name="T42" fmla="*/ 2147483647 w 27"/>
                  <a:gd name="T43" fmla="*/ 0 h 42"/>
                  <a:gd name="T44" fmla="*/ 2147483647 w 27"/>
                  <a:gd name="T45" fmla="*/ 2147483647 h 42"/>
                  <a:gd name="T46" fmla="*/ 2147483647 w 27"/>
                  <a:gd name="T47" fmla="*/ 2147483647 h 42"/>
                  <a:gd name="T48" fmla="*/ 2147483647 w 27"/>
                  <a:gd name="T49" fmla="*/ 2147483647 h 42"/>
                  <a:gd name="T50" fmla="*/ 2147483647 w 27"/>
                  <a:gd name="T51" fmla="*/ 2147483647 h 42"/>
                  <a:gd name="T52" fmla="*/ 2147483647 w 27"/>
                  <a:gd name="T53" fmla="*/ 2147483647 h 42"/>
                  <a:gd name="T54" fmla="*/ 2147483647 w 27"/>
                  <a:gd name="T55" fmla="*/ 2147483647 h 42"/>
                  <a:gd name="T56" fmla="*/ 2147483647 w 27"/>
                  <a:gd name="T57" fmla="*/ 2147483647 h 42"/>
                  <a:gd name="T58" fmla="*/ 2147483647 w 27"/>
                  <a:gd name="T59" fmla="*/ 2147483647 h 42"/>
                  <a:gd name="T60" fmla="*/ 2147483647 w 27"/>
                  <a:gd name="T61" fmla="*/ 2147483647 h 42"/>
                  <a:gd name="T62" fmla="*/ 2147483647 w 27"/>
                  <a:gd name="T63" fmla="*/ 2147483647 h 42"/>
                  <a:gd name="T64" fmla="*/ 2147483647 w 27"/>
                  <a:gd name="T65" fmla="*/ 2147483647 h 42"/>
                  <a:gd name="T66" fmla="*/ 2147483647 w 27"/>
                  <a:gd name="T67" fmla="*/ 2147483647 h 42"/>
                  <a:gd name="T68" fmla="*/ 2147483647 w 27"/>
                  <a:gd name="T69" fmla="*/ 2147483647 h 42"/>
                  <a:gd name="T70" fmla="*/ 2147483647 w 27"/>
                  <a:gd name="T71" fmla="*/ 2147483647 h 42"/>
                  <a:gd name="T72" fmla="*/ 2147483647 w 27"/>
                  <a:gd name="T73" fmla="*/ 2147483647 h 42"/>
                  <a:gd name="T74" fmla="*/ 2147483647 w 27"/>
                  <a:gd name="T75" fmla="*/ 2147483647 h 42"/>
                  <a:gd name="T76" fmla="*/ 2147483647 w 27"/>
                  <a:gd name="T77" fmla="*/ 2147483647 h 42"/>
                  <a:gd name="T78" fmla="*/ 2147483647 w 27"/>
                  <a:gd name="T79" fmla="*/ 2147483647 h 42"/>
                  <a:gd name="T80" fmla="*/ 2147483647 w 27"/>
                  <a:gd name="T81" fmla="*/ 2147483647 h 42"/>
                  <a:gd name="T82" fmla="*/ 2147483647 w 27"/>
                  <a:gd name="T83" fmla="*/ 2147483647 h 42"/>
                  <a:gd name="T84" fmla="*/ 2147483647 w 27"/>
                  <a:gd name="T85" fmla="*/ 2147483647 h 42"/>
                  <a:gd name="T86" fmla="*/ 2147483647 w 27"/>
                  <a:gd name="T87" fmla="*/ 2147483647 h 42"/>
                  <a:gd name="T88" fmla="*/ 2147483647 w 27"/>
                  <a:gd name="T89" fmla="*/ 2147483647 h 42"/>
                  <a:gd name="T90" fmla="*/ 2147483647 w 27"/>
                  <a:gd name="T91" fmla="*/ 2147483647 h 42"/>
                  <a:gd name="T92" fmla="*/ 2147483647 w 27"/>
                  <a:gd name="T93" fmla="*/ 2147483647 h 42"/>
                  <a:gd name="T94" fmla="*/ 2147483647 w 27"/>
                  <a:gd name="T95" fmla="*/ 2147483647 h 42"/>
                  <a:gd name="T96" fmla="*/ 2147483647 w 27"/>
                  <a:gd name="T97" fmla="*/ 2147483647 h 42"/>
                  <a:gd name="T98" fmla="*/ 2147483647 w 27"/>
                  <a:gd name="T99" fmla="*/ 2147483647 h 42"/>
                  <a:gd name="T100" fmla="*/ 2147483647 w 27"/>
                  <a:gd name="T101" fmla="*/ 2147483647 h 42"/>
                  <a:gd name="T102" fmla="*/ 2147483647 w 27"/>
                  <a:gd name="T103" fmla="*/ 2147483647 h 42"/>
                  <a:gd name="T104" fmla="*/ 2147483647 w 27"/>
                  <a:gd name="T105" fmla="*/ 2147483647 h 42"/>
                  <a:gd name="T106" fmla="*/ 2147483647 w 27"/>
                  <a:gd name="T107" fmla="*/ 2147483647 h 42"/>
                  <a:gd name="T108" fmla="*/ 2147483647 w 27"/>
                  <a:gd name="T109" fmla="*/ 2147483647 h 42"/>
                  <a:gd name="T110" fmla="*/ 2147483647 w 27"/>
                  <a:gd name="T111" fmla="*/ 2147483647 h 42"/>
                  <a:gd name="T112" fmla="*/ 2147483647 w 27"/>
                  <a:gd name="T113" fmla="*/ 2147483647 h 42"/>
                  <a:gd name="T114" fmla="*/ 0 w 27"/>
                  <a:gd name="T115" fmla="*/ 2147483647 h 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7"/>
                  <a:gd name="T175" fmla="*/ 0 h 42"/>
                  <a:gd name="T176" fmla="*/ 27 w 27"/>
                  <a:gd name="T177" fmla="*/ 42 h 4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7" h="42">
                    <a:moveTo>
                      <a:pt x="0" y="23"/>
                    </a:moveTo>
                    <a:lnTo>
                      <a:pt x="1" y="23"/>
                    </a:lnTo>
                    <a:lnTo>
                      <a:pt x="1" y="21"/>
                    </a:lnTo>
                    <a:lnTo>
                      <a:pt x="1" y="19"/>
                    </a:lnTo>
                    <a:lnTo>
                      <a:pt x="2" y="19"/>
                    </a:lnTo>
                    <a:lnTo>
                      <a:pt x="5" y="16"/>
                    </a:lnTo>
                    <a:lnTo>
                      <a:pt x="6" y="16"/>
                    </a:lnTo>
                    <a:lnTo>
                      <a:pt x="7" y="16"/>
                    </a:lnTo>
                    <a:lnTo>
                      <a:pt x="7" y="14"/>
                    </a:lnTo>
                    <a:lnTo>
                      <a:pt x="7" y="13"/>
                    </a:lnTo>
                    <a:lnTo>
                      <a:pt x="7" y="12"/>
                    </a:lnTo>
                    <a:lnTo>
                      <a:pt x="8" y="11"/>
                    </a:lnTo>
                    <a:lnTo>
                      <a:pt x="8" y="10"/>
                    </a:lnTo>
                    <a:lnTo>
                      <a:pt x="8" y="9"/>
                    </a:lnTo>
                    <a:lnTo>
                      <a:pt x="8" y="7"/>
                    </a:lnTo>
                    <a:lnTo>
                      <a:pt x="9" y="6"/>
                    </a:lnTo>
                    <a:lnTo>
                      <a:pt x="10" y="6"/>
                    </a:lnTo>
                    <a:lnTo>
                      <a:pt x="12" y="6"/>
                    </a:lnTo>
                    <a:lnTo>
                      <a:pt x="12" y="4"/>
                    </a:lnTo>
                    <a:lnTo>
                      <a:pt x="13" y="4"/>
                    </a:lnTo>
                    <a:lnTo>
                      <a:pt x="13" y="3"/>
                    </a:lnTo>
                    <a:lnTo>
                      <a:pt x="14" y="0"/>
                    </a:lnTo>
                    <a:lnTo>
                      <a:pt x="14" y="1"/>
                    </a:lnTo>
                    <a:lnTo>
                      <a:pt x="14" y="2"/>
                    </a:lnTo>
                    <a:lnTo>
                      <a:pt x="14" y="4"/>
                    </a:lnTo>
                    <a:lnTo>
                      <a:pt x="15" y="5"/>
                    </a:lnTo>
                    <a:lnTo>
                      <a:pt x="16" y="4"/>
                    </a:lnTo>
                    <a:lnTo>
                      <a:pt x="18" y="5"/>
                    </a:lnTo>
                    <a:lnTo>
                      <a:pt x="18" y="7"/>
                    </a:lnTo>
                    <a:lnTo>
                      <a:pt x="18" y="9"/>
                    </a:lnTo>
                    <a:lnTo>
                      <a:pt x="18" y="12"/>
                    </a:lnTo>
                    <a:lnTo>
                      <a:pt x="18" y="13"/>
                    </a:lnTo>
                    <a:lnTo>
                      <a:pt x="23" y="18"/>
                    </a:lnTo>
                    <a:lnTo>
                      <a:pt x="25" y="21"/>
                    </a:lnTo>
                    <a:lnTo>
                      <a:pt x="25" y="26"/>
                    </a:lnTo>
                    <a:lnTo>
                      <a:pt x="26" y="28"/>
                    </a:lnTo>
                    <a:lnTo>
                      <a:pt x="26" y="29"/>
                    </a:lnTo>
                    <a:lnTo>
                      <a:pt x="25" y="30"/>
                    </a:lnTo>
                    <a:lnTo>
                      <a:pt x="25" y="32"/>
                    </a:lnTo>
                    <a:lnTo>
                      <a:pt x="26" y="33"/>
                    </a:lnTo>
                    <a:lnTo>
                      <a:pt x="26" y="35"/>
                    </a:lnTo>
                    <a:lnTo>
                      <a:pt x="23" y="37"/>
                    </a:lnTo>
                    <a:lnTo>
                      <a:pt x="19" y="41"/>
                    </a:lnTo>
                    <a:lnTo>
                      <a:pt x="18" y="41"/>
                    </a:lnTo>
                    <a:lnTo>
                      <a:pt x="15" y="41"/>
                    </a:lnTo>
                    <a:lnTo>
                      <a:pt x="14" y="40"/>
                    </a:lnTo>
                    <a:lnTo>
                      <a:pt x="13" y="39"/>
                    </a:lnTo>
                    <a:lnTo>
                      <a:pt x="8" y="39"/>
                    </a:lnTo>
                    <a:lnTo>
                      <a:pt x="6" y="38"/>
                    </a:lnTo>
                    <a:lnTo>
                      <a:pt x="5" y="38"/>
                    </a:lnTo>
                    <a:lnTo>
                      <a:pt x="3" y="36"/>
                    </a:lnTo>
                    <a:lnTo>
                      <a:pt x="3" y="34"/>
                    </a:lnTo>
                    <a:lnTo>
                      <a:pt x="3" y="33"/>
                    </a:lnTo>
                    <a:lnTo>
                      <a:pt x="5" y="31"/>
                    </a:lnTo>
                    <a:lnTo>
                      <a:pt x="3" y="31"/>
                    </a:lnTo>
                    <a:lnTo>
                      <a:pt x="1" y="30"/>
                    </a:lnTo>
                    <a:lnTo>
                      <a:pt x="1" y="27"/>
                    </a:lnTo>
                    <a:lnTo>
                      <a:pt x="0" y="23"/>
                    </a:lnTo>
                  </a:path>
                </a:pathLst>
              </a:custGeom>
              <a:solidFill>
                <a:srgbClr val="FF0000"/>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02" name="51 CuadroTexto"/>
              <p:cNvSpPr txBox="1">
                <a:spLocks noChangeArrowheads="1"/>
              </p:cNvSpPr>
              <p:nvPr/>
            </p:nvSpPr>
            <p:spPr bwMode="auto">
              <a:xfrm>
                <a:off x="1071539" y="2000240"/>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10%</a:t>
                </a:r>
                <a:endParaRPr lang="es-ES" dirty="0">
                  <a:latin typeface="Century Gothic" pitchFamily="34" charset="0"/>
                </a:endParaRPr>
              </a:p>
            </p:txBody>
          </p:sp>
          <p:sp>
            <p:nvSpPr>
              <p:cNvPr id="103" name="52 CuadroTexto"/>
              <p:cNvSpPr txBox="1">
                <a:spLocks noChangeArrowheads="1"/>
              </p:cNvSpPr>
              <p:nvPr/>
            </p:nvSpPr>
            <p:spPr bwMode="auto">
              <a:xfrm>
                <a:off x="3958108" y="1117033"/>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19%</a:t>
                </a:r>
                <a:endParaRPr lang="es-ES" dirty="0">
                  <a:latin typeface="Century Gothic" pitchFamily="34" charset="0"/>
                </a:endParaRPr>
              </a:p>
            </p:txBody>
          </p:sp>
          <p:sp>
            <p:nvSpPr>
              <p:cNvPr id="104" name="53 CuadroTexto"/>
              <p:cNvSpPr txBox="1">
                <a:spLocks noChangeArrowheads="1"/>
              </p:cNvSpPr>
              <p:nvPr/>
            </p:nvSpPr>
            <p:spPr bwMode="auto">
              <a:xfrm>
                <a:off x="3343942" y="5040882"/>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15%</a:t>
                </a:r>
                <a:endParaRPr lang="es-ES" dirty="0">
                  <a:latin typeface="Century Gothic" pitchFamily="34" charset="0"/>
                </a:endParaRPr>
              </a:p>
            </p:txBody>
          </p:sp>
          <p:sp>
            <p:nvSpPr>
              <p:cNvPr id="105" name="54 CuadroTexto"/>
              <p:cNvSpPr txBox="1">
                <a:spLocks noChangeArrowheads="1"/>
              </p:cNvSpPr>
              <p:nvPr/>
            </p:nvSpPr>
            <p:spPr bwMode="auto">
              <a:xfrm>
                <a:off x="4568611" y="5702874"/>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18%</a:t>
                </a:r>
                <a:endParaRPr lang="es-ES" dirty="0">
                  <a:latin typeface="Century Gothic" pitchFamily="34" charset="0"/>
                </a:endParaRPr>
              </a:p>
            </p:txBody>
          </p:sp>
          <p:sp>
            <p:nvSpPr>
              <p:cNvPr id="106" name="55 CuadroTexto"/>
              <p:cNvSpPr txBox="1">
                <a:spLocks noChangeArrowheads="1"/>
              </p:cNvSpPr>
              <p:nvPr/>
            </p:nvSpPr>
            <p:spPr bwMode="auto">
              <a:xfrm>
                <a:off x="8286777" y="4500571"/>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18%</a:t>
                </a:r>
                <a:endParaRPr lang="es-ES" dirty="0">
                  <a:latin typeface="Century Gothic" pitchFamily="34" charset="0"/>
                </a:endParaRPr>
              </a:p>
            </p:txBody>
          </p:sp>
          <p:cxnSp>
            <p:nvCxnSpPr>
              <p:cNvPr id="107" name="106 Conector recto de flecha"/>
              <p:cNvCxnSpPr/>
              <p:nvPr/>
            </p:nvCxnSpPr>
            <p:spPr>
              <a:xfrm rot="5400000" flipH="1" flipV="1">
                <a:off x="4918035" y="3497022"/>
                <a:ext cx="2073219" cy="114374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08" name="58 CuadroTexto"/>
              <p:cNvSpPr txBox="1">
                <a:spLocks noChangeArrowheads="1"/>
              </p:cNvSpPr>
              <p:nvPr/>
            </p:nvSpPr>
            <p:spPr bwMode="auto">
              <a:xfrm>
                <a:off x="6357950" y="2038172"/>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20%</a:t>
                </a:r>
                <a:endParaRPr lang="es-ES" dirty="0">
                  <a:latin typeface="Century Gothic" pitchFamily="34" charset="0"/>
                </a:endParaRPr>
              </a:p>
            </p:txBody>
          </p:sp>
          <p:sp>
            <p:nvSpPr>
              <p:cNvPr id="109" name="60 CuadroTexto"/>
              <p:cNvSpPr txBox="1">
                <a:spLocks noChangeArrowheads="1"/>
              </p:cNvSpPr>
              <p:nvPr/>
            </p:nvSpPr>
            <p:spPr bwMode="auto">
              <a:xfrm>
                <a:off x="6588648" y="2963952"/>
                <a:ext cx="4506894" cy="751635"/>
              </a:xfrm>
              <a:prstGeom prst="rect">
                <a:avLst/>
              </a:prstGeom>
              <a:noFill/>
              <a:ln w="9525">
                <a:noFill/>
                <a:miter lim="800000"/>
                <a:headEnd/>
                <a:tailEnd/>
              </a:ln>
            </p:spPr>
            <p:txBody>
              <a:bodyPr wrap="square">
                <a:spAutoFit/>
              </a:bodyPr>
              <a:lstStyle/>
              <a:p>
                <a:r>
                  <a:rPr lang="es-MX" dirty="0">
                    <a:latin typeface="Century Gothic" pitchFamily="34" charset="0"/>
                  </a:rPr>
                  <a:t>DF y </a:t>
                </a:r>
                <a:endParaRPr lang="es-MX" dirty="0" smtClean="0">
                  <a:latin typeface="Century Gothic" pitchFamily="34" charset="0"/>
                </a:endParaRPr>
              </a:p>
              <a:p>
                <a:r>
                  <a:rPr lang="es-MX" dirty="0" smtClean="0">
                    <a:latin typeface="Century Gothic" pitchFamily="34" charset="0"/>
                  </a:rPr>
                  <a:t>Área Metropolitana</a:t>
                </a:r>
                <a:endParaRPr lang="es-ES" dirty="0">
                  <a:latin typeface="Century Gothic" pitchFamily="34" charset="0"/>
                </a:endParaRPr>
              </a:p>
            </p:txBody>
          </p:sp>
          <p:sp>
            <p:nvSpPr>
              <p:cNvPr id="110" name="15 CuadroTexto"/>
              <p:cNvSpPr txBox="1">
                <a:spLocks noChangeArrowheads="1"/>
              </p:cNvSpPr>
              <p:nvPr/>
            </p:nvSpPr>
            <p:spPr bwMode="auto">
              <a:xfrm>
                <a:off x="1000100" y="2285992"/>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2’928.0</a:t>
                </a:r>
                <a:endParaRPr lang="es-MX" sz="1200" dirty="0">
                  <a:solidFill>
                    <a:srgbClr val="FFC000"/>
                  </a:solidFill>
                  <a:latin typeface="Century Gothic" pitchFamily="34" charset="0"/>
                </a:endParaRPr>
              </a:p>
            </p:txBody>
          </p:sp>
          <p:sp>
            <p:nvSpPr>
              <p:cNvPr id="111" name="16 CuadroTexto"/>
              <p:cNvSpPr txBox="1">
                <a:spLocks noChangeArrowheads="1"/>
              </p:cNvSpPr>
              <p:nvPr/>
            </p:nvSpPr>
            <p:spPr bwMode="auto">
              <a:xfrm>
                <a:off x="3958108" y="1464824"/>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5’899.4</a:t>
                </a:r>
                <a:endParaRPr lang="es-MX" sz="1200" dirty="0">
                  <a:solidFill>
                    <a:srgbClr val="FFC000"/>
                  </a:solidFill>
                  <a:latin typeface="Century Gothic" pitchFamily="34" charset="0"/>
                </a:endParaRPr>
              </a:p>
            </p:txBody>
          </p:sp>
          <p:sp>
            <p:nvSpPr>
              <p:cNvPr id="112" name="19 CuadroTexto"/>
              <p:cNvSpPr txBox="1">
                <a:spLocks noChangeArrowheads="1"/>
              </p:cNvSpPr>
              <p:nvPr/>
            </p:nvSpPr>
            <p:spPr bwMode="auto">
              <a:xfrm>
                <a:off x="6315092" y="2373132"/>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6’156.2</a:t>
                </a:r>
                <a:endParaRPr lang="es-MX" sz="1200" dirty="0">
                  <a:solidFill>
                    <a:srgbClr val="FFC000"/>
                  </a:solidFill>
                  <a:latin typeface="Century Gothic" pitchFamily="34" charset="0"/>
                </a:endParaRPr>
              </a:p>
            </p:txBody>
          </p:sp>
          <p:sp>
            <p:nvSpPr>
              <p:cNvPr id="113" name="20 CuadroTexto"/>
              <p:cNvSpPr txBox="1">
                <a:spLocks noChangeArrowheads="1"/>
              </p:cNvSpPr>
              <p:nvPr/>
            </p:nvSpPr>
            <p:spPr bwMode="auto">
              <a:xfrm>
                <a:off x="8215337" y="4786321"/>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5’385.7</a:t>
                </a:r>
                <a:endParaRPr lang="es-MX" sz="1200" dirty="0">
                  <a:solidFill>
                    <a:srgbClr val="FFC000"/>
                  </a:solidFill>
                  <a:latin typeface="Century Gothic" pitchFamily="34" charset="0"/>
                </a:endParaRPr>
              </a:p>
            </p:txBody>
          </p:sp>
          <p:sp>
            <p:nvSpPr>
              <p:cNvPr id="114" name="18 CuadroTexto"/>
              <p:cNvSpPr txBox="1">
                <a:spLocks noChangeArrowheads="1"/>
              </p:cNvSpPr>
              <p:nvPr/>
            </p:nvSpPr>
            <p:spPr bwMode="auto">
              <a:xfrm>
                <a:off x="4500562" y="6010295"/>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5’415.2</a:t>
                </a:r>
                <a:endParaRPr lang="es-MX" sz="1200" dirty="0">
                  <a:solidFill>
                    <a:srgbClr val="FFC000"/>
                  </a:solidFill>
                  <a:latin typeface="Century Gothic" pitchFamily="34" charset="0"/>
                </a:endParaRPr>
              </a:p>
            </p:txBody>
          </p:sp>
          <p:sp>
            <p:nvSpPr>
              <p:cNvPr id="115" name="17 CuadroTexto"/>
              <p:cNvSpPr txBox="1">
                <a:spLocks noChangeArrowheads="1"/>
              </p:cNvSpPr>
              <p:nvPr/>
            </p:nvSpPr>
            <p:spPr bwMode="auto">
              <a:xfrm>
                <a:off x="3428993" y="5357826"/>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4’602.7</a:t>
                </a:r>
                <a:endParaRPr lang="es-MX" sz="1200" dirty="0">
                  <a:solidFill>
                    <a:srgbClr val="FFC000"/>
                  </a:solidFill>
                  <a:latin typeface="Century Gothic" pitchFamily="34" charset="0"/>
                </a:endParaRPr>
              </a:p>
            </p:txBody>
          </p:sp>
        </p:grpSp>
      </p:grpSp>
      <p:sp>
        <p:nvSpPr>
          <p:cNvPr id="121" name="120 Rectángulo"/>
          <p:cNvSpPr/>
          <p:nvPr/>
        </p:nvSpPr>
        <p:spPr>
          <a:xfrm>
            <a:off x="5857884" y="1428736"/>
            <a:ext cx="2848857" cy="769441"/>
          </a:xfrm>
          <a:prstGeom prst="rect">
            <a:avLst/>
          </a:prstGeom>
        </p:spPr>
        <p:txBody>
          <a:bodyPr wrap="none">
            <a:spAutoFit/>
          </a:bodyPr>
          <a:lstStyle/>
          <a:p>
            <a:r>
              <a:rPr lang="es-MX" b="1" dirty="0" smtClean="0">
                <a:latin typeface="Century Gothic" pitchFamily="34" charset="0"/>
              </a:rPr>
              <a:t>Total: 30’239.6</a:t>
            </a:r>
            <a:r>
              <a:rPr lang="es-MX" dirty="0" smtClean="0">
                <a:latin typeface="Century Gothic" pitchFamily="34" charset="0"/>
              </a:rPr>
              <a:t/>
            </a:r>
            <a:br>
              <a:rPr lang="es-MX" dirty="0" smtClean="0">
                <a:latin typeface="Century Gothic" pitchFamily="34" charset="0"/>
              </a:rPr>
            </a:br>
            <a:r>
              <a:rPr lang="es-MX" sz="1400" dirty="0" smtClean="0">
                <a:latin typeface="Century Gothic" pitchFamily="34" charset="0"/>
              </a:rPr>
              <a:t>Usuarios de Internet en México</a:t>
            </a:r>
          </a:p>
          <a:p>
            <a:r>
              <a:rPr lang="es-MX" sz="1200" dirty="0" smtClean="0">
                <a:latin typeface="Century Gothic" pitchFamily="34" charset="0"/>
              </a:rPr>
              <a:t>Entre12 y 70 años</a:t>
            </a:r>
          </a:p>
        </p:txBody>
      </p:sp>
      <p:sp>
        <p:nvSpPr>
          <p:cNvPr id="122" name="121 CuadroTexto"/>
          <p:cNvSpPr txBox="1"/>
          <p:nvPr/>
        </p:nvSpPr>
        <p:spPr>
          <a:xfrm>
            <a:off x="71406" y="500042"/>
            <a:ext cx="5227393" cy="369332"/>
          </a:xfrm>
          <a:prstGeom prst="rect">
            <a:avLst/>
          </a:prstGeom>
          <a:noFill/>
        </p:spPr>
        <p:txBody>
          <a:bodyPr wrap="none" rtlCol="0">
            <a:spAutoFit/>
          </a:bodyPr>
          <a:lstStyle/>
          <a:p>
            <a:r>
              <a:rPr lang="es-MX" dirty="0" smtClean="0"/>
              <a:t>Más de 30 millones de usuarios de Internet en México</a:t>
            </a:r>
            <a:endParaRPr lang="es-ES" dirty="0"/>
          </a:p>
        </p:txBody>
      </p:sp>
      <p:sp>
        <p:nvSpPr>
          <p:cNvPr id="68" name="67 Rectángulo"/>
          <p:cNvSpPr/>
          <p:nvPr/>
        </p:nvSpPr>
        <p:spPr>
          <a:xfrm>
            <a:off x="6336009" y="5939988"/>
            <a:ext cx="216024" cy="21602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69" name="68 Rectángulo"/>
          <p:cNvSpPr/>
          <p:nvPr/>
        </p:nvSpPr>
        <p:spPr>
          <a:xfrm>
            <a:off x="6336009" y="6228020"/>
            <a:ext cx="216024" cy="21602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71" name="70 CuadroTexto"/>
          <p:cNvSpPr txBox="1"/>
          <p:nvPr/>
        </p:nvSpPr>
        <p:spPr>
          <a:xfrm>
            <a:off x="6563597" y="5867980"/>
            <a:ext cx="2276585" cy="369332"/>
          </a:xfrm>
          <a:prstGeom prst="rect">
            <a:avLst/>
          </a:prstGeom>
          <a:noFill/>
        </p:spPr>
        <p:txBody>
          <a:bodyPr wrap="none" rtlCol="0">
            <a:spAutoFit/>
          </a:bodyPr>
          <a:lstStyle/>
          <a:p>
            <a:r>
              <a:rPr lang="es-MX" dirty="0" smtClean="0"/>
              <a:t>Participación nacional</a:t>
            </a:r>
            <a:endParaRPr lang="es-ES" dirty="0"/>
          </a:p>
        </p:txBody>
      </p:sp>
      <p:sp>
        <p:nvSpPr>
          <p:cNvPr id="72" name="71 CuadroTexto"/>
          <p:cNvSpPr txBox="1"/>
          <p:nvPr/>
        </p:nvSpPr>
        <p:spPr>
          <a:xfrm>
            <a:off x="6552033" y="6165304"/>
            <a:ext cx="2484463" cy="369332"/>
          </a:xfrm>
          <a:prstGeom prst="rect">
            <a:avLst/>
          </a:prstGeom>
          <a:noFill/>
        </p:spPr>
        <p:txBody>
          <a:bodyPr wrap="none" rtlCol="0">
            <a:spAutoFit/>
          </a:bodyPr>
          <a:lstStyle/>
          <a:p>
            <a:r>
              <a:rPr lang="es-MX" dirty="0" smtClean="0">
                <a:solidFill>
                  <a:srgbClr val="FFC000"/>
                </a:solidFill>
              </a:rPr>
              <a:t>Penetración en la región</a:t>
            </a:r>
            <a:endParaRPr lang="es-ES" dirty="0">
              <a:solidFill>
                <a:srgbClr val="FFC000"/>
              </a:solidFill>
            </a:endParaRPr>
          </a:p>
        </p:txBody>
      </p:sp>
      <p:sp>
        <p:nvSpPr>
          <p:cNvPr id="123" name="122 CuadroTexto"/>
          <p:cNvSpPr txBox="1"/>
          <p:nvPr/>
        </p:nvSpPr>
        <p:spPr>
          <a:xfrm>
            <a:off x="3039258" y="1807502"/>
            <a:ext cx="596638" cy="369332"/>
          </a:xfrm>
          <a:prstGeom prst="rect">
            <a:avLst/>
          </a:prstGeom>
          <a:noFill/>
        </p:spPr>
        <p:txBody>
          <a:bodyPr wrap="none" rtlCol="0">
            <a:spAutoFit/>
          </a:bodyPr>
          <a:lstStyle/>
          <a:p>
            <a:r>
              <a:rPr lang="es-MX" dirty="0" smtClean="0">
                <a:solidFill>
                  <a:srgbClr val="FFC000"/>
                </a:solidFill>
              </a:rPr>
              <a:t>36%</a:t>
            </a:r>
            <a:endParaRPr lang="es-ES" dirty="0">
              <a:solidFill>
                <a:srgbClr val="FFC000"/>
              </a:solidFill>
            </a:endParaRPr>
          </a:p>
        </p:txBody>
      </p:sp>
      <p:sp>
        <p:nvSpPr>
          <p:cNvPr id="124" name="123 CuadroTexto"/>
          <p:cNvSpPr txBox="1"/>
          <p:nvPr/>
        </p:nvSpPr>
        <p:spPr>
          <a:xfrm>
            <a:off x="4788024" y="2564904"/>
            <a:ext cx="585417" cy="369332"/>
          </a:xfrm>
          <a:prstGeom prst="rect">
            <a:avLst/>
          </a:prstGeom>
          <a:noFill/>
        </p:spPr>
        <p:txBody>
          <a:bodyPr wrap="none" rtlCol="0">
            <a:spAutoFit/>
          </a:bodyPr>
          <a:lstStyle/>
          <a:p>
            <a:r>
              <a:rPr lang="es-MX" dirty="0" smtClean="0">
                <a:solidFill>
                  <a:srgbClr val="FFC000"/>
                </a:solidFill>
              </a:rPr>
              <a:t>35%</a:t>
            </a:r>
            <a:endParaRPr lang="es-ES" dirty="0">
              <a:solidFill>
                <a:srgbClr val="FFC000"/>
              </a:solidFill>
            </a:endParaRPr>
          </a:p>
        </p:txBody>
      </p:sp>
      <p:sp>
        <p:nvSpPr>
          <p:cNvPr id="125" name="124 CuadroTexto"/>
          <p:cNvSpPr txBox="1"/>
          <p:nvPr/>
        </p:nvSpPr>
        <p:spPr>
          <a:xfrm>
            <a:off x="6369259" y="4643844"/>
            <a:ext cx="579005" cy="369332"/>
          </a:xfrm>
          <a:prstGeom prst="rect">
            <a:avLst/>
          </a:prstGeom>
          <a:noFill/>
        </p:spPr>
        <p:txBody>
          <a:bodyPr wrap="none" rtlCol="0">
            <a:spAutoFit/>
          </a:bodyPr>
          <a:lstStyle/>
          <a:p>
            <a:r>
              <a:rPr lang="es-MX" dirty="0" smtClean="0">
                <a:solidFill>
                  <a:srgbClr val="FFC000"/>
                </a:solidFill>
              </a:rPr>
              <a:t>33%</a:t>
            </a:r>
            <a:endParaRPr lang="es-ES" dirty="0">
              <a:solidFill>
                <a:srgbClr val="FFC000"/>
              </a:solidFill>
            </a:endParaRPr>
          </a:p>
        </p:txBody>
      </p:sp>
      <p:sp>
        <p:nvSpPr>
          <p:cNvPr id="126" name="125 CuadroTexto"/>
          <p:cNvSpPr txBox="1"/>
          <p:nvPr/>
        </p:nvSpPr>
        <p:spPr>
          <a:xfrm>
            <a:off x="3416931" y="5705303"/>
            <a:ext cx="579005" cy="369332"/>
          </a:xfrm>
          <a:prstGeom prst="rect">
            <a:avLst/>
          </a:prstGeom>
          <a:noFill/>
        </p:spPr>
        <p:txBody>
          <a:bodyPr wrap="none" rtlCol="0">
            <a:spAutoFit/>
          </a:bodyPr>
          <a:lstStyle/>
          <a:p>
            <a:r>
              <a:rPr lang="es-MX" dirty="0" smtClean="0">
                <a:solidFill>
                  <a:srgbClr val="FFC000"/>
                </a:solidFill>
              </a:rPr>
              <a:t>31%</a:t>
            </a:r>
            <a:endParaRPr lang="es-ES" dirty="0">
              <a:solidFill>
                <a:srgbClr val="FFC000"/>
              </a:solidFill>
            </a:endParaRPr>
          </a:p>
        </p:txBody>
      </p:sp>
      <p:sp>
        <p:nvSpPr>
          <p:cNvPr id="127" name="126 CuadroTexto"/>
          <p:cNvSpPr txBox="1"/>
          <p:nvPr/>
        </p:nvSpPr>
        <p:spPr>
          <a:xfrm>
            <a:off x="2466400" y="5157192"/>
            <a:ext cx="593432" cy="369332"/>
          </a:xfrm>
          <a:prstGeom prst="rect">
            <a:avLst/>
          </a:prstGeom>
          <a:noFill/>
        </p:spPr>
        <p:txBody>
          <a:bodyPr wrap="none" rtlCol="0">
            <a:spAutoFit/>
          </a:bodyPr>
          <a:lstStyle/>
          <a:p>
            <a:r>
              <a:rPr lang="es-MX" dirty="0" smtClean="0">
                <a:solidFill>
                  <a:srgbClr val="FFC000"/>
                </a:solidFill>
              </a:rPr>
              <a:t>30%</a:t>
            </a:r>
            <a:endParaRPr lang="es-ES" dirty="0">
              <a:solidFill>
                <a:srgbClr val="FFC000"/>
              </a:solidFill>
            </a:endParaRPr>
          </a:p>
        </p:txBody>
      </p:sp>
      <p:sp>
        <p:nvSpPr>
          <p:cNvPr id="128" name="127 CuadroTexto"/>
          <p:cNvSpPr txBox="1"/>
          <p:nvPr/>
        </p:nvSpPr>
        <p:spPr>
          <a:xfrm>
            <a:off x="611560" y="2492896"/>
            <a:ext cx="593432" cy="369332"/>
          </a:xfrm>
          <a:prstGeom prst="rect">
            <a:avLst/>
          </a:prstGeom>
          <a:noFill/>
        </p:spPr>
        <p:txBody>
          <a:bodyPr wrap="none" rtlCol="0">
            <a:spAutoFit/>
          </a:bodyPr>
          <a:lstStyle/>
          <a:p>
            <a:r>
              <a:rPr lang="es-MX" dirty="0" smtClean="0">
                <a:solidFill>
                  <a:srgbClr val="FFC000"/>
                </a:solidFill>
              </a:rPr>
              <a:t>32%</a:t>
            </a:r>
            <a:endParaRPr lang="es-ES" dirty="0">
              <a:solidFill>
                <a:srgbClr val="FFC000"/>
              </a:solidFil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11 Gráfico"/>
          <p:cNvGraphicFramePr>
            <a:graphicFrameLocks/>
          </p:cNvGraphicFramePr>
          <p:nvPr/>
        </p:nvGraphicFramePr>
        <p:xfrm>
          <a:off x="611560" y="989037"/>
          <a:ext cx="7708900" cy="5248275"/>
        </p:xfrm>
        <a:graphic>
          <a:graphicData uri="http://schemas.openxmlformats.org/presentationml/2006/ole">
            <mc:AlternateContent xmlns:mc="http://schemas.openxmlformats.org/markup-compatibility/2006">
              <mc:Choice xmlns:v="urn:schemas-microsoft-com:vml" Requires="v">
                <p:oleObj spid="_x0000_s246817" name="Worksheet" r:id="rId5" imgW="7715250" imgH="5248275" progId="Excel.Sheet.8">
                  <p:embed/>
                </p:oleObj>
              </mc:Choice>
              <mc:Fallback>
                <p:oleObj name="Worksheet" r:id="rId5" imgW="7715250" imgH="5248275" progId="Excel.Sheet.8">
                  <p:embed/>
                  <p:pic>
                    <p:nvPicPr>
                      <p:cNvPr id="0" name="Picture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560" y="989037"/>
                        <a:ext cx="7708900" cy="5248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5 Marcador de número de diapositiva"/>
          <p:cNvSpPr>
            <a:spLocks noGrp="1"/>
          </p:cNvSpPr>
          <p:nvPr>
            <p:ph type="sldNum" sz="quarter" idx="12"/>
          </p:nvPr>
        </p:nvSpPr>
        <p:spPr/>
        <p:txBody>
          <a:bodyPr/>
          <a:lstStyle/>
          <a:p>
            <a:pPr>
              <a:defRPr/>
            </a:pPr>
            <a:fld id="{5ACB5C95-8C00-4403-A9C5-81E42B0E8DC8}" type="slidenum">
              <a:rPr lang="es-ES"/>
              <a:pPr>
                <a:defRPr/>
              </a:pPr>
              <a:t>9</a:t>
            </a:fld>
            <a:endParaRPr lang="es-ES"/>
          </a:p>
        </p:txBody>
      </p:sp>
      <p:sp>
        <p:nvSpPr>
          <p:cNvPr id="16386" name="1 Título"/>
          <p:cNvSpPr>
            <a:spLocks noGrp="1"/>
          </p:cNvSpPr>
          <p:nvPr>
            <p:ph type="title"/>
          </p:nvPr>
        </p:nvSpPr>
        <p:spPr>
          <a:xfrm>
            <a:off x="-436640" y="53197"/>
            <a:ext cx="8176992" cy="1071547"/>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484632" indent="0" eaLnBrk="1" hangingPunct="1">
              <a:defRPr/>
            </a:pPr>
            <a:r>
              <a:rPr lang="es-ES" sz="2800" b="1" dirty="0" smtClean="0">
                <a:solidFill>
                  <a:schemeClr val="tx1"/>
                </a:solidFill>
              </a:rPr>
              <a:t>Penetración de Internet en México: 2009 vs. 2010</a:t>
            </a:r>
            <a:r>
              <a:rPr lang="es-ES" sz="1800" b="1" dirty="0" smtClean="0">
                <a:solidFill>
                  <a:schemeClr val="tx1"/>
                </a:solidFill>
                <a:latin typeface="+mn-lt"/>
              </a:rPr>
              <a:t/>
            </a:r>
            <a:br>
              <a:rPr lang="es-ES" sz="1800" b="1" dirty="0" smtClean="0">
                <a:solidFill>
                  <a:schemeClr val="tx1"/>
                </a:solidFill>
                <a:latin typeface="+mn-lt"/>
              </a:rPr>
            </a:br>
            <a:r>
              <a:rPr lang="es-ES" sz="1800" b="1" dirty="0" smtClean="0">
                <a:solidFill>
                  <a:schemeClr val="tx1"/>
                </a:solidFill>
                <a:latin typeface="+mn-lt"/>
              </a:rPr>
              <a:t/>
            </a:r>
            <a:br>
              <a:rPr lang="es-ES" sz="1800" b="1" dirty="0" smtClean="0">
                <a:solidFill>
                  <a:schemeClr val="tx1"/>
                </a:solidFill>
                <a:latin typeface="+mn-lt"/>
              </a:rPr>
            </a:br>
            <a:endParaRPr lang="es-ES" sz="1800" b="1" dirty="0" smtClean="0">
              <a:solidFill>
                <a:schemeClr val="tx1"/>
              </a:solidFill>
              <a:latin typeface="+mn-lt"/>
            </a:endParaRPr>
          </a:p>
        </p:txBody>
      </p:sp>
      <p:sp>
        <p:nvSpPr>
          <p:cNvPr id="2053" name="Text Box 6"/>
          <p:cNvSpPr txBox="1">
            <a:spLocks noChangeArrowheads="1"/>
          </p:cNvSpPr>
          <p:nvPr/>
        </p:nvSpPr>
        <p:spPr bwMode="auto">
          <a:xfrm>
            <a:off x="1143000" y="6286500"/>
            <a:ext cx="1873250" cy="366713"/>
          </a:xfrm>
          <a:prstGeom prst="rect">
            <a:avLst/>
          </a:prstGeom>
          <a:noFill/>
          <a:ln w="9525">
            <a:noFill/>
            <a:miter lim="800000"/>
            <a:headEnd/>
            <a:tailEnd/>
          </a:ln>
        </p:spPr>
        <p:txBody>
          <a:bodyPr>
            <a:spAutoFit/>
          </a:bodyPr>
          <a:lstStyle/>
          <a:p>
            <a:pPr>
              <a:spcBef>
                <a:spcPct val="50000"/>
              </a:spcBef>
            </a:pPr>
            <a:endParaRPr lang="es-MX"/>
          </a:p>
        </p:txBody>
      </p:sp>
      <p:sp>
        <p:nvSpPr>
          <p:cNvPr id="2056" name="9 CuadroTexto"/>
          <p:cNvSpPr txBox="1">
            <a:spLocks noChangeArrowheads="1"/>
          </p:cNvSpPr>
          <p:nvPr/>
        </p:nvSpPr>
        <p:spPr bwMode="auto">
          <a:xfrm>
            <a:off x="2643188" y="2643188"/>
            <a:ext cx="1143000" cy="369887"/>
          </a:xfrm>
          <a:prstGeom prst="rect">
            <a:avLst/>
          </a:prstGeom>
          <a:noFill/>
          <a:ln w="9525">
            <a:noFill/>
            <a:miter lim="800000"/>
            <a:headEnd/>
            <a:tailEnd/>
          </a:ln>
        </p:spPr>
        <p:txBody>
          <a:bodyPr>
            <a:spAutoFit/>
          </a:bodyPr>
          <a:lstStyle/>
          <a:p>
            <a:r>
              <a:rPr lang="es-MX"/>
              <a:t>63’430.0</a:t>
            </a:r>
          </a:p>
        </p:txBody>
      </p:sp>
      <p:sp>
        <p:nvSpPr>
          <p:cNvPr id="2057" name="8 CuadroTexto"/>
          <p:cNvSpPr txBox="1">
            <a:spLocks noChangeArrowheads="1"/>
          </p:cNvSpPr>
          <p:nvPr/>
        </p:nvSpPr>
        <p:spPr bwMode="auto">
          <a:xfrm>
            <a:off x="2643188" y="3857625"/>
            <a:ext cx="1143000" cy="369888"/>
          </a:xfrm>
          <a:prstGeom prst="rect">
            <a:avLst/>
          </a:prstGeom>
          <a:noFill/>
          <a:ln w="9525">
            <a:noFill/>
            <a:miter lim="800000"/>
            <a:headEnd/>
            <a:tailEnd/>
          </a:ln>
        </p:spPr>
        <p:txBody>
          <a:bodyPr>
            <a:spAutoFit/>
          </a:bodyPr>
          <a:lstStyle/>
          <a:p>
            <a:r>
              <a:rPr lang="es-MX"/>
              <a:t>27’230.5</a:t>
            </a:r>
          </a:p>
        </p:txBody>
      </p:sp>
      <p:sp>
        <p:nvSpPr>
          <p:cNvPr id="2058" name="8 CuadroTexto"/>
          <p:cNvSpPr txBox="1">
            <a:spLocks noChangeArrowheads="1"/>
          </p:cNvSpPr>
          <p:nvPr/>
        </p:nvSpPr>
        <p:spPr bwMode="auto">
          <a:xfrm>
            <a:off x="5643563" y="2428875"/>
            <a:ext cx="1143000" cy="369888"/>
          </a:xfrm>
          <a:prstGeom prst="rect">
            <a:avLst/>
          </a:prstGeom>
          <a:noFill/>
          <a:ln w="9525">
            <a:noFill/>
            <a:miter lim="800000"/>
            <a:headEnd/>
            <a:tailEnd/>
          </a:ln>
        </p:spPr>
        <p:txBody>
          <a:bodyPr>
            <a:spAutoFit/>
          </a:bodyPr>
          <a:lstStyle/>
          <a:p>
            <a:r>
              <a:rPr lang="es-MX"/>
              <a:t>61’260.4</a:t>
            </a:r>
          </a:p>
        </p:txBody>
      </p:sp>
      <p:sp>
        <p:nvSpPr>
          <p:cNvPr id="2059" name="9 CuadroTexto"/>
          <p:cNvSpPr txBox="1">
            <a:spLocks noChangeArrowheads="1"/>
          </p:cNvSpPr>
          <p:nvPr/>
        </p:nvSpPr>
        <p:spPr bwMode="auto">
          <a:xfrm>
            <a:off x="5643563" y="3786188"/>
            <a:ext cx="1143000" cy="369887"/>
          </a:xfrm>
          <a:prstGeom prst="rect">
            <a:avLst/>
          </a:prstGeom>
          <a:noFill/>
          <a:ln w="9525">
            <a:noFill/>
            <a:miter lim="800000"/>
            <a:headEnd/>
            <a:tailEnd/>
          </a:ln>
        </p:spPr>
        <p:txBody>
          <a:bodyPr>
            <a:spAutoFit/>
          </a:bodyPr>
          <a:lstStyle/>
          <a:p>
            <a:r>
              <a:rPr lang="es-MX"/>
              <a:t>30’239.6</a:t>
            </a:r>
          </a:p>
        </p:txBody>
      </p:sp>
      <p:sp>
        <p:nvSpPr>
          <p:cNvPr id="2060" name="8 CuadroTexto"/>
          <p:cNvSpPr txBox="1">
            <a:spLocks noChangeArrowheads="1"/>
          </p:cNvSpPr>
          <p:nvPr/>
        </p:nvSpPr>
        <p:spPr bwMode="auto">
          <a:xfrm>
            <a:off x="0" y="5214939"/>
            <a:ext cx="3643306" cy="369332"/>
          </a:xfrm>
          <a:prstGeom prst="rect">
            <a:avLst/>
          </a:prstGeom>
          <a:noFill/>
          <a:ln w="9525">
            <a:noFill/>
            <a:miter lim="800000"/>
            <a:headEnd/>
            <a:tailEnd/>
          </a:ln>
        </p:spPr>
        <p:txBody>
          <a:bodyPr wrap="square">
            <a:spAutoFit/>
          </a:bodyPr>
          <a:lstStyle/>
          <a:p>
            <a:r>
              <a:rPr lang="es-MX" dirty="0" smtClean="0"/>
              <a:t>Población estudiada:       90’660.5</a:t>
            </a:r>
            <a:endParaRPr lang="es-MX" dirty="0"/>
          </a:p>
        </p:txBody>
      </p:sp>
      <p:sp>
        <p:nvSpPr>
          <p:cNvPr id="2061" name="8 CuadroTexto"/>
          <p:cNvSpPr txBox="1">
            <a:spLocks noChangeArrowheads="1"/>
          </p:cNvSpPr>
          <p:nvPr/>
        </p:nvSpPr>
        <p:spPr bwMode="auto">
          <a:xfrm>
            <a:off x="5143500" y="5214938"/>
            <a:ext cx="1143000" cy="369887"/>
          </a:xfrm>
          <a:prstGeom prst="rect">
            <a:avLst/>
          </a:prstGeom>
          <a:noFill/>
          <a:ln w="9525">
            <a:noFill/>
            <a:miter lim="800000"/>
            <a:headEnd/>
            <a:tailEnd/>
          </a:ln>
        </p:spPr>
        <p:txBody>
          <a:bodyPr>
            <a:spAutoFit/>
          </a:bodyPr>
          <a:lstStyle/>
          <a:p>
            <a:r>
              <a:rPr lang="es-MX"/>
              <a:t>91’500.0</a:t>
            </a:r>
          </a:p>
        </p:txBody>
      </p:sp>
      <p:sp>
        <p:nvSpPr>
          <p:cNvPr id="15" name="14 CuadroTexto"/>
          <p:cNvSpPr txBox="1"/>
          <p:nvPr/>
        </p:nvSpPr>
        <p:spPr>
          <a:xfrm>
            <a:off x="71406" y="476672"/>
            <a:ext cx="6702476" cy="646331"/>
          </a:xfrm>
          <a:prstGeom prst="rect">
            <a:avLst/>
          </a:prstGeom>
          <a:noFill/>
        </p:spPr>
        <p:txBody>
          <a:bodyPr wrap="none" rtlCol="0">
            <a:spAutoFit/>
          </a:bodyPr>
          <a:lstStyle/>
          <a:p>
            <a:r>
              <a:rPr lang="es-ES" dirty="0" smtClean="0"/>
              <a:t>La penetración de Internet en México registró un crecimiento del 3% </a:t>
            </a:r>
          </a:p>
          <a:p>
            <a:r>
              <a:rPr lang="es-ES" dirty="0" smtClean="0"/>
              <a:t>con respecto al año anterior</a:t>
            </a:r>
            <a:endParaRPr lang="es-E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344066" name="Picture 2"/>
          <p:cNvPicPr>
            <a:picLocks noChangeAspect="1" noChangeArrowheads="1"/>
          </p:cNvPicPr>
          <p:nvPr/>
        </p:nvPicPr>
        <p:blipFill>
          <a:blip r:embed="rId3" cstate="print"/>
          <a:srcRect/>
          <a:stretch>
            <a:fillRect/>
          </a:stretch>
        </p:blipFill>
        <p:spPr bwMode="auto">
          <a:xfrm>
            <a:off x="0" y="0"/>
            <a:ext cx="9147430" cy="6858000"/>
          </a:xfrm>
          <a:prstGeom prst="rect">
            <a:avLst/>
          </a:prstGeom>
          <a:noFill/>
          <a:ln w="9525">
            <a:noFill/>
            <a:miter lim="800000"/>
            <a:headEnd/>
            <a:tailEnd/>
          </a:ln>
        </p:spPr>
      </p:pic>
      <p:sp>
        <p:nvSpPr>
          <p:cNvPr id="5" name="4 Marco"/>
          <p:cNvSpPr/>
          <p:nvPr/>
        </p:nvSpPr>
        <p:spPr>
          <a:xfrm>
            <a:off x="0" y="4850499"/>
            <a:ext cx="9144000" cy="288032"/>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7" name="6 Flecha abajo"/>
          <p:cNvSpPr/>
          <p:nvPr/>
        </p:nvSpPr>
        <p:spPr>
          <a:xfrm>
            <a:off x="611560" y="927381"/>
            <a:ext cx="792088" cy="38884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44067" name="Picture 3"/>
          <p:cNvPicPr>
            <a:picLocks noChangeAspect="1" noChangeArrowheads="1"/>
          </p:cNvPicPr>
          <p:nvPr/>
        </p:nvPicPr>
        <p:blipFill>
          <a:blip r:embed="rId4" cstate="print"/>
          <a:srcRect/>
          <a:stretch>
            <a:fillRect/>
          </a:stretch>
        </p:blipFill>
        <p:spPr bwMode="auto">
          <a:xfrm>
            <a:off x="2915816" y="980728"/>
            <a:ext cx="6148025" cy="2736304"/>
          </a:xfrm>
          <a:prstGeom prst="rect">
            <a:avLst/>
          </a:prstGeom>
          <a:noFill/>
          <a:ln w="9525">
            <a:noFill/>
            <a:miter lim="800000"/>
            <a:headEnd/>
            <a:tailEnd/>
          </a:ln>
        </p:spPr>
      </p:pic>
      <p:sp>
        <p:nvSpPr>
          <p:cNvPr id="10" name="9 Marco"/>
          <p:cNvSpPr/>
          <p:nvPr/>
        </p:nvSpPr>
        <p:spPr>
          <a:xfrm>
            <a:off x="7524328" y="1052736"/>
            <a:ext cx="1619672" cy="2448272"/>
          </a:xfrm>
          <a:prstGeom prst="frame">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44067"/>
                                        </p:tgtEl>
                                        <p:attrNameLst>
                                          <p:attrName>style.visibility</p:attrName>
                                        </p:attrNameLst>
                                      </p:cBhvr>
                                      <p:to>
                                        <p:strVal val="visible"/>
                                      </p:to>
                                    </p:set>
                                    <p:animEffect transition="in" filter="dissolve">
                                      <p:cBhvr>
                                        <p:cTn id="15" dur="500"/>
                                        <p:tgtEl>
                                          <p:spTgt spid="34406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57252" y="2014534"/>
            <a:ext cx="7772400" cy="914400"/>
          </a:xfrm>
        </p:spPr>
        <p:txBody>
          <a:bodyPr/>
          <a:lstStyle/>
          <a:p>
            <a:pPr algn="ctr"/>
            <a:r>
              <a:rPr lang="es-MX" dirty="0" smtClean="0"/>
              <a:t>Datos demográficos del usuario de Internet en México</a:t>
            </a:r>
            <a:endParaRPr lang="es-E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224C07A5-702A-4914-961B-562D2E02106A}" type="slidenum">
              <a:rPr lang="es-ES"/>
              <a:pPr>
                <a:defRPr/>
              </a:pPr>
              <a:t>12</a:t>
            </a:fld>
            <a:endParaRPr lang="es-ES"/>
          </a:p>
        </p:txBody>
      </p:sp>
      <p:sp>
        <p:nvSpPr>
          <p:cNvPr id="4103" name="2 CuadroTexto"/>
          <p:cNvSpPr txBox="1">
            <a:spLocks noChangeArrowheads="1"/>
          </p:cNvSpPr>
          <p:nvPr/>
        </p:nvSpPr>
        <p:spPr bwMode="auto">
          <a:xfrm>
            <a:off x="5868145" y="6499225"/>
            <a:ext cx="3061544" cy="307777"/>
          </a:xfrm>
          <a:prstGeom prst="rect">
            <a:avLst/>
          </a:prstGeom>
          <a:noFill/>
          <a:ln w="9525">
            <a:noFill/>
            <a:miter lim="800000"/>
            <a:headEnd/>
            <a:tailEnd/>
          </a:ln>
        </p:spPr>
        <p:txBody>
          <a:bodyPr wrap="square">
            <a:spAutoFit/>
          </a:bodyPr>
          <a:lstStyle/>
          <a:p>
            <a:r>
              <a:rPr lang="es-MX" sz="1400" dirty="0"/>
              <a:t>Base </a:t>
            </a:r>
            <a:r>
              <a:rPr lang="es-MX" sz="1400" dirty="0" smtClean="0"/>
              <a:t>2009-2010: </a:t>
            </a:r>
            <a:r>
              <a:rPr lang="es-MX" sz="1400" dirty="0"/>
              <a:t>2,103 entrevistas</a:t>
            </a:r>
            <a:endParaRPr lang="es-ES" sz="1400" dirty="0"/>
          </a:p>
        </p:txBody>
      </p:sp>
      <p:graphicFrame>
        <p:nvGraphicFramePr>
          <p:cNvPr id="4098" name="27 Gráfico"/>
          <p:cNvGraphicFramePr>
            <a:graphicFrameLocks/>
          </p:cNvGraphicFramePr>
          <p:nvPr/>
        </p:nvGraphicFramePr>
        <p:xfrm>
          <a:off x="474663" y="908720"/>
          <a:ext cx="3116262" cy="3008313"/>
        </p:xfrm>
        <a:graphic>
          <a:graphicData uri="http://schemas.openxmlformats.org/presentationml/2006/ole">
            <mc:AlternateContent xmlns:mc="http://schemas.openxmlformats.org/markup-compatibility/2006">
              <mc:Choice xmlns:v="urn:schemas-microsoft-com:vml" Requires="v">
                <p:oleObj spid="_x0000_s247910" name="Worksheet" r:id="rId5" imgW="3114675" imgH="3009900" progId="Excel.Sheet.8">
                  <p:embed/>
                </p:oleObj>
              </mc:Choice>
              <mc:Fallback>
                <p:oleObj name="Worksheet" r:id="rId5" imgW="3114675" imgH="3009900" progId="Excel.Sheet.8">
                  <p:embed/>
                  <p:pic>
                    <p:nvPicPr>
                      <p:cNvPr id="0" name="Picture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663" y="908720"/>
                        <a:ext cx="3116262" cy="300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7"/>
          <p:cNvGraphicFramePr>
            <a:graphicFrameLocks/>
          </p:cNvGraphicFramePr>
          <p:nvPr/>
        </p:nvGraphicFramePr>
        <p:xfrm>
          <a:off x="5140325" y="908720"/>
          <a:ext cx="3114675" cy="3001962"/>
        </p:xfrm>
        <a:graphic>
          <a:graphicData uri="http://schemas.openxmlformats.org/presentationml/2006/ole">
            <mc:AlternateContent xmlns:mc="http://schemas.openxmlformats.org/markup-compatibility/2006">
              <mc:Choice xmlns:v="urn:schemas-microsoft-com:vml" Requires="v">
                <p:oleObj spid="_x0000_s247911" name="Worksheet" r:id="rId8" imgW="3114675" imgH="3000375" progId="Excel.Sheet.8">
                  <p:embed/>
                </p:oleObj>
              </mc:Choice>
              <mc:Fallback>
                <p:oleObj name="Worksheet" r:id="rId8" imgW="3114675" imgH="3000375" progId="Excel.Sheet.8">
                  <p:embed/>
                  <p:pic>
                    <p:nvPicPr>
                      <p:cNvPr id="0" name="Picture 8"/>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40325" y="908720"/>
                        <a:ext cx="3114675" cy="300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0" name="Object 8"/>
          <p:cNvGraphicFramePr>
            <a:graphicFrameLocks/>
          </p:cNvGraphicFramePr>
          <p:nvPr/>
        </p:nvGraphicFramePr>
        <p:xfrm>
          <a:off x="466725" y="3435350"/>
          <a:ext cx="3114675" cy="3001963"/>
        </p:xfrm>
        <a:graphic>
          <a:graphicData uri="http://schemas.openxmlformats.org/presentationml/2006/ole">
            <mc:AlternateContent xmlns:mc="http://schemas.openxmlformats.org/markup-compatibility/2006">
              <mc:Choice xmlns:v="urn:schemas-microsoft-com:vml" Requires="v">
                <p:oleObj spid="_x0000_s247912" name="Worksheet" r:id="rId11" imgW="3114675" imgH="3000375" progId="Excel.Sheet.8">
                  <p:embed/>
                </p:oleObj>
              </mc:Choice>
              <mc:Fallback>
                <p:oleObj name="Worksheet" r:id="rId11" imgW="3114675" imgH="3000375" progId="Excel.Sheet.8">
                  <p:embed/>
                  <p:pic>
                    <p:nvPicPr>
                      <p:cNvPr id="0" name="Picture 9"/>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6725" y="3435350"/>
                        <a:ext cx="3114675" cy="300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1" name="Object 9"/>
          <p:cNvGraphicFramePr>
            <a:graphicFrameLocks/>
          </p:cNvGraphicFramePr>
          <p:nvPr/>
        </p:nvGraphicFramePr>
        <p:xfrm>
          <a:off x="5143500" y="3357563"/>
          <a:ext cx="3105150" cy="3260725"/>
        </p:xfrm>
        <a:graphic>
          <a:graphicData uri="http://schemas.openxmlformats.org/presentationml/2006/ole">
            <mc:AlternateContent xmlns:mc="http://schemas.openxmlformats.org/markup-compatibility/2006">
              <mc:Choice xmlns:v="urn:schemas-microsoft-com:vml" Requires="v">
                <p:oleObj spid="_x0000_s247913" name="Worksheet" r:id="rId14" imgW="3105150" imgH="3257550" progId="Excel.Sheet.8">
                  <p:embed/>
                </p:oleObj>
              </mc:Choice>
              <mc:Fallback>
                <p:oleObj name="Worksheet" r:id="rId14" imgW="3105150" imgH="3257550" progId="Excel.Sheet.8">
                  <p:embed/>
                  <p:pic>
                    <p:nvPicPr>
                      <p:cNvPr id="0" name="Picture 10"/>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43500" y="3357563"/>
                        <a:ext cx="3105150" cy="3260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6" name="10 CuadroTexto"/>
          <p:cNvSpPr txBox="1">
            <a:spLocks noChangeArrowheads="1"/>
          </p:cNvSpPr>
          <p:nvPr/>
        </p:nvSpPr>
        <p:spPr bwMode="auto">
          <a:xfrm>
            <a:off x="1259632" y="908720"/>
            <a:ext cx="1785937" cy="369888"/>
          </a:xfrm>
          <a:prstGeom prst="rect">
            <a:avLst/>
          </a:prstGeom>
          <a:noFill/>
          <a:ln w="9525">
            <a:noFill/>
            <a:miter lim="800000"/>
            <a:headEnd/>
            <a:tailEnd/>
          </a:ln>
        </p:spPr>
        <p:txBody>
          <a:bodyPr>
            <a:spAutoFit/>
          </a:bodyPr>
          <a:lstStyle/>
          <a:p>
            <a:pPr algn="ctr"/>
            <a:r>
              <a:rPr lang="es-MX" dirty="0" smtClean="0"/>
              <a:t>AB/C</a:t>
            </a:r>
            <a:r>
              <a:rPr lang="es-MX" dirty="0"/>
              <a:t>+</a:t>
            </a:r>
          </a:p>
        </p:txBody>
      </p:sp>
      <p:sp>
        <p:nvSpPr>
          <p:cNvPr id="4107" name="11 CuadroTexto"/>
          <p:cNvSpPr txBox="1">
            <a:spLocks noChangeArrowheads="1"/>
          </p:cNvSpPr>
          <p:nvPr/>
        </p:nvSpPr>
        <p:spPr bwMode="auto">
          <a:xfrm>
            <a:off x="5810398" y="908720"/>
            <a:ext cx="1785938" cy="369888"/>
          </a:xfrm>
          <a:prstGeom prst="rect">
            <a:avLst/>
          </a:prstGeom>
          <a:noFill/>
          <a:ln w="9525">
            <a:noFill/>
            <a:miter lim="800000"/>
            <a:headEnd/>
            <a:tailEnd/>
          </a:ln>
        </p:spPr>
        <p:txBody>
          <a:bodyPr>
            <a:spAutoFit/>
          </a:bodyPr>
          <a:lstStyle/>
          <a:p>
            <a:pPr algn="ctr"/>
            <a:r>
              <a:rPr lang="es-MX" dirty="0"/>
              <a:t>C Típico</a:t>
            </a:r>
          </a:p>
        </p:txBody>
      </p:sp>
      <p:sp>
        <p:nvSpPr>
          <p:cNvPr id="4108" name="12 CuadroTexto"/>
          <p:cNvSpPr txBox="1">
            <a:spLocks noChangeArrowheads="1"/>
          </p:cNvSpPr>
          <p:nvPr/>
        </p:nvSpPr>
        <p:spPr bwMode="auto">
          <a:xfrm>
            <a:off x="5868144" y="3487738"/>
            <a:ext cx="1785938" cy="369887"/>
          </a:xfrm>
          <a:prstGeom prst="rect">
            <a:avLst/>
          </a:prstGeom>
          <a:noFill/>
          <a:ln w="9525">
            <a:noFill/>
            <a:miter lim="800000"/>
            <a:headEnd/>
            <a:tailEnd/>
          </a:ln>
        </p:spPr>
        <p:txBody>
          <a:bodyPr>
            <a:spAutoFit/>
          </a:bodyPr>
          <a:lstStyle/>
          <a:p>
            <a:pPr algn="ctr"/>
            <a:r>
              <a:rPr lang="es-MX" dirty="0"/>
              <a:t>D-</a:t>
            </a:r>
          </a:p>
        </p:txBody>
      </p:sp>
      <p:sp>
        <p:nvSpPr>
          <p:cNvPr id="4109" name="13 CuadroTexto"/>
          <p:cNvSpPr txBox="1">
            <a:spLocks noChangeArrowheads="1"/>
          </p:cNvSpPr>
          <p:nvPr/>
        </p:nvSpPr>
        <p:spPr bwMode="auto">
          <a:xfrm>
            <a:off x="1259632" y="3500438"/>
            <a:ext cx="1785937" cy="369887"/>
          </a:xfrm>
          <a:prstGeom prst="rect">
            <a:avLst/>
          </a:prstGeom>
          <a:noFill/>
          <a:ln w="9525">
            <a:noFill/>
            <a:miter lim="800000"/>
            <a:headEnd/>
            <a:tailEnd/>
          </a:ln>
        </p:spPr>
        <p:txBody>
          <a:bodyPr>
            <a:spAutoFit/>
          </a:bodyPr>
          <a:lstStyle/>
          <a:p>
            <a:pPr algn="ctr"/>
            <a:r>
              <a:rPr lang="es-MX" dirty="0"/>
              <a:t>D+</a:t>
            </a:r>
          </a:p>
        </p:txBody>
      </p:sp>
      <p:grpSp>
        <p:nvGrpSpPr>
          <p:cNvPr id="2" name="18 Grupo"/>
          <p:cNvGrpSpPr>
            <a:grpSpLocks/>
          </p:cNvGrpSpPr>
          <p:nvPr/>
        </p:nvGrpSpPr>
        <p:grpSpPr bwMode="auto">
          <a:xfrm>
            <a:off x="2224088" y="6219817"/>
            <a:ext cx="4429125" cy="341934"/>
            <a:chOff x="2223790" y="6112529"/>
            <a:chExt cx="4429156" cy="341179"/>
          </a:xfrm>
        </p:grpSpPr>
        <p:sp>
          <p:nvSpPr>
            <p:cNvPr id="20" name="19 Rectángulo"/>
            <p:cNvSpPr/>
            <p:nvPr/>
          </p:nvSpPr>
          <p:spPr bwMode="auto">
            <a:xfrm>
              <a:off x="2223790" y="6175907"/>
              <a:ext cx="285752" cy="140976"/>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1" name="20 Rectángulo"/>
            <p:cNvSpPr/>
            <p:nvPr/>
          </p:nvSpPr>
          <p:spPr bwMode="auto">
            <a:xfrm>
              <a:off x="4724119" y="6174323"/>
              <a:ext cx="285752" cy="142560"/>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4114" name="15 CuadroTexto"/>
            <p:cNvSpPr txBox="1">
              <a:spLocks noChangeArrowheads="1"/>
            </p:cNvSpPr>
            <p:nvPr/>
          </p:nvSpPr>
          <p:spPr bwMode="auto">
            <a:xfrm>
              <a:off x="2509561" y="6115902"/>
              <a:ext cx="1571617" cy="337806"/>
            </a:xfrm>
            <a:prstGeom prst="rect">
              <a:avLst/>
            </a:prstGeom>
            <a:noFill/>
            <a:ln w="9525">
              <a:noFill/>
              <a:miter lim="800000"/>
              <a:headEnd/>
              <a:tailEnd/>
            </a:ln>
          </p:spPr>
          <p:txBody>
            <a:bodyPr>
              <a:spAutoFit/>
            </a:bodyPr>
            <a:lstStyle/>
            <a:p>
              <a:r>
                <a:rPr lang="es-MX" sz="1600" dirty="0" smtClean="0"/>
                <a:t>Sí </a:t>
              </a:r>
              <a:r>
                <a:rPr lang="es-MX" sz="1600" dirty="0"/>
                <a:t>Usan Internet</a:t>
              </a:r>
            </a:p>
          </p:txBody>
        </p:sp>
        <p:sp>
          <p:nvSpPr>
            <p:cNvPr id="4115" name="18 CuadroTexto"/>
            <p:cNvSpPr txBox="1">
              <a:spLocks noChangeArrowheads="1"/>
            </p:cNvSpPr>
            <p:nvPr/>
          </p:nvSpPr>
          <p:spPr bwMode="auto">
            <a:xfrm>
              <a:off x="5009872" y="6112529"/>
              <a:ext cx="1643074" cy="337806"/>
            </a:xfrm>
            <a:prstGeom prst="rect">
              <a:avLst/>
            </a:prstGeom>
            <a:noFill/>
            <a:ln w="9525">
              <a:noFill/>
              <a:miter lim="800000"/>
              <a:headEnd/>
              <a:tailEnd/>
            </a:ln>
          </p:spPr>
          <p:txBody>
            <a:bodyPr>
              <a:spAutoFit/>
            </a:bodyPr>
            <a:lstStyle/>
            <a:p>
              <a:r>
                <a:rPr lang="es-MX" sz="1600"/>
                <a:t>No Usan Internet</a:t>
              </a:r>
            </a:p>
          </p:txBody>
        </p:sp>
      </p:grpSp>
      <p:sp>
        <p:nvSpPr>
          <p:cNvPr id="22" name="4 CuadroTexto"/>
          <p:cNvSpPr txBox="1">
            <a:spLocks noChangeArrowheads="1"/>
          </p:cNvSpPr>
          <p:nvPr/>
        </p:nvSpPr>
        <p:spPr bwMode="auto">
          <a:xfrm>
            <a:off x="0" y="-27384"/>
            <a:ext cx="9144000" cy="523220"/>
          </a:xfrm>
          <a:prstGeom prst="rect">
            <a:avLst/>
          </a:prstGeom>
          <a:noFill/>
          <a:ln w="9525">
            <a:noFill/>
            <a:miter lim="800000"/>
            <a:headEnd/>
            <a:tailEnd/>
          </a:ln>
        </p:spPr>
        <p:txBody>
          <a:bodyPr wrap="square">
            <a:spAutoFit/>
          </a:bodyPr>
          <a:lstStyle/>
          <a:p>
            <a:pPr>
              <a:defRPr/>
            </a:pPr>
            <a:r>
              <a:rPr lang="es-MX" sz="2800" dirty="0" smtClean="0"/>
              <a:t>Penetración de Internet por nivel socioeconómico</a:t>
            </a:r>
            <a:endParaRPr lang="es-MX" sz="2800" dirty="0"/>
          </a:p>
        </p:txBody>
      </p:sp>
      <p:sp>
        <p:nvSpPr>
          <p:cNvPr id="23" name="10 CuadroTexto"/>
          <p:cNvSpPr txBox="1">
            <a:spLocks noChangeArrowheads="1"/>
          </p:cNvSpPr>
          <p:nvPr/>
        </p:nvSpPr>
        <p:spPr bwMode="auto">
          <a:xfrm>
            <a:off x="2555776" y="4787304"/>
            <a:ext cx="1785937" cy="400110"/>
          </a:xfrm>
          <a:prstGeom prst="rect">
            <a:avLst/>
          </a:prstGeom>
          <a:noFill/>
          <a:ln w="9525">
            <a:noFill/>
            <a:miter lim="800000"/>
            <a:headEnd/>
            <a:tailEnd/>
          </a:ln>
        </p:spPr>
        <p:txBody>
          <a:bodyPr>
            <a:spAutoFit/>
          </a:bodyPr>
          <a:lstStyle/>
          <a:p>
            <a:pPr algn="ctr"/>
            <a:r>
              <a:rPr lang="es-MX" sz="2000" dirty="0" smtClean="0"/>
              <a:t>DIF.: +2</a:t>
            </a:r>
            <a:endParaRPr lang="es-MX" sz="2000" dirty="0"/>
          </a:p>
        </p:txBody>
      </p:sp>
      <p:sp>
        <p:nvSpPr>
          <p:cNvPr id="24" name="10 CuadroTexto"/>
          <p:cNvSpPr txBox="1">
            <a:spLocks noChangeArrowheads="1"/>
          </p:cNvSpPr>
          <p:nvPr/>
        </p:nvSpPr>
        <p:spPr bwMode="auto">
          <a:xfrm>
            <a:off x="2627784" y="1628800"/>
            <a:ext cx="1785937" cy="400110"/>
          </a:xfrm>
          <a:prstGeom prst="rect">
            <a:avLst/>
          </a:prstGeom>
          <a:noFill/>
          <a:ln w="9525">
            <a:noFill/>
            <a:miter lim="800000"/>
            <a:headEnd/>
            <a:tailEnd/>
          </a:ln>
        </p:spPr>
        <p:txBody>
          <a:bodyPr>
            <a:spAutoFit/>
          </a:bodyPr>
          <a:lstStyle/>
          <a:p>
            <a:pPr algn="ctr"/>
            <a:r>
              <a:rPr lang="es-MX" sz="2000" dirty="0" smtClean="0"/>
              <a:t>DIF.: +6</a:t>
            </a:r>
            <a:endParaRPr lang="es-MX" sz="2000" dirty="0"/>
          </a:p>
        </p:txBody>
      </p:sp>
      <p:sp>
        <p:nvSpPr>
          <p:cNvPr id="25" name="10 CuadroTexto"/>
          <p:cNvSpPr txBox="1">
            <a:spLocks noChangeArrowheads="1"/>
          </p:cNvSpPr>
          <p:nvPr/>
        </p:nvSpPr>
        <p:spPr bwMode="auto">
          <a:xfrm>
            <a:off x="7250559" y="4787304"/>
            <a:ext cx="1785937" cy="400110"/>
          </a:xfrm>
          <a:prstGeom prst="rect">
            <a:avLst/>
          </a:prstGeom>
          <a:noFill/>
          <a:ln w="9525">
            <a:noFill/>
            <a:miter lim="800000"/>
            <a:headEnd/>
            <a:tailEnd/>
          </a:ln>
        </p:spPr>
        <p:txBody>
          <a:bodyPr>
            <a:spAutoFit/>
          </a:bodyPr>
          <a:lstStyle/>
          <a:p>
            <a:pPr algn="ctr"/>
            <a:r>
              <a:rPr lang="es-MX" sz="2000" dirty="0" smtClean="0"/>
              <a:t>DIF.: +1</a:t>
            </a:r>
            <a:endParaRPr lang="es-MX" sz="2000" dirty="0"/>
          </a:p>
        </p:txBody>
      </p:sp>
      <p:sp>
        <p:nvSpPr>
          <p:cNvPr id="26" name="10 CuadroTexto"/>
          <p:cNvSpPr txBox="1">
            <a:spLocks noChangeArrowheads="1"/>
          </p:cNvSpPr>
          <p:nvPr/>
        </p:nvSpPr>
        <p:spPr bwMode="auto">
          <a:xfrm>
            <a:off x="7250559" y="1628800"/>
            <a:ext cx="1785937" cy="400110"/>
          </a:xfrm>
          <a:prstGeom prst="rect">
            <a:avLst/>
          </a:prstGeom>
          <a:noFill/>
          <a:ln w="9525">
            <a:noFill/>
            <a:miter lim="800000"/>
            <a:headEnd/>
            <a:tailEnd/>
          </a:ln>
        </p:spPr>
        <p:txBody>
          <a:bodyPr>
            <a:spAutoFit/>
          </a:bodyPr>
          <a:lstStyle/>
          <a:p>
            <a:pPr algn="ctr"/>
            <a:r>
              <a:rPr lang="es-MX" sz="2000" dirty="0" smtClean="0"/>
              <a:t>DIF.: +5</a:t>
            </a:r>
            <a:endParaRPr lang="es-MX" sz="2000" dirty="0"/>
          </a:p>
        </p:txBody>
      </p:sp>
      <p:cxnSp>
        <p:nvCxnSpPr>
          <p:cNvPr id="28" name="27 Conector recto"/>
          <p:cNvCxnSpPr/>
          <p:nvPr/>
        </p:nvCxnSpPr>
        <p:spPr>
          <a:xfrm>
            <a:off x="0" y="3501008"/>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10 CuadroTexto"/>
          <p:cNvSpPr txBox="1">
            <a:spLocks noChangeArrowheads="1"/>
          </p:cNvSpPr>
          <p:nvPr/>
        </p:nvSpPr>
        <p:spPr bwMode="auto">
          <a:xfrm>
            <a:off x="3419872" y="2708920"/>
            <a:ext cx="1785937" cy="707886"/>
          </a:xfrm>
          <a:prstGeom prst="rect">
            <a:avLst/>
          </a:prstGeom>
          <a:noFill/>
          <a:ln w="9525">
            <a:noFill/>
            <a:miter lim="800000"/>
            <a:headEnd/>
            <a:tailEnd/>
          </a:ln>
        </p:spPr>
        <p:txBody>
          <a:bodyPr>
            <a:spAutoFit/>
          </a:bodyPr>
          <a:lstStyle/>
          <a:p>
            <a:pPr algn="ctr"/>
            <a:r>
              <a:rPr lang="es-MX" sz="2000" dirty="0" smtClean="0"/>
              <a:t>Mayor</a:t>
            </a:r>
          </a:p>
          <a:p>
            <a:pPr algn="ctr"/>
            <a:r>
              <a:rPr lang="es-MX" sz="2000" dirty="0" smtClean="0"/>
              <a:t>crecimiento</a:t>
            </a:r>
            <a:endParaRPr lang="es-MX" sz="2000" dirty="0"/>
          </a:p>
        </p:txBody>
      </p:sp>
      <p:sp>
        <p:nvSpPr>
          <p:cNvPr id="30" name="10 CuadroTexto"/>
          <p:cNvSpPr txBox="1">
            <a:spLocks noChangeArrowheads="1"/>
          </p:cNvSpPr>
          <p:nvPr/>
        </p:nvSpPr>
        <p:spPr bwMode="auto">
          <a:xfrm>
            <a:off x="3419872" y="3604954"/>
            <a:ext cx="1785937" cy="707886"/>
          </a:xfrm>
          <a:prstGeom prst="rect">
            <a:avLst/>
          </a:prstGeom>
          <a:noFill/>
          <a:ln w="9525">
            <a:noFill/>
            <a:miter lim="800000"/>
            <a:headEnd/>
            <a:tailEnd/>
          </a:ln>
        </p:spPr>
        <p:txBody>
          <a:bodyPr>
            <a:spAutoFit/>
          </a:bodyPr>
          <a:lstStyle/>
          <a:p>
            <a:pPr algn="ctr"/>
            <a:r>
              <a:rPr lang="es-MX" sz="2000" dirty="0" smtClean="0"/>
              <a:t>Menor </a:t>
            </a:r>
          </a:p>
          <a:p>
            <a:pPr algn="ctr"/>
            <a:r>
              <a:rPr lang="es-MX" sz="2000" dirty="0" smtClean="0"/>
              <a:t>crecimiento</a:t>
            </a:r>
            <a:endParaRPr lang="es-MX" sz="2000" dirty="0"/>
          </a:p>
        </p:txBody>
      </p:sp>
      <p:sp>
        <p:nvSpPr>
          <p:cNvPr id="31" name="30 CuadroTexto"/>
          <p:cNvSpPr txBox="1"/>
          <p:nvPr/>
        </p:nvSpPr>
        <p:spPr>
          <a:xfrm>
            <a:off x="14320" y="395372"/>
            <a:ext cx="7293984" cy="369332"/>
          </a:xfrm>
          <a:prstGeom prst="rect">
            <a:avLst/>
          </a:prstGeom>
          <a:noFill/>
        </p:spPr>
        <p:txBody>
          <a:bodyPr wrap="none" rtlCol="0">
            <a:spAutoFit/>
          </a:bodyPr>
          <a:lstStyle/>
          <a:p>
            <a:r>
              <a:rPr lang="es-ES" dirty="0" smtClean="0"/>
              <a:t>Los niveles socioeconómicos alto y medio registraron el mayor crecimiento</a:t>
            </a:r>
            <a:endParaRPr lang="es-ES" dirty="0"/>
          </a:p>
        </p:txBody>
      </p:sp>
      <p:sp>
        <p:nvSpPr>
          <p:cNvPr id="32" name="11 CuadroTexto"/>
          <p:cNvSpPr txBox="1">
            <a:spLocks noChangeArrowheads="1"/>
          </p:cNvSpPr>
          <p:nvPr/>
        </p:nvSpPr>
        <p:spPr bwMode="auto">
          <a:xfrm>
            <a:off x="3707904" y="908720"/>
            <a:ext cx="1785938" cy="400110"/>
          </a:xfrm>
          <a:prstGeom prst="rect">
            <a:avLst/>
          </a:prstGeom>
          <a:noFill/>
          <a:ln w="9525">
            <a:noFill/>
            <a:miter lim="800000"/>
            <a:headEnd/>
            <a:tailEnd/>
          </a:ln>
        </p:spPr>
        <p:txBody>
          <a:bodyPr>
            <a:spAutoFit/>
          </a:bodyPr>
          <a:lstStyle/>
          <a:p>
            <a:pPr algn="ctr"/>
            <a:r>
              <a:rPr lang="es-MX" sz="2000" dirty="0" smtClean="0">
                <a:solidFill>
                  <a:srgbClr val="FFC000"/>
                </a:solidFill>
              </a:rPr>
              <a:t>2009 vs. 2010</a:t>
            </a:r>
            <a:endParaRPr lang="es-MX" sz="2000" dirty="0">
              <a:solidFill>
                <a:srgbClr val="FFC000"/>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Marcador de número de diapositiva"/>
          <p:cNvSpPr>
            <a:spLocks noGrp="1"/>
          </p:cNvSpPr>
          <p:nvPr>
            <p:ph type="sldNum" sz="quarter" idx="12"/>
          </p:nvPr>
        </p:nvSpPr>
        <p:spPr/>
        <p:txBody>
          <a:bodyPr/>
          <a:lstStyle/>
          <a:p>
            <a:pPr>
              <a:defRPr/>
            </a:pPr>
            <a:fld id="{0B22007C-E551-446D-BBBA-13107CB9F179}" type="slidenum">
              <a:rPr lang="es-ES"/>
              <a:pPr>
                <a:defRPr/>
              </a:pPr>
              <a:t>13</a:t>
            </a:fld>
            <a:endParaRPr lang="es-ES"/>
          </a:p>
        </p:txBody>
      </p:sp>
      <p:sp>
        <p:nvSpPr>
          <p:cNvPr id="4100" name="2 CuadroTexto"/>
          <p:cNvSpPr txBox="1">
            <a:spLocks noChangeArrowheads="1"/>
          </p:cNvSpPr>
          <p:nvPr/>
        </p:nvSpPr>
        <p:spPr bwMode="auto">
          <a:xfrm>
            <a:off x="357158" y="6215082"/>
            <a:ext cx="2500312" cy="304800"/>
          </a:xfrm>
          <a:prstGeom prst="rect">
            <a:avLst/>
          </a:prstGeom>
          <a:noFill/>
          <a:ln w="9525">
            <a:noFill/>
            <a:miter lim="800000"/>
            <a:headEnd/>
            <a:tailEnd/>
          </a:ln>
        </p:spPr>
        <p:txBody>
          <a:bodyPr>
            <a:spAutoFit/>
          </a:bodyPr>
          <a:lstStyle/>
          <a:p>
            <a:r>
              <a:rPr lang="es-MX" sz="1400" dirty="0"/>
              <a:t>Base: </a:t>
            </a:r>
            <a:r>
              <a:rPr lang="es-MX" sz="1400" dirty="0" smtClean="0"/>
              <a:t>2,000 </a:t>
            </a:r>
            <a:r>
              <a:rPr lang="es-MX" sz="1400" dirty="0"/>
              <a:t>entrevistas</a:t>
            </a:r>
            <a:endParaRPr lang="es-ES" sz="1400" dirty="0"/>
          </a:p>
        </p:txBody>
      </p:sp>
      <p:sp>
        <p:nvSpPr>
          <p:cNvPr id="2052" name="4 CuadroTexto"/>
          <p:cNvSpPr txBox="1">
            <a:spLocks noChangeArrowheads="1"/>
          </p:cNvSpPr>
          <p:nvPr/>
        </p:nvSpPr>
        <p:spPr bwMode="auto">
          <a:xfrm>
            <a:off x="71438" y="46001"/>
            <a:ext cx="8501090" cy="954107"/>
          </a:xfrm>
          <a:prstGeom prst="rect">
            <a:avLst/>
          </a:prstGeom>
          <a:noFill/>
          <a:ln w="9525">
            <a:noFill/>
            <a:miter lim="800000"/>
            <a:headEnd/>
            <a:tailEnd/>
          </a:ln>
        </p:spPr>
        <p:txBody>
          <a:bodyPr wrap="square">
            <a:spAutoFit/>
          </a:bodyPr>
          <a:lstStyle/>
          <a:p>
            <a:pPr>
              <a:defRPr/>
            </a:pPr>
            <a:r>
              <a:rPr lang="es-MX" sz="2800" dirty="0" smtClean="0"/>
              <a:t>Participación de los usuarios de Internet por nivel socioeconómico (2010)</a:t>
            </a:r>
            <a:endParaRPr lang="es-MX" sz="2800" dirty="0"/>
          </a:p>
        </p:txBody>
      </p:sp>
      <p:graphicFrame>
        <p:nvGraphicFramePr>
          <p:cNvPr id="143361" name="27 Gráfico"/>
          <p:cNvGraphicFramePr>
            <a:graphicFrameLocks/>
          </p:cNvGraphicFramePr>
          <p:nvPr>
            <p:extLst>
              <p:ext uri="{D42A27DB-BD31-4B8C-83A1-F6EECF244321}">
                <p14:modId xmlns:p14="http://schemas.microsoft.com/office/powerpoint/2010/main" val="1803326640"/>
              </p:ext>
            </p:extLst>
          </p:nvPr>
        </p:nvGraphicFramePr>
        <p:xfrm>
          <a:off x="683568" y="908720"/>
          <a:ext cx="7927851" cy="5400600"/>
        </p:xfrm>
        <a:graphic>
          <a:graphicData uri="http://schemas.openxmlformats.org/presentationml/2006/ole">
            <mc:AlternateContent xmlns:mc="http://schemas.openxmlformats.org/markup-compatibility/2006">
              <mc:Choice xmlns:v="urn:schemas-microsoft-com:vml" Requires="v">
                <p:oleObj spid="_x0000_s143392" name="Worksheet" r:id="rId5" imgW="8401050" imgH="5848350" progId="Excel.Sheet.8">
                  <p:embed/>
                </p:oleObj>
              </mc:Choice>
              <mc:Fallback>
                <p:oleObj name="Worksheet" r:id="rId5" imgW="8401050" imgH="5848350" progId="Excel.Sheet.8">
                  <p:embed/>
                  <p:pic>
                    <p:nvPicPr>
                      <p:cNvPr id="0"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68" y="908720"/>
                        <a:ext cx="7927851" cy="5400600"/>
                      </a:xfrm>
                      <a:prstGeom prst="rect">
                        <a:avLst/>
                      </a:prstGeom>
                      <a:noFill/>
                    </p:spPr>
                  </p:pic>
                </p:oleObj>
              </mc:Fallback>
            </mc:AlternateContent>
          </a:graphicData>
        </a:graphic>
      </p:graphicFrame>
      <p:sp>
        <p:nvSpPr>
          <p:cNvPr id="14" name="13 CuadroTexto"/>
          <p:cNvSpPr txBox="1"/>
          <p:nvPr/>
        </p:nvSpPr>
        <p:spPr>
          <a:xfrm>
            <a:off x="4345020" y="5013176"/>
            <a:ext cx="788999" cy="369332"/>
          </a:xfrm>
          <a:prstGeom prst="rect">
            <a:avLst/>
          </a:prstGeom>
          <a:noFill/>
        </p:spPr>
        <p:txBody>
          <a:bodyPr wrap="none" rtlCol="0">
            <a:spAutoFit/>
          </a:bodyPr>
          <a:lstStyle/>
          <a:p>
            <a:r>
              <a:rPr lang="es-MX" dirty="0" smtClean="0"/>
              <a:t>Medio</a:t>
            </a:r>
            <a:endParaRPr lang="es-ES" dirty="0"/>
          </a:p>
        </p:txBody>
      </p:sp>
      <p:sp>
        <p:nvSpPr>
          <p:cNvPr id="15" name="14 CuadroTexto"/>
          <p:cNvSpPr txBox="1"/>
          <p:nvPr/>
        </p:nvSpPr>
        <p:spPr>
          <a:xfrm>
            <a:off x="5641164" y="3501008"/>
            <a:ext cx="587020" cy="369332"/>
          </a:xfrm>
          <a:prstGeom prst="rect">
            <a:avLst/>
          </a:prstGeom>
          <a:noFill/>
        </p:spPr>
        <p:txBody>
          <a:bodyPr wrap="none" rtlCol="0">
            <a:spAutoFit/>
          </a:bodyPr>
          <a:lstStyle/>
          <a:p>
            <a:r>
              <a:rPr lang="es-MX" dirty="0" smtClean="0"/>
              <a:t>Alto</a:t>
            </a:r>
            <a:endParaRPr lang="es-ES" dirty="0"/>
          </a:p>
        </p:txBody>
      </p:sp>
      <p:sp>
        <p:nvSpPr>
          <p:cNvPr id="16" name="15 CuadroTexto"/>
          <p:cNvSpPr txBox="1"/>
          <p:nvPr/>
        </p:nvSpPr>
        <p:spPr>
          <a:xfrm>
            <a:off x="2832852" y="3861048"/>
            <a:ext cx="1093569" cy="369332"/>
          </a:xfrm>
          <a:prstGeom prst="rect">
            <a:avLst/>
          </a:prstGeom>
          <a:noFill/>
        </p:spPr>
        <p:txBody>
          <a:bodyPr wrap="none" rtlCol="0">
            <a:spAutoFit/>
          </a:bodyPr>
          <a:lstStyle/>
          <a:p>
            <a:r>
              <a:rPr lang="es-MX" dirty="0" smtClean="0"/>
              <a:t>Bajo-Alto</a:t>
            </a:r>
            <a:endParaRPr lang="es-ES" dirty="0"/>
          </a:p>
        </p:txBody>
      </p:sp>
      <p:sp>
        <p:nvSpPr>
          <p:cNvPr id="17" name="16 CuadroTexto"/>
          <p:cNvSpPr txBox="1"/>
          <p:nvPr/>
        </p:nvSpPr>
        <p:spPr>
          <a:xfrm>
            <a:off x="3539483" y="2771636"/>
            <a:ext cx="614271" cy="369332"/>
          </a:xfrm>
          <a:prstGeom prst="rect">
            <a:avLst/>
          </a:prstGeom>
          <a:noFill/>
        </p:spPr>
        <p:txBody>
          <a:bodyPr wrap="none" rtlCol="0">
            <a:spAutoFit/>
          </a:bodyPr>
          <a:lstStyle/>
          <a:p>
            <a:r>
              <a:rPr lang="es-MX" dirty="0" smtClean="0"/>
              <a:t>Bajo</a:t>
            </a:r>
            <a:endParaRPr lang="es-ES" dirty="0"/>
          </a:p>
        </p:txBody>
      </p:sp>
      <p:sp>
        <p:nvSpPr>
          <p:cNvPr id="18" name="17 CuadroTexto"/>
          <p:cNvSpPr txBox="1"/>
          <p:nvPr/>
        </p:nvSpPr>
        <p:spPr>
          <a:xfrm>
            <a:off x="6804248" y="6156012"/>
            <a:ext cx="1328697" cy="369332"/>
          </a:xfrm>
          <a:prstGeom prst="rect">
            <a:avLst/>
          </a:prstGeom>
          <a:noFill/>
        </p:spPr>
        <p:txBody>
          <a:bodyPr wrap="none" rtlCol="0">
            <a:spAutoFit/>
          </a:bodyPr>
          <a:lstStyle/>
          <a:p>
            <a:r>
              <a:rPr lang="es-MX" dirty="0" smtClean="0">
                <a:solidFill>
                  <a:srgbClr val="FFC000"/>
                </a:solidFill>
              </a:rPr>
              <a:t>Penetración</a:t>
            </a:r>
            <a:endParaRPr lang="es-ES" dirty="0">
              <a:solidFill>
                <a:srgbClr val="FFC000"/>
              </a:solidFill>
            </a:endParaRPr>
          </a:p>
        </p:txBody>
      </p:sp>
      <p:sp>
        <p:nvSpPr>
          <p:cNvPr id="23" name="22 CuadroTexto"/>
          <p:cNvSpPr txBox="1"/>
          <p:nvPr/>
        </p:nvSpPr>
        <p:spPr>
          <a:xfrm>
            <a:off x="2051720" y="4509120"/>
            <a:ext cx="586699" cy="369332"/>
          </a:xfrm>
          <a:prstGeom prst="rect">
            <a:avLst/>
          </a:prstGeom>
          <a:noFill/>
        </p:spPr>
        <p:txBody>
          <a:bodyPr wrap="none" rtlCol="0">
            <a:spAutoFit/>
          </a:bodyPr>
          <a:lstStyle/>
          <a:p>
            <a:r>
              <a:rPr lang="es-MX" dirty="0" smtClean="0">
                <a:solidFill>
                  <a:srgbClr val="FFC000"/>
                </a:solidFill>
              </a:rPr>
              <a:t>23%</a:t>
            </a:r>
            <a:endParaRPr lang="es-ES" dirty="0">
              <a:solidFill>
                <a:srgbClr val="FFC000"/>
              </a:solidFill>
            </a:endParaRPr>
          </a:p>
        </p:txBody>
      </p:sp>
      <p:sp>
        <p:nvSpPr>
          <p:cNvPr id="29" name="28 CuadroTexto"/>
          <p:cNvSpPr txBox="1"/>
          <p:nvPr/>
        </p:nvSpPr>
        <p:spPr>
          <a:xfrm>
            <a:off x="2987824" y="1988840"/>
            <a:ext cx="593432" cy="369332"/>
          </a:xfrm>
          <a:prstGeom prst="rect">
            <a:avLst/>
          </a:prstGeom>
          <a:noFill/>
        </p:spPr>
        <p:txBody>
          <a:bodyPr wrap="none" rtlCol="0">
            <a:spAutoFit/>
          </a:bodyPr>
          <a:lstStyle/>
          <a:p>
            <a:r>
              <a:rPr lang="es-MX" dirty="0" smtClean="0">
                <a:solidFill>
                  <a:srgbClr val="FFC000"/>
                </a:solidFill>
              </a:rPr>
              <a:t>21%</a:t>
            </a:r>
            <a:endParaRPr lang="es-ES" dirty="0">
              <a:solidFill>
                <a:srgbClr val="FFC000"/>
              </a:solidFill>
            </a:endParaRPr>
          </a:p>
        </p:txBody>
      </p:sp>
      <p:sp>
        <p:nvSpPr>
          <p:cNvPr id="30" name="29 CuadroTexto"/>
          <p:cNvSpPr txBox="1"/>
          <p:nvPr/>
        </p:nvSpPr>
        <p:spPr>
          <a:xfrm>
            <a:off x="4355976" y="5877272"/>
            <a:ext cx="792088" cy="369332"/>
          </a:xfrm>
          <a:prstGeom prst="rect">
            <a:avLst/>
          </a:prstGeom>
          <a:noFill/>
        </p:spPr>
        <p:txBody>
          <a:bodyPr wrap="square" rtlCol="0">
            <a:spAutoFit/>
          </a:bodyPr>
          <a:lstStyle/>
          <a:p>
            <a:r>
              <a:rPr lang="es-MX" dirty="0" smtClean="0">
                <a:solidFill>
                  <a:srgbClr val="FFC000"/>
                </a:solidFill>
              </a:rPr>
              <a:t>40%</a:t>
            </a:r>
            <a:endParaRPr lang="es-ES" dirty="0">
              <a:solidFill>
                <a:srgbClr val="FFC000"/>
              </a:solidFill>
            </a:endParaRPr>
          </a:p>
        </p:txBody>
      </p:sp>
      <p:sp>
        <p:nvSpPr>
          <p:cNvPr id="31" name="30 CuadroTexto"/>
          <p:cNvSpPr txBox="1"/>
          <p:nvPr/>
        </p:nvSpPr>
        <p:spPr>
          <a:xfrm>
            <a:off x="6372200" y="3429000"/>
            <a:ext cx="792088" cy="369332"/>
          </a:xfrm>
          <a:prstGeom prst="rect">
            <a:avLst/>
          </a:prstGeom>
          <a:noFill/>
        </p:spPr>
        <p:txBody>
          <a:bodyPr wrap="square" rtlCol="0">
            <a:spAutoFit/>
          </a:bodyPr>
          <a:lstStyle/>
          <a:p>
            <a:r>
              <a:rPr lang="es-MX" dirty="0" smtClean="0">
                <a:solidFill>
                  <a:srgbClr val="FFC000"/>
                </a:solidFill>
              </a:rPr>
              <a:t>59%</a:t>
            </a:r>
            <a:endParaRPr lang="es-ES" dirty="0">
              <a:solidFill>
                <a:srgbClr val="FFC000"/>
              </a:solidFill>
            </a:endParaRPr>
          </a:p>
        </p:txBody>
      </p:sp>
      <p:sp>
        <p:nvSpPr>
          <p:cNvPr id="32" name="31 Rectángulo"/>
          <p:cNvSpPr/>
          <p:nvPr/>
        </p:nvSpPr>
        <p:spPr>
          <a:xfrm>
            <a:off x="6588224" y="6228020"/>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2FFE089B-C0B7-4415-8E84-03C57ED22C2C}" type="slidenum">
              <a:rPr lang="es-ES"/>
              <a:pPr>
                <a:defRPr/>
              </a:pPr>
              <a:t>14</a:t>
            </a:fld>
            <a:endParaRPr lang="es-ES"/>
          </a:p>
        </p:txBody>
      </p:sp>
      <p:sp>
        <p:nvSpPr>
          <p:cNvPr id="5124" name="2 CuadroTexto"/>
          <p:cNvSpPr txBox="1">
            <a:spLocks noChangeArrowheads="1"/>
          </p:cNvSpPr>
          <p:nvPr/>
        </p:nvSpPr>
        <p:spPr bwMode="auto">
          <a:xfrm>
            <a:off x="242837" y="6446663"/>
            <a:ext cx="7929563" cy="366713"/>
          </a:xfrm>
          <a:prstGeom prst="rect">
            <a:avLst/>
          </a:prstGeom>
          <a:noFill/>
          <a:ln w="9525">
            <a:noFill/>
            <a:miter lim="800000"/>
            <a:headEnd/>
            <a:tailEnd/>
          </a:ln>
        </p:spPr>
        <p:txBody>
          <a:bodyPr>
            <a:spAutoFit/>
          </a:bodyPr>
          <a:lstStyle/>
          <a:p>
            <a:r>
              <a:rPr lang="es-MX" dirty="0"/>
              <a:t>Base: </a:t>
            </a:r>
            <a:r>
              <a:rPr lang="es-MX" dirty="0" smtClean="0"/>
              <a:t>2,000 entrevistas</a:t>
            </a:r>
            <a:endParaRPr lang="es-ES" dirty="0"/>
          </a:p>
        </p:txBody>
      </p:sp>
      <p:sp>
        <p:nvSpPr>
          <p:cNvPr id="14"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Participación en Internet por género</a:t>
            </a:r>
            <a:endParaRPr lang="es-MX" sz="2800" dirty="0"/>
          </a:p>
        </p:txBody>
      </p:sp>
      <p:graphicFrame>
        <p:nvGraphicFramePr>
          <p:cNvPr id="97281" name="27 Gráfico"/>
          <p:cNvGraphicFramePr>
            <a:graphicFrameLocks/>
          </p:cNvGraphicFramePr>
          <p:nvPr/>
        </p:nvGraphicFramePr>
        <p:xfrm>
          <a:off x="72454" y="1052959"/>
          <a:ext cx="9036050" cy="5904433"/>
        </p:xfrm>
        <a:graphic>
          <a:graphicData uri="http://schemas.openxmlformats.org/presentationml/2006/ole">
            <mc:AlternateContent xmlns:mc="http://schemas.openxmlformats.org/markup-compatibility/2006">
              <mc:Choice xmlns:v="urn:schemas-microsoft-com:vml" Requires="v">
                <p:oleObj spid="_x0000_s97312" name="Worksheet" r:id="rId5" imgW="8420100" imgH="5943600" progId="Excel.Sheet.8">
                  <p:embed/>
                </p:oleObj>
              </mc:Choice>
              <mc:Fallback>
                <p:oleObj name="Worksheet" r:id="rId5" imgW="8420100" imgH="5943600" progId="Excel.Sheet.8">
                  <p:embed/>
                  <p:pic>
                    <p:nvPicPr>
                      <p:cNvPr id="0"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54" y="1052959"/>
                        <a:ext cx="9036050" cy="59044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15 CuadroTexto"/>
          <p:cNvSpPr txBox="1"/>
          <p:nvPr/>
        </p:nvSpPr>
        <p:spPr>
          <a:xfrm>
            <a:off x="92885" y="476672"/>
            <a:ext cx="8108310" cy="646331"/>
          </a:xfrm>
          <a:prstGeom prst="rect">
            <a:avLst/>
          </a:prstGeom>
          <a:noFill/>
        </p:spPr>
        <p:txBody>
          <a:bodyPr wrap="none" rtlCol="0">
            <a:spAutoFit/>
          </a:bodyPr>
          <a:lstStyle/>
          <a:p>
            <a:r>
              <a:rPr lang="es-MX" dirty="0" smtClean="0"/>
              <a:t>La participación de usuarios de Internet en México por género aún no es equilibrada.</a:t>
            </a:r>
            <a:br>
              <a:rPr lang="es-MX" dirty="0" smtClean="0"/>
            </a:br>
            <a:r>
              <a:rPr lang="es-MX" dirty="0" smtClean="0"/>
              <a:t>58% hombres – 42% mujeres</a:t>
            </a:r>
            <a:endParaRPr lang="es-ES" dirty="0"/>
          </a:p>
        </p:txBody>
      </p:sp>
      <p:sp>
        <p:nvSpPr>
          <p:cNvPr id="22" name="18 CuadroTexto"/>
          <p:cNvSpPr txBox="1">
            <a:spLocks noChangeArrowheads="1"/>
          </p:cNvSpPr>
          <p:nvPr/>
        </p:nvSpPr>
        <p:spPr bwMode="auto">
          <a:xfrm>
            <a:off x="7177409" y="1340768"/>
            <a:ext cx="1643063" cy="369332"/>
          </a:xfrm>
          <a:prstGeom prst="rect">
            <a:avLst/>
          </a:prstGeom>
          <a:noFill/>
          <a:ln w="9525">
            <a:noFill/>
            <a:miter lim="800000"/>
            <a:headEnd/>
            <a:tailEnd/>
          </a:ln>
        </p:spPr>
        <p:txBody>
          <a:bodyPr>
            <a:spAutoFit/>
          </a:bodyPr>
          <a:lstStyle/>
          <a:p>
            <a:r>
              <a:rPr lang="es-MX" dirty="0"/>
              <a:t>Año </a:t>
            </a:r>
            <a:r>
              <a:rPr lang="es-MX" dirty="0" smtClean="0"/>
              <a:t>2010</a:t>
            </a:r>
            <a:endParaRPr lang="es-MX" dirty="0"/>
          </a:p>
        </p:txBody>
      </p:sp>
      <p:sp>
        <p:nvSpPr>
          <p:cNvPr id="24" name="9 CuadroTexto"/>
          <p:cNvSpPr txBox="1">
            <a:spLocks noChangeArrowheads="1"/>
          </p:cNvSpPr>
          <p:nvPr/>
        </p:nvSpPr>
        <p:spPr bwMode="auto">
          <a:xfrm>
            <a:off x="7279052" y="1592122"/>
            <a:ext cx="928687" cy="307975"/>
          </a:xfrm>
          <a:prstGeom prst="rect">
            <a:avLst/>
          </a:prstGeom>
          <a:noFill/>
          <a:ln w="9525">
            <a:noFill/>
            <a:miter lim="800000"/>
            <a:headEnd/>
            <a:tailEnd/>
          </a:ln>
        </p:spPr>
        <p:txBody>
          <a:bodyPr>
            <a:spAutoFit/>
          </a:bodyPr>
          <a:lstStyle/>
          <a:p>
            <a:pPr algn="ctr"/>
            <a:r>
              <a:rPr lang="es-MX" sz="1400" dirty="0"/>
              <a:t>30’239.6</a:t>
            </a:r>
          </a:p>
        </p:txBody>
      </p:sp>
      <p:sp>
        <p:nvSpPr>
          <p:cNvPr id="25" name="24 CuadroTexto"/>
          <p:cNvSpPr txBox="1"/>
          <p:nvPr/>
        </p:nvSpPr>
        <p:spPr>
          <a:xfrm>
            <a:off x="3203085" y="6156012"/>
            <a:ext cx="6121443" cy="369332"/>
          </a:xfrm>
          <a:prstGeom prst="rect">
            <a:avLst/>
          </a:prstGeom>
          <a:noFill/>
        </p:spPr>
        <p:txBody>
          <a:bodyPr wrap="square" rtlCol="0">
            <a:spAutoFit/>
          </a:bodyPr>
          <a:lstStyle/>
          <a:p>
            <a:r>
              <a:rPr lang="es-MX" dirty="0" smtClean="0"/>
              <a:t>* Proyección ponderada con datos de referencia de 2010</a:t>
            </a:r>
            <a:endParaRPr lang="es-ES" dirty="0"/>
          </a:p>
        </p:txBody>
      </p:sp>
      <p:sp>
        <p:nvSpPr>
          <p:cNvPr id="17" name="16 CuadroTexto"/>
          <p:cNvSpPr txBox="1"/>
          <p:nvPr/>
        </p:nvSpPr>
        <p:spPr>
          <a:xfrm>
            <a:off x="5004048" y="3779748"/>
            <a:ext cx="1061509" cy="369332"/>
          </a:xfrm>
          <a:prstGeom prst="rect">
            <a:avLst/>
          </a:prstGeom>
          <a:noFill/>
        </p:spPr>
        <p:txBody>
          <a:bodyPr wrap="none" rtlCol="0">
            <a:spAutoFit/>
          </a:bodyPr>
          <a:lstStyle/>
          <a:p>
            <a:r>
              <a:rPr lang="es-MX" dirty="0" smtClean="0"/>
              <a:t>Hombres</a:t>
            </a:r>
            <a:endParaRPr lang="es-ES" dirty="0"/>
          </a:p>
        </p:txBody>
      </p:sp>
      <p:sp>
        <p:nvSpPr>
          <p:cNvPr id="26" name="25 CuadroTexto"/>
          <p:cNvSpPr txBox="1"/>
          <p:nvPr/>
        </p:nvSpPr>
        <p:spPr>
          <a:xfrm>
            <a:off x="2123728" y="3419708"/>
            <a:ext cx="950901" cy="369332"/>
          </a:xfrm>
          <a:prstGeom prst="rect">
            <a:avLst/>
          </a:prstGeom>
          <a:noFill/>
        </p:spPr>
        <p:txBody>
          <a:bodyPr wrap="none" rtlCol="0">
            <a:spAutoFit/>
          </a:bodyPr>
          <a:lstStyle/>
          <a:p>
            <a:r>
              <a:rPr lang="es-MX" dirty="0" smtClean="0"/>
              <a:t>Mujeres</a:t>
            </a:r>
            <a:endParaRPr lang="es-ES" dirty="0"/>
          </a:p>
        </p:txBody>
      </p:sp>
      <p:pic>
        <p:nvPicPr>
          <p:cNvPr id="97282" name="Picture 2"/>
          <p:cNvPicPr>
            <a:picLocks noChangeAspect="1" noChangeArrowheads="1"/>
          </p:cNvPicPr>
          <p:nvPr/>
        </p:nvPicPr>
        <p:blipFill>
          <a:blip r:embed="rId7" cstate="print"/>
          <a:srcRect/>
          <a:stretch>
            <a:fillRect/>
          </a:stretch>
        </p:blipFill>
        <p:spPr bwMode="auto">
          <a:xfrm>
            <a:off x="6993582" y="2289030"/>
            <a:ext cx="1610866" cy="3085750"/>
          </a:xfrm>
          <a:prstGeom prst="rect">
            <a:avLst/>
          </a:prstGeom>
          <a:noFill/>
          <a:ln w="9525">
            <a:noFill/>
            <a:miter lim="800000"/>
            <a:headEnd/>
            <a:tailEnd/>
          </a:ln>
        </p:spPr>
      </p:pic>
      <p:pic>
        <p:nvPicPr>
          <p:cNvPr id="97283" name="Picture 3"/>
          <p:cNvPicPr>
            <a:picLocks noChangeAspect="1" noChangeArrowheads="1"/>
          </p:cNvPicPr>
          <p:nvPr/>
        </p:nvPicPr>
        <p:blipFill>
          <a:blip r:embed="rId8" cstate="print"/>
          <a:srcRect/>
          <a:stretch>
            <a:fillRect/>
          </a:stretch>
        </p:blipFill>
        <p:spPr bwMode="auto">
          <a:xfrm>
            <a:off x="80814" y="1340768"/>
            <a:ext cx="1466850" cy="28098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43FB3D10-3465-49DE-979C-5EBBEBCFF6EC}" type="slidenum">
              <a:rPr lang="es-ES"/>
              <a:pPr>
                <a:defRPr/>
              </a:pPr>
              <a:t>15</a:t>
            </a:fld>
            <a:endParaRPr lang="es-ES"/>
          </a:p>
        </p:txBody>
      </p:sp>
      <p:sp>
        <p:nvSpPr>
          <p:cNvPr id="6149" name="2 CuadroTexto"/>
          <p:cNvSpPr txBox="1">
            <a:spLocks noChangeArrowheads="1"/>
          </p:cNvSpPr>
          <p:nvPr/>
        </p:nvSpPr>
        <p:spPr bwMode="auto">
          <a:xfrm>
            <a:off x="71461" y="6276997"/>
            <a:ext cx="7929563" cy="366713"/>
          </a:xfrm>
          <a:prstGeom prst="rect">
            <a:avLst/>
          </a:prstGeom>
          <a:noFill/>
          <a:ln w="9525">
            <a:noFill/>
            <a:miter lim="800000"/>
            <a:headEnd/>
            <a:tailEnd/>
          </a:ln>
        </p:spPr>
        <p:txBody>
          <a:bodyPr>
            <a:spAutoFit/>
          </a:bodyPr>
          <a:lstStyle/>
          <a:p>
            <a:r>
              <a:rPr lang="es-MX" dirty="0"/>
              <a:t>Base: </a:t>
            </a:r>
            <a:r>
              <a:rPr lang="es-MX" dirty="0" smtClean="0"/>
              <a:t>2,000 </a:t>
            </a:r>
            <a:r>
              <a:rPr lang="es-MX" dirty="0"/>
              <a:t>entrevistados</a:t>
            </a:r>
            <a:endParaRPr lang="es-ES" dirty="0"/>
          </a:p>
        </p:txBody>
      </p:sp>
      <p:sp>
        <p:nvSpPr>
          <p:cNvPr id="29" name="28 CuadroTexto"/>
          <p:cNvSpPr txBox="1"/>
          <p:nvPr/>
        </p:nvSpPr>
        <p:spPr>
          <a:xfrm>
            <a:off x="71406" y="467380"/>
            <a:ext cx="8468985" cy="646331"/>
          </a:xfrm>
          <a:prstGeom prst="rect">
            <a:avLst/>
          </a:prstGeom>
          <a:noFill/>
        </p:spPr>
        <p:txBody>
          <a:bodyPr wrap="none" rtlCol="0">
            <a:spAutoFit/>
          </a:bodyPr>
          <a:lstStyle/>
          <a:p>
            <a:r>
              <a:rPr lang="es-MX" dirty="0" smtClean="0"/>
              <a:t>61% de los usuarios de Internet tienen menos de 25 años.</a:t>
            </a:r>
          </a:p>
          <a:p>
            <a:r>
              <a:rPr lang="es-MX" dirty="0" smtClean="0"/>
              <a:t>La penetración de los usuarios de Internet va disminuyendo conforme aumenta la edad </a:t>
            </a:r>
            <a:endParaRPr lang="es-ES" dirty="0"/>
          </a:p>
        </p:txBody>
      </p:sp>
      <p:sp>
        <p:nvSpPr>
          <p:cNvPr id="30" name="4 CuadroTexto"/>
          <p:cNvSpPr txBox="1">
            <a:spLocks noChangeArrowheads="1"/>
          </p:cNvSpPr>
          <p:nvPr/>
        </p:nvSpPr>
        <p:spPr bwMode="auto">
          <a:xfrm>
            <a:off x="35496" y="25460"/>
            <a:ext cx="8501090" cy="523220"/>
          </a:xfrm>
          <a:prstGeom prst="rect">
            <a:avLst/>
          </a:prstGeom>
          <a:noFill/>
          <a:ln w="9525">
            <a:noFill/>
            <a:miter lim="800000"/>
            <a:headEnd/>
            <a:tailEnd/>
          </a:ln>
        </p:spPr>
        <p:txBody>
          <a:bodyPr wrap="square">
            <a:spAutoFit/>
          </a:bodyPr>
          <a:lstStyle/>
          <a:p>
            <a:pPr>
              <a:defRPr/>
            </a:pPr>
            <a:r>
              <a:rPr lang="es-MX" sz="2800" dirty="0" smtClean="0"/>
              <a:t>Participación en Internet por grupo de edad</a:t>
            </a:r>
            <a:endParaRPr lang="es-MX" sz="2800" dirty="0"/>
          </a:p>
        </p:txBody>
      </p:sp>
      <p:graphicFrame>
        <p:nvGraphicFramePr>
          <p:cNvPr id="95233" name="27 Gráfico"/>
          <p:cNvGraphicFramePr>
            <a:graphicFrameLocks/>
          </p:cNvGraphicFramePr>
          <p:nvPr/>
        </p:nvGraphicFramePr>
        <p:xfrm>
          <a:off x="487238" y="285750"/>
          <a:ext cx="8477250" cy="6180138"/>
        </p:xfrm>
        <a:graphic>
          <a:graphicData uri="http://schemas.openxmlformats.org/presentationml/2006/ole">
            <mc:AlternateContent xmlns:mc="http://schemas.openxmlformats.org/markup-compatibility/2006">
              <mc:Choice xmlns:v="urn:schemas-microsoft-com:vml" Requires="v">
                <p:oleObj spid="_x0000_s95264" name="Worksheet" r:id="rId5" imgW="8477250" imgH="6181725" progId="Excel.Sheet.8">
                  <p:embed/>
                </p:oleObj>
              </mc:Choice>
              <mc:Fallback>
                <p:oleObj name="Worksheet" r:id="rId5" imgW="8477250" imgH="6181725" progId="Excel.Sheet.8">
                  <p:embed/>
                  <p:pic>
                    <p:nvPicPr>
                      <p:cNvPr id="0"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238" y="285750"/>
                        <a:ext cx="8477250" cy="6180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4" name="68 Grupo"/>
          <p:cNvGrpSpPr>
            <a:grpSpLocks/>
          </p:cNvGrpSpPr>
          <p:nvPr/>
        </p:nvGrpSpPr>
        <p:grpSpPr bwMode="auto">
          <a:xfrm>
            <a:off x="2000250" y="5589240"/>
            <a:ext cx="4429125" cy="372696"/>
            <a:chOff x="2223790" y="6112557"/>
            <a:chExt cx="4429156" cy="371870"/>
          </a:xfrm>
        </p:grpSpPr>
        <p:sp>
          <p:nvSpPr>
            <p:cNvPr id="35" name="34 Rectángulo"/>
            <p:cNvSpPr/>
            <p:nvPr/>
          </p:nvSpPr>
          <p:spPr bwMode="auto">
            <a:xfrm>
              <a:off x="2223790" y="6175910"/>
              <a:ext cx="285752" cy="140974"/>
            </a:xfrm>
            <a:prstGeom prst="rect">
              <a:avLst/>
            </a:prstGeom>
            <a:solidFill>
              <a:schemeClr val="accent1">
                <a:lumMod val="7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36" name="35 Rectángulo"/>
            <p:cNvSpPr/>
            <p:nvPr/>
          </p:nvSpPr>
          <p:spPr bwMode="auto">
            <a:xfrm>
              <a:off x="4724121" y="6174326"/>
              <a:ext cx="285752" cy="142558"/>
            </a:xfrm>
            <a:prstGeom prst="rect">
              <a:avLst/>
            </a:prstGeom>
            <a:solidFill>
              <a:srgbClr val="92D05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37" name="15 CuadroTexto"/>
            <p:cNvSpPr txBox="1">
              <a:spLocks noChangeArrowheads="1"/>
            </p:cNvSpPr>
            <p:nvPr/>
          </p:nvSpPr>
          <p:spPr bwMode="auto">
            <a:xfrm>
              <a:off x="2509561" y="6115914"/>
              <a:ext cx="1571617" cy="368513"/>
            </a:xfrm>
            <a:prstGeom prst="rect">
              <a:avLst/>
            </a:prstGeom>
            <a:noFill/>
            <a:ln w="9525">
              <a:noFill/>
              <a:miter lim="800000"/>
              <a:headEnd/>
              <a:tailEnd/>
            </a:ln>
          </p:spPr>
          <p:txBody>
            <a:bodyPr>
              <a:spAutoFit/>
            </a:bodyPr>
            <a:lstStyle/>
            <a:p>
              <a:r>
                <a:rPr lang="es-MX" dirty="0"/>
                <a:t>Año </a:t>
              </a:r>
              <a:r>
                <a:rPr lang="es-MX" dirty="0" smtClean="0"/>
                <a:t>2009</a:t>
              </a:r>
              <a:r>
                <a:rPr lang="es-MX" dirty="0"/>
                <a:t>	</a:t>
              </a:r>
            </a:p>
          </p:txBody>
        </p:sp>
        <p:sp>
          <p:nvSpPr>
            <p:cNvPr id="38" name="18 CuadroTexto"/>
            <p:cNvSpPr txBox="1">
              <a:spLocks noChangeArrowheads="1"/>
            </p:cNvSpPr>
            <p:nvPr/>
          </p:nvSpPr>
          <p:spPr bwMode="auto">
            <a:xfrm>
              <a:off x="5009872" y="6112557"/>
              <a:ext cx="1643074" cy="368513"/>
            </a:xfrm>
            <a:prstGeom prst="rect">
              <a:avLst/>
            </a:prstGeom>
            <a:noFill/>
            <a:ln w="9525">
              <a:noFill/>
              <a:miter lim="800000"/>
              <a:headEnd/>
              <a:tailEnd/>
            </a:ln>
          </p:spPr>
          <p:txBody>
            <a:bodyPr>
              <a:spAutoFit/>
            </a:bodyPr>
            <a:lstStyle/>
            <a:p>
              <a:r>
                <a:rPr lang="es-MX" dirty="0"/>
                <a:t>Año </a:t>
              </a:r>
              <a:r>
                <a:rPr lang="es-MX" dirty="0" smtClean="0"/>
                <a:t>2010</a:t>
              </a:r>
              <a:endParaRPr lang="es-MX" dirty="0"/>
            </a:p>
          </p:txBody>
        </p:sp>
      </p:grpSp>
      <p:sp>
        <p:nvSpPr>
          <p:cNvPr id="39" name="8 CuadroTexto"/>
          <p:cNvSpPr txBox="1">
            <a:spLocks noChangeArrowheads="1"/>
          </p:cNvSpPr>
          <p:nvPr/>
        </p:nvSpPr>
        <p:spPr bwMode="auto">
          <a:xfrm>
            <a:off x="2339752" y="5846299"/>
            <a:ext cx="928688" cy="307975"/>
          </a:xfrm>
          <a:prstGeom prst="rect">
            <a:avLst/>
          </a:prstGeom>
          <a:noFill/>
          <a:ln w="9525">
            <a:noFill/>
            <a:miter lim="800000"/>
            <a:headEnd/>
            <a:tailEnd/>
          </a:ln>
        </p:spPr>
        <p:txBody>
          <a:bodyPr>
            <a:spAutoFit/>
          </a:bodyPr>
          <a:lstStyle/>
          <a:p>
            <a:pPr algn="ctr"/>
            <a:r>
              <a:rPr lang="es-MX" sz="1400" dirty="0" smtClean="0"/>
              <a:t>27’230.5*</a:t>
            </a:r>
            <a:endParaRPr lang="es-MX" sz="1400" dirty="0"/>
          </a:p>
        </p:txBody>
      </p:sp>
      <p:sp>
        <p:nvSpPr>
          <p:cNvPr id="40" name="9 CuadroTexto"/>
          <p:cNvSpPr txBox="1">
            <a:spLocks noChangeArrowheads="1"/>
          </p:cNvSpPr>
          <p:nvPr/>
        </p:nvSpPr>
        <p:spPr bwMode="auto">
          <a:xfrm>
            <a:off x="4840065" y="5824074"/>
            <a:ext cx="928687" cy="307975"/>
          </a:xfrm>
          <a:prstGeom prst="rect">
            <a:avLst/>
          </a:prstGeom>
          <a:noFill/>
          <a:ln w="9525">
            <a:noFill/>
            <a:miter lim="800000"/>
            <a:headEnd/>
            <a:tailEnd/>
          </a:ln>
        </p:spPr>
        <p:txBody>
          <a:bodyPr>
            <a:spAutoFit/>
          </a:bodyPr>
          <a:lstStyle/>
          <a:p>
            <a:pPr algn="ctr"/>
            <a:r>
              <a:rPr lang="es-MX" sz="1400" dirty="0"/>
              <a:t>30’239.6</a:t>
            </a:r>
          </a:p>
        </p:txBody>
      </p:sp>
      <p:sp>
        <p:nvSpPr>
          <p:cNvPr id="41" name="40 CuadroTexto"/>
          <p:cNvSpPr txBox="1"/>
          <p:nvPr/>
        </p:nvSpPr>
        <p:spPr>
          <a:xfrm>
            <a:off x="5940152" y="2492896"/>
            <a:ext cx="2769284" cy="523220"/>
          </a:xfrm>
          <a:prstGeom prst="rect">
            <a:avLst/>
          </a:prstGeom>
          <a:noFill/>
        </p:spPr>
        <p:txBody>
          <a:bodyPr wrap="none" rtlCol="0">
            <a:spAutoFit/>
          </a:bodyPr>
          <a:lstStyle/>
          <a:p>
            <a:r>
              <a:rPr lang="es-MX" sz="1400" dirty="0" smtClean="0"/>
              <a:t>* Proyección ponderada con datos </a:t>
            </a:r>
            <a:br>
              <a:rPr lang="es-MX" sz="1400" dirty="0" smtClean="0"/>
            </a:br>
            <a:r>
              <a:rPr lang="es-MX" sz="1400" dirty="0" smtClean="0"/>
              <a:t>de referencia de 2010</a:t>
            </a:r>
            <a:endParaRPr lang="es-ES" sz="1400" dirty="0"/>
          </a:p>
        </p:txBody>
      </p:sp>
      <p:sp>
        <p:nvSpPr>
          <p:cNvPr id="42" name="41 CuadroTexto"/>
          <p:cNvSpPr txBox="1"/>
          <p:nvPr/>
        </p:nvSpPr>
        <p:spPr>
          <a:xfrm>
            <a:off x="683568" y="3845486"/>
            <a:ext cx="431528" cy="369332"/>
          </a:xfrm>
          <a:prstGeom prst="rect">
            <a:avLst/>
          </a:prstGeom>
          <a:noFill/>
        </p:spPr>
        <p:txBody>
          <a:bodyPr wrap="none" rtlCol="0">
            <a:spAutoFit/>
          </a:bodyPr>
          <a:lstStyle/>
          <a:p>
            <a:r>
              <a:rPr lang="es-MX" dirty="0" smtClean="0"/>
              <a:t>**</a:t>
            </a:r>
            <a:endParaRPr lang="es-ES" dirty="0"/>
          </a:p>
        </p:txBody>
      </p:sp>
      <p:sp>
        <p:nvSpPr>
          <p:cNvPr id="43" name="42 CuadroTexto"/>
          <p:cNvSpPr txBox="1"/>
          <p:nvPr/>
        </p:nvSpPr>
        <p:spPr>
          <a:xfrm>
            <a:off x="5940152" y="3121804"/>
            <a:ext cx="2493568" cy="523220"/>
          </a:xfrm>
          <a:prstGeom prst="rect">
            <a:avLst/>
          </a:prstGeom>
          <a:noFill/>
        </p:spPr>
        <p:txBody>
          <a:bodyPr wrap="none" rtlCol="0">
            <a:spAutoFit/>
          </a:bodyPr>
          <a:lstStyle/>
          <a:p>
            <a:r>
              <a:rPr lang="es-MX" sz="1400" dirty="0" smtClean="0"/>
              <a:t>** Proyección. No forma parte </a:t>
            </a:r>
          </a:p>
          <a:p>
            <a:r>
              <a:rPr lang="es-MX" sz="1400" dirty="0" smtClean="0"/>
              <a:t>de la muestra oficial</a:t>
            </a:r>
            <a:endParaRPr lang="es-ES" sz="14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57252" y="2014534"/>
            <a:ext cx="7772400" cy="914400"/>
          </a:xfrm>
        </p:spPr>
        <p:txBody>
          <a:bodyPr/>
          <a:lstStyle/>
          <a:p>
            <a:pPr algn="ctr"/>
            <a:r>
              <a:rPr lang="es-MX" dirty="0" smtClean="0"/>
              <a:t>Perfil del usuario de Internet en México</a:t>
            </a:r>
            <a:br>
              <a:rPr lang="es-MX" dirty="0" smtClean="0"/>
            </a:br>
            <a:r>
              <a:rPr lang="es-MX" sz="2400" dirty="0" smtClean="0">
                <a:solidFill>
                  <a:srgbClr val="FFC000"/>
                </a:solidFill>
              </a:rPr>
              <a:t>¿Cómo  y para qué utilizan los mexicanos las tecnologías </a:t>
            </a:r>
            <a:br>
              <a:rPr lang="es-MX" sz="2400" dirty="0" smtClean="0">
                <a:solidFill>
                  <a:srgbClr val="FFC000"/>
                </a:solidFill>
              </a:rPr>
            </a:br>
            <a:r>
              <a:rPr lang="es-MX" sz="2400" dirty="0" smtClean="0">
                <a:solidFill>
                  <a:srgbClr val="FFC000"/>
                </a:solidFill>
              </a:rPr>
              <a:t>asociadas a Internet?</a:t>
            </a:r>
            <a:endParaRPr lang="es-ES" sz="2400" dirty="0">
              <a:solidFill>
                <a:srgbClr val="FFC000"/>
              </a:solidFill>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59719BB1-0D96-47B1-B63F-7FCD3C80465A}" type="slidenum">
              <a:rPr lang="es-ES"/>
              <a:pPr>
                <a:defRPr/>
              </a:pPr>
              <a:t>17</a:t>
            </a:fld>
            <a:endParaRPr lang="es-ES"/>
          </a:p>
        </p:txBody>
      </p:sp>
      <p:sp>
        <p:nvSpPr>
          <p:cNvPr id="9"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Lugares y promedio de uso de Internet </a:t>
            </a:r>
            <a:endParaRPr lang="es-MX" sz="2800" dirty="0"/>
          </a:p>
        </p:txBody>
      </p:sp>
      <p:sp>
        <p:nvSpPr>
          <p:cNvPr id="10" name="9 CuadroTexto"/>
          <p:cNvSpPr txBox="1"/>
          <p:nvPr/>
        </p:nvSpPr>
        <p:spPr>
          <a:xfrm>
            <a:off x="71406" y="500042"/>
            <a:ext cx="6848798" cy="369332"/>
          </a:xfrm>
          <a:prstGeom prst="rect">
            <a:avLst/>
          </a:prstGeom>
          <a:noFill/>
        </p:spPr>
        <p:txBody>
          <a:bodyPr wrap="none" rtlCol="0">
            <a:spAutoFit/>
          </a:bodyPr>
          <a:lstStyle/>
          <a:p>
            <a:r>
              <a:rPr lang="es-MX" dirty="0" smtClean="0"/>
              <a:t>La mayor parte de los usuarios se conectan desde el trabajo y el hogar.</a:t>
            </a:r>
            <a:endParaRPr lang="es-ES" dirty="0"/>
          </a:p>
        </p:txBody>
      </p:sp>
      <p:graphicFrame>
        <p:nvGraphicFramePr>
          <p:cNvPr id="89089" name="3 Gráfico"/>
          <p:cNvGraphicFramePr>
            <a:graphicFrameLocks/>
          </p:cNvGraphicFramePr>
          <p:nvPr>
            <p:extLst>
              <p:ext uri="{D42A27DB-BD31-4B8C-83A1-F6EECF244321}">
                <p14:modId xmlns:p14="http://schemas.microsoft.com/office/powerpoint/2010/main" val="2901302508"/>
              </p:ext>
            </p:extLst>
          </p:nvPr>
        </p:nvGraphicFramePr>
        <p:xfrm>
          <a:off x="61549" y="1798139"/>
          <a:ext cx="9074150" cy="5053012"/>
        </p:xfrm>
        <a:graphic>
          <a:graphicData uri="http://schemas.openxmlformats.org/presentationml/2006/ole">
            <mc:AlternateContent xmlns:mc="http://schemas.openxmlformats.org/markup-compatibility/2006">
              <mc:Choice xmlns:v="urn:schemas-microsoft-com:vml" Requires="v">
                <p:oleObj spid="_x0000_s89120" name="Worksheet" r:id="rId5" imgW="9077325" imgH="5057775" progId="Excel.Sheet.8">
                  <p:embed/>
                </p:oleObj>
              </mc:Choice>
              <mc:Fallback>
                <p:oleObj name="Worksheet" r:id="rId5" imgW="9077325" imgH="5057775" progId="Excel.Sheet.8">
                  <p:embed/>
                  <p:pic>
                    <p:nvPicPr>
                      <p:cNvPr id="0"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49" y="1798139"/>
                        <a:ext cx="9074150" cy="5053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6 CuadroTexto"/>
          <p:cNvSpPr txBox="1"/>
          <p:nvPr/>
        </p:nvSpPr>
        <p:spPr>
          <a:xfrm>
            <a:off x="190912" y="980728"/>
            <a:ext cx="2888932" cy="369332"/>
          </a:xfrm>
          <a:prstGeom prst="rect">
            <a:avLst/>
          </a:prstGeom>
          <a:noFill/>
        </p:spPr>
        <p:txBody>
          <a:bodyPr wrap="none" rtlCol="0">
            <a:spAutoFit/>
          </a:bodyPr>
          <a:lstStyle/>
          <a:p>
            <a:r>
              <a:rPr lang="es-MX" dirty="0" smtClean="0"/>
              <a:t>Horas promedio a la semana</a:t>
            </a:r>
            <a:endParaRPr lang="es-ES" dirty="0"/>
          </a:p>
        </p:txBody>
      </p:sp>
      <p:sp>
        <p:nvSpPr>
          <p:cNvPr id="8" name="7 CuadroTexto"/>
          <p:cNvSpPr txBox="1"/>
          <p:nvPr/>
        </p:nvSpPr>
        <p:spPr>
          <a:xfrm>
            <a:off x="179512" y="1251660"/>
            <a:ext cx="2270173" cy="369332"/>
          </a:xfrm>
          <a:prstGeom prst="rect">
            <a:avLst/>
          </a:prstGeom>
          <a:noFill/>
        </p:spPr>
        <p:txBody>
          <a:bodyPr wrap="none" rtlCol="0">
            <a:spAutoFit/>
          </a:bodyPr>
          <a:lstStyle/>
          <a:p>
            <a:r>
              <a:rPr lang="es-MX" dirty="0" smtClean="0">
                <a:solidFill>
                  <a:srgbClr val="FFC000"/>
                </a:solidFill>
              </a:rPr>
              <a:t>Horas promedio al día</a:t>
            </a:r>
            <a:endParaRPr lang="es-ES" dirty="0">
              <a:solidFill>
                <a:srgbClr val="FFC000"/>
              </a:solidFill>
            </a:endParaRPr>
          </a:p>
        </p:txBody>
      </p:sp>
      <p:sp>
        <p:nvSpPr>
          <p:cNvPr id="11" name="10 CuadroTexto"/>
          <p:cNvSpPr txBox="1"/>
          <p:nvPr/>
        </p:nvSpPr>
        <p:spPr>
          <a:xfrm>
            <a:off x="1128384" y="4077072"/>
            <a:ext cx="563296" cy="369332"/>
          </a:xfrm>
          <a:prstGeom prst="rect">
            <a:avLst/>
          </a:prstGeom>
          <a:noFill/>
        </p:spPr>
        <p:txBody>
          <a:bodyPr wrap="none" rtlCol="0">
            <a:spAutoFit/>
          </a:bodyPr>
          <a:lstStyle/>
          <a:p>
            <a:r>
              <a:rPr lang="es-MX" dirty="0" smtClean="0">
                <a:solidFill>
                  <a:srgbClr val="FFC000"/>
                </a:solidFill>
              </a:rPr>
              <a:t>2.17</a:t>
            </a:r>
            <a:endParaRPr lang="es-ES" dirty="0">
              <a:solidFill>
                <a:srgbClr val="FFC000"/>
              </a:solidFill>
            </a:endParaRPr>
          </a:p>
        </p:txBody>
      </p:sp>
      <p:sp>
        <p:nvSpPr>
          <p:cNvPr id="12" name="11 CuadroTexto"/>
          <p:cNvSpPr txBox="1"/>
          <p:nvPr/>
        </p:nvSpPr>
        <p:spPr>
          <a:xfrm>
            <a:off x="2568544" y="4077072"/>
            <a:ext cx="604653" cy="369332"/>
          </a:xfrm>
          <a:prstGeom prst="rect">
            <a:avLst/>
          </a:prstGeom>
          <a:noFill/>
        </p:spPr>
        <p:txBody>
          <a:bodyPr wrap="none" rtlCol="0">
            <a:spAutoFit/>
          </a:bodyPr>
          <a:lstStyle/>
          <a:p>
            <a:r>
              <a:rPr lang="es-MX" dirty="0" smtClean="0">
                <a:solidFill>
                  <a:srgbClr val="FFC000"/>
                </a:solidFill>
              </a:rPr>
              <a:t>2.68</a:t>
            </a:r>
            <a:endParaRPr lang="es-ES" dirty="0">
              <a:solidFill>
                <a:srgbClr val="FFC000"/>
              </a:solidFill>
            </a:endParaRPr>
          </a:p>
        </p:txBody>
      </p:sp>
      <p:sp>
        <p:nvSpPr>
          <p:cNvPr id="13" name="12 CuadroTexto"/>
          <p:cNvSpPr txBox="1"/>
          <p:nvPr/>
        </p:nvSpPr>
        <p:spPr>
          <a:xfrm>
            <a:off x="3995936" y="4077072"/>
            <a:ext cx="570990" cy="369332"/>
          </a:xfrm>
          <a:prstGeom prst="rect">
            <a:avLst/>
          </a:prstGeom>
          <a:noFill/>
        </p:spPr>
        <p:txBody>
          <a:bodyPr wrap="none" rtlCol="0">
            <a:spAutoFit/>
          </a:bodyPr>
          <a:lstStyle/>
          <a:p>
            <a:r>
              <a:rPr lang="es-MX" dirty="0" smtClean="0">
                <a:solidFill>
                  <a:srgbClr val="FFC000"/>
                </a:solidFill>
              </a:rPr>
              <a:t>1.55</a:t>
            </a:r>
            <a:endParaRPr lang="es-ES" dirty="0">
              <a:solidFill>
                <a:srgbClr val="FFC000"/>
              </a:solidFill>
            </a:endParaRPr>
          </a:p>
        </p:txBody>
      </p:sp>
      <p:sp>
        <p:nvSpPr>
          <p:cNvPr id="14" name="13 CuadroTexto"/>
          <p:cNvSpPr txBox="1"/>
          <p:nvPr/>
        </p:nvSpPr>
        <p:spPr>
          <a:xfrm>
            <a:off x="5436096" y="4571836"/>
            <a:ext cx="590226" cy="369332"/>
          </a:xfrm>
          <a:prstGeom prst="rect">
            <a:avLst/>
          </a:prstGeom>
          <a:noFill/>
        </p:spPr>
        <p:txBody>
          <a:bodyPr wrap="none" rtlCol="0">
            <a:spAutoFit/>
          </a:bodyPr>
          <a:lstStyle/>
          <a:p>
            <a:r>
              <a:rPr lang="es-MX" dirty="0" smtClean="0">
                <a:solidFill>
                  <a:srgbClr val="FFC000"/>
                </a:solidFill>
              </a:rPr>
              <a:t>0.91</a:t>
            </a:r>
            <a:endParaRPr lang="es-ES" dirty="0">
              <a:solidFill>
                <a:srgbClr val="FFC000"/>
              </a:solidFill>
            </a:endParaRPr>
          </a:p>
        </p:txBody>
      </p:sp>
      <p:sp>
        <p:nvSpPr>
          <p:cNvPr id="15" name="14 CuadroTexto"/>
          <p:cNvSpPr txBox="1"/>
          <p:nvPr/>
        </p:nvSpPr>
        <p:spPr>
          <a:xfrm>
            <a:off x="6862094" y="4571836"/>
            <a:ext cx="587020" cy="369332"/>
          </a:xfrm>
          <a:prstGeom prst="rect">
            <a:avLst/>
          </a:prstGeom>
          <a:noFill/>
        </p:spPr>
        <p:txBody>
          <a:bodyPr wrap="none" rtlCol="0">
            <a:spAutoFit/>
          </a:bodyPr>
          <a:lstStyle/>
          <a:p>
            <a:r>
              <a:rPr lang="es-MX" dirty="0" smtClean="0">
                <a:solidFill>
                  <a:srgbClr val="FFC000"/>
                </a:solidFill>
              </a:rPr>
              <a:t>0.81</a:t>
            </a:r>
            <a:endParaRPr lang="es-ES" dirty="0">
              <a:solidFill>
                <a:srgbClr val="FFC000"/>
              </a:solidFi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59719BB1-0D96-47B1-B63F-7FCD3C80465A}" type="slidenum">
              <a:rPr lang="es-ES"/>
              <a:pPr>
                <a:defRPr/>
              </a:pPr>
              <a:t>18</a:t>
            </a:fld>
            <a:endParaRPr lang="es-ES"/>
          </a:p>
        </p:txBody>
      </p:sp>
      <p:sp>
        <p:nvSpPr>
          <p:cNvPr id="9"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Lugares y promedio de uso de Internet por NSE </a:t>
            </a:r>
            <a:endParaRPr lang="es-MX" sz="2800" dirty="0"/>
          </a:p>
        </p:txBody>
      </p:sp>
      <p:sp>
        <p:nvSpPr>
          <p:cNvPr id="10" name="9 CuadroTexto"/>
          <p:cNvSpPr txBox="1"/>
          <p:nvPr/>
        </p:nvSpPr>
        <p:spPr>
          <a:xfrm>
            <a:off x="71406" y="500042"/>
            <a:ext cx="5774914" cy="369332"/>
          </a:xfrm>
          <a:prstGeom prst="rect">
            <a:avLst/>
          </a:prstGeom>
          <a:noFill/>
        </p:spPr>
        <p:txBody>
          <a:bodyPr wrap="none" rtlCol="0">
            <a:spAutoFit/>
          </a:bodyPr>
          <a:lstStyle/>
          <a:p>
            <a:r>
              <a:rPr lang="es-MX" dirty="0" smtClean="0"/>
              <a:t>El NSE D+ recurre más a la conexión desde Cafés Internet.</a:t>
            </a:r>
            <a:endParaRPr lang="es-ES" dirty="0"/>
          </a:p>
        </p:txBody>
      </p:sp>
      <p:graphicFrame>
        <p:nvGraphicFramePr>
          <p:cNvPr id="89089" name="3 Gráfico"/>
          <p:cNvGraphicFramePr>
            <a:graphicFrameLocks/>
          </p:cNvGraphicFramePr>
          <p:nvPr/>
        </p:nvGraphicFramePr>
        <p:xfrm>
          <a:off x="34925" y="1268413"/>
          <a:ext cx="9074150" cy="5053012"/>
        </p:xfrm>
        <a:graphic>
          <a:graphicData uri="http://schemas.openxmlformats.org/presentationml/2006/ole">
            <mc:AlternateContent xmlns:mc="http://schemas.openxmlformats.org/markup-compatibility/2006">
              <mc:Choice xmlns:v="urn:schemas-microsoft-com:vml" Requires="v">
                <p:oleObj spid="_x0000_s319521" name="Worksheet" r:id="rId5" imgW="9077325" imgH="5057775" progId="Excel.Sheet.8">
                  <p:embed/>
                </p:oleObj>
              </mc:Choice>
              <mc:Fallback>
                <p:oleObj name="Worksheet" r:id="rId5" imgW="9077325" imgH="5057775" progId="Excel.Sheet.8">
                  <p:embed/>
                  <p:pic>
                    <p:nvPicPr>
                      <p:cNvPr id="0" name="Picture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 y="1268413"/>
                        <a:ext cx="9074150" cy="5053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6 CuadroTexto"/>
          <p:cNvSpPr txBox="1"/>
          <p:nvPr/>
        </p:nvSpPr>
        <p:spPr>
          <a:xfrm>
            <a:off x="4779412" y="1763524"/>
            <a:ext cx="2888932" cy="369332"/>
          </a:xfrm>
          <a:prstGeom prst="rect">
            <a:avLst/>
          </a:prstGeom>
          <a:noFill/>
        </p:spPr>
        <p:txBody>
          <a:bodyPr wrap="none" rtlCol="0">
            <a:spAutoFit/>
          </a:bodyPr>
          <a:lstStyle/>
          <a:p>
            <a:r>
              <a:rPr lang="es-MX" dirty="0" smtClean="0"/>
              <a:t>Horas promedio a la semana</a:t>
            </a:r>
            <a:endParaRPr lang="es-ES" dirty="0"/>
          </a:p>
        </p:txBody>
      </p:sp>
      <p:sp>
        <p:nvSpPr>
          <p:cNvPr id="8" name="7 Marco"/>
          <p:cNvSpPr/>
          <p:nvPr/>
        </p:nvSpPr>
        <p:spPr>
          <a:xfrm>
            <a:off x="5220072" y="2348880"/>
            <a:ext cx="1944216" cy="3600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1" name="10 CuadroTexto"/>
          <p:cNvSpPr txBox="1"/>
          <p:nvPr/>
        </p:nvSpPr>
        <p:spPr>
          <a:xfrm>
            <a:off x="76124" y="764704"/>
            <a:ext cx="6728124" cy="369332"/>
          </a:xfrm>
          <a:prstGeom prst="rect">
            <a:avLst/>
          </a:prstGeom>
          <a:noFill/>
        </p:spPr>
        <p:txBody>
          <a:bodyPr wrap="none" rtlCol="0">
            <a:spAutoFit/>
          </a:bodyPr>
          <a:lstStyle/>
          <a:p>
            <a:r>
              <a:rPr lang="es-MX" dirty="0" smtClean="0"/>
              <a:t>Las horas promedio de conexión por celular bajan en función del NSE</a:t>
            </a:r>
            <a:endParaRPr lang="es-ES" dirty="0"/>
          </a:p>
        </p:txBody>
      </p:sp>
      <p:sp>
        <p:nvSpPr>
          <p:cNvPr id="13" name="12 Flecha abajo"/>
          <p:cNvSpPr/>
          <p:nvPr/>
        </p:nvSpPr>
        <p:spPr>
          <a:xfrm>
            <a:off x="7524328" y="2420888"/>
            <a:ext cx="936104"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59719BB1-0D96-47B1-B63F-7FCD3C80465A}" type="slidenum">
              <a:rPr lang="es-ES"/>
              <a:pPr>
                <a:defRPr/>
              </a:pPr>
              <a:t>19</a:t>
            </a:fld>
            <a:endParaRPr lang="es-ES"/>
          </a:p>
        </p:txBody>
      </p:sp>
      <p:sp>
        <p:nvSpPr>
          <p:cNvPr id="9"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Lugares y promedio de uso de Internet por Edades</a:t>
            </a:r>
            <a:endParaRPr lang="es-MX" sz="2800" dirty="0"/>
          </a:p>
        </p:txBody>
      </p:sp>
      <p:sp>
        <p:nvSpPr>
          <p:cNvPr id="10" name="9 CuadroTexto"/>
          <p:cNvSpPr txBox="1"/>
          <p:nvPr/>
        </p:nvSpPr>
        <p:spPr>
          <a:xfrm>
            <a:off x="71406" y="500042"/>
            <a:ext cx="8640955" cy="646331"/>
          </a:xfrm>
          <a:prstGeom prst="rect">
            <a:avLst/>
          </a:prstGeom>
          <a:noFill/>
        </p:spPr>
        <p:txBody>
          <a:bodyPr wrap="none" rtlCol="0">
            <a:spAutoFit/>
          </a:bodyPr>
          <a:lstStyle/>
          <a:p>
            <a:r>
              <a:rPr lang="es-MX" dirty="0" smtClean="0"/>
              <a:t>Las personas de 54 a 70 años se conectan más tiempo desde cibercafés</a:t>
            </a:r>
          </a:p>
          <a:p>
            <a:r>
              <a:rPr lang="es-MX" dirty="0" smtClean="0"/>
              <a:t>Las personas de 40 a 46 años son las que dedican mayor tiempo de conexión en el celular.</a:t>
            </a:r>
            <a:endParaRPr lang="es-ES" dirty="0"/>
          </a:p>
        </p:txBody>
      </p:sp>
      <p:graphicFrame>
        <p:nvGraphicFramePr>
          <p:cNvPr id="89089" name="3 Gráfico"/>
          <p:cNvGraphicFramePr>
            <a:graphicFrameLocks/>
          </p:cNvGraphicFramePr>
          <p:nvPr/>
        </p:nvGraphicFramePr>
        <p:xfrm>
          <a:off x="0" y="1804988"/>
          <a:ext cx="9074150" cy="5053012"/>
        </p:xfrm>
        <a:graphic>
          <a:graphicData uri="http://schemas.openxmlformats.org/presentationml/2006/ole">
            <mc:AlternateContent xmlns:mc="http://schemas.openxmlformats.org/markup-compatibility/2006">
              <mc:Choice xmlns:v="urn:schemas-microsoft-com:vml" Requires="v">
                <p:oleObj spid="_x0000_s321569" name="Worksheet" r:id="rId5" imgW="9077332" imgH="5057745" progId="Excel.Sheet.8">
                  <p:embed/>
                </p:oleObj>
              </mc:Choice>
              <mc:Fallback>
                <p:oleObj name="Worksheet" r:id="rId5" imgW="9077332" imgH="5057745" progId="Excel.Sheet.8">
                  <p:embed/>
                  <p:pic>
                    <p:nvPicPr>
                      <p:cNvPr id="0" name="Picture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804988"/>
                        <a:ext cx="9074150" cy="5053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6 CuadroTexto"/>
          <p:cNvSpPr txBox="1"/>
          <p:nvPr/>
        </p:nvSpPr>
        <p:spPr>
          <a:xfrm>
            <a:off x="3071802" y="1500174"/>
            <a:ext cx="2888932" cy="369332"/>
          </a:xfrm>
          <a:prstGeom prst="rect">
            <a:avLst/>
          </a:prstGeom>
          <a:noFill/>
        </p:spPr>
        <p:txBody>
          <a:bodyPr wrap="none" rtlCol="0">
            <a:spAutoFit/>
          </a:bodyPr>
          <a:lstStyle/>
          <a:p>
            <a:r>
              <a:rPr lang="es-MX" dirty="0" smtClean="0"/>
              <a:t>Horas promedio a la semana</a:t>
            </a:r>
            <a:endParaRPr lang="es-ES" dirty="0"/>
          </a:p>
        </p:txBody>
      </p:sp>
      <p:sp>
        <p:nvSpPr>
          <p:cNvPr id="8" name="7 Marco"/>
          <p:cNvSpPr/>
          <p:nvPr/>
        </p:nvSpPr>
        <p:spPr>
          <a:xfrm>
            <a:off x="5220072" y="2204864"/>
            <a:ext cx="1944216" cy="3600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1" name="10 Flecha abajo"/>
          <p:cNvSpPr/>
          <p:nvPr/>
        </p:nvSpPr>
        <p:spPr>
          <a:xfrm>
            <a:off x="7524328" y="2420888"/>
            <a:ext cx="936104"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
        <p:nvSpPr>
          <p:cNvPr id="4" name="5 Marcador de número de diapositiva"/>
          <p:cNvSpPr>
            <a:spLocks noGrp="1"/>
          </p:cNvSpPr>
          <p:nvPr>
            <p:ph type="sldNum" sz="quarter" idx="12"/>
          </p:nvPr>
        </p:nvSpPr>
        <p:spPr>
          <a:xfrm>
            <a:off x="8610600" y="6416675"/>
            <a:ext cx="457200" cy="365125"/>
          </a:xfrm>
        </p:spPr>
        <p:txBody>
          <a:bodyPr/>
          <a:lstStyle/>
          <a:p>
            <a:pPr>
              <a:defRPr/>
            </a:pPr>
            <a:fld id="{838B701E-65A1-485C-A931-E75CE8D84A0A}" type="slidenum">
              <a:rPr lang="es-ES"/>
              <a:pPr>
                <a:defRPr/>
              </a:pPr>
              <a:t>20</a:t>
            </a:fld>
            <a:endParaRPr lang="es-ES"/>
          </a:p>
        </p:txBody>
      </p:sp>
      <p:sp>
        <p:nvSpPr>
          <p:cNvPr id="5" name="2 CuadroTexto"/>
          <p:cNvSpPr txBox="1">
            <a:spLocks noChangeArrowheads="1"/>
          </p:cNvSpPr>
          <p:nvPr/>
        </p:nvSpPr>
        <p:spPr bwMode="auto">
          <a:xfrm>
            <a:off x="2706682" y="1643050"/>
            <a:ext cx="3937020" cy="439738"/>
          </a:xfrm>
          <a:prstGeom prst="rect">
            <a:avLst/>
          </a:prstGeom>
          <a:noFill/>
          <a:ln w="9525">
            <a:noFill/>
            <a:miter lim="800000"/>
            <a:headEnd/>
            <a:tailEnd/>
          </a:ln>
        </p:spPr>
        <p:txBody>
          <a:bodyPr/>
          <a:lstStyle/>
          <a:p>
            <a:pPr algn="ctr"/>
            <a:r>
              <a:rPr lang="es-MX" dirty="0" smtClean="0"/>
              <a:t>PROMEDIOS  SEMANALES</a:t>
            </a:r>
            <a:endParaRPr lang="es-ES" dirty="0"/>
          </a:p>
        </p:txBody>
      </p:sp>
      <p:sp>
        <p:nvSpPr>
          <p:cNvPr id="6" name="4 CuadroTexto"/>
          <p:cNvSpPr txBox="1">
            <a:spLocks noChangeArrowheads="1"/>
          </p:cNvSpPr>
          <p:nvPr/>
        </p:nvSpPr>
        <p:spPr bwMode="auto">
          <a:xfrm>
            <a:off x="71438" y="46001"/>
            <a:ext cx="8786842" cy="954107"/>
          </a:xfrm>
          <a:prstGeom prst="rect">
            <a:avLst/>
          </a:prstGeom>
          <a:noFill/>
          <a:ln w="9525">
            <a:noFill/>
            <a:miter lim="800000"/>
            <a:headEnd/>
            <a:tailEnd/>
          </a:ln>
        </p:spPr>
        <p:txBody>
          <a:bodyPr wrap="square">
            <a:spAutoFit/>
          </a:bodyPr>
          <a:lstStyle/>
          <a:p>
            <a:pPr>
              <a:defRPr/>
            </a:pPr>
            <a:r>
              <a:rPr lang="es-MX" sz="2800" dirty="0" smtClean="0"/>
              <a:t>Promedio semanal de horas dedicadas a cada agente de comunicación</a:t>
            </a:r>
            <a:endParaRPr lang="es-MX" sz="2800" dirty="0"/>
          </a:p>
        </p:txBody>
      </p:sp>
      <p:sp>
        <p:nvSpPr>
          <p:cNvPr id="7" name="8 CuadroTexto"/>
          <p:cNvSpPr txBox="1"/>
          <p:nvPr/>
        </p:nvSpPr>
        <p:spPr>
          <a:xfrm>
            <a:off x="98600" y="916528"/>
            <a:ext cx="5391219" cy="369332"/>
          </a:xfrm>
          <a:prstGeom prst="rect">
            <a:avLst/>
          </a:prstGeom>
          <a:noFill/>
        </p:spPr>
        <p:txBody>
          <a:bodyPr wrap="none" rtlCol="0">
            <a:spAutoFit/>
          </a:bodyPr>
          <a:lstStyle/>
          <a:p>
            <a:r>
              <a:rPr lang="es-MX" dirty="0" smtClean="0"/>
              <a:t>El usuario dedica a Internet poco más de 2 horas diarias</a:t>
            </a:r>
            <a:endParaRPr lang="es-ES" dirty="0"/>
          </a:p>
        </p:txBody>
      </p:sp>
      <p:graphicFrame>
        <p:nvGraphicFramePr>
          <p:cNvPr id="8" name="3 Gráfico"/>
          <p:cNvGraphicFramePr>
            <a:graphicFrameLocks/>
          </p:cNvGraphicFramePr>
          <p:nvPr/>
        </p:nvGraphicFramePr>
        <p:xfrm>
          <a:off x="-73025" y="1071563"/>
          <a:ext cx="9078913" cy="4506912"/>
        </p:xfrm>
        <a:graphic>
          <a:graphicData uri="http://schemas.openxmlformats.org/presentationml/2006/ole">
            <mc:AlternateContent xmlns:mc="http://schemas.openxmlformats.org/markup-compatibility/2006">
              <mc:Choice xmlns:v="urn:schemas-microsoft-com:vml" Requires="v">
                <p:oleObj spid="_x0000_s1052" name="Worksheet" r:id="rId4" imgW="9077325" imgH="4505325" progId="Excel.Sheet.8">
                  <p:embed/>
                </p:oleObj>
              </mc:Choice>
              <mc:Fallback>
                <p:oleObj name="Worksheet" r:id="rId4" imgW="9077325" imgH="4505325"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5" y="1071563"/>
                        <a:ext cx="9078913" cy="4506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554952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dirty="0"/>
          </a:p>
        </p:txBody>
      </p:sp>
      <p:sp>
        <p:nvSpPr>
          <p:cNvPr id="4" name="5 Marcador de número de diapositiva"/>
          <p:cNvSpPr>
            <a:spLocks noGrp="1"/>
          </p:cNvSpPr>
          <p:nvPr>
            <p:ph type="sldNum" sz="quarter" idx="12"/>
          </p:nvPr>
        </p:nvSpPr>
        <p:spPr>
          <a:xfrm>
            <a:off x="8610600" y="6416675"/>
            <a:ext cx="457200" cy="365125"/>
          </a:xfrm>
        </p:spPr>
        <p:txBody>
          <a:bodyPr/>
          <a:lstStyle/>
          <a:p>
            <a:pPr>
              <a:defRPr/>
            </a:pPr>
            <a:fld id="{7662893E-4B26-47D5-9710-C9A74F384F50}" type="slidenum">
              <a:rPr lang="es-ES"/>
              <a:pPr>
                <a:defRPr/>
              </a:pPr>
              <a:t>21</a:t>
            </a:fld>
            <a:endParaRPr lang="es-ES"/>
          </a:p>
        </p:txBody>
      </p:sp>
      <p:sp>
        <p:nvSpPr>
          <p:cNvPr id="5" name="Text Box 9"/>
          <p:cNvSpPr txBox="1">
            <a:spLocks noChangeArrowheads="1"/>
          </p:cNvSpPr>
          <p:nvPr/>
        </p:nvSpPr>
        <p:spPr bwMode="auto">
          <a:xfrm>
            <a:off x="-36513" y="6354786"/>
            <a:ext cx="9180513" cy="268984"/>
          </a:xfrm>
          <a:prstGeom prst="rect">
            <a:avLst/>
          </a:prstGeom>
          <a:noFill/>
          <a:ln w="9525">
            <a:noFill/>
            <a:miter lim="800000"/>
            <a:headEnd/>
            <a:tailEnd/>
          </a:ln>
        </p:spPr>
        <p:txBody>
          <a:bodyPr>
            <a:spAutoFit/>
          </a:bodyPr>
          <a:lstStyle/>
          <a:p>
            <a:pPr>
              <a:lnSpc>
                <a:spcPct val="80000"/>
              </a:lnSpc>
              <a:spcBef>
                <a:spcPct val="30000"/>
              </a:spcBef>
            </a:pPr>
            <a:r>
              <a:rPr lang="es-MX" sz="1400" i="1" dirty="0"/>
              <a:t>* ¿Qué tanto dirías que el  uso de Internet ha incrementado o disminuido el contacto con </a:t>
            </a:r>
            <a:r>
              <a:rPr lang="es-MX" sz="1400" i="1" dirty="0" smtClean="0"/>
              <a:t>las personas</a:t>
            </a:r>
            <a:endParaRPr lang="es-MX" sz="1400" i="1" dirty="0"/>
          </a:p>
        </p:txBody>
      </p:sp>
      <p:sp>
        <p:nvSpPr>
          <p:cNvPr id="6" name="4 CuadroTexto"/>
          <p:cNvSpPr txBox="1">
            <a:spLocks noChangeArrowheads="1"/>
          </p:cNvSpPr>
          <p:nvPr/>
        </p:nvSpPr>
        <p:spPr bwMode="auto">
          <a:xfrm>
            <a:off x="71438" y="46001"/>
            <a:ext cx="8786842" cy="523220"/>
          </a:xfrm>
          <a:prstGeom prst="rect">
            <a:avLst/>
          </a:prstGeom>
          <a:noFill/>
          <a:ln w="9525">
            <a:noFill/>
            <a:miter lim="800000"/>
            <a:headEnd/>
            <a:tailEnd/>
          </a:ln>
        </p:spPr>
        <p:txBody>
          <a:bodyPr wrap="square">
            <a:spAutoFit/>
          </a:bodyPr>
          <a:lstStyle/>
          <a:p>
            <a:pPr>
              <a:defRPr/>
            </a:pPr>
            <a:r>
              <a:rPr lang="es-MX" sz="2800" dirty="0" smtClean="0"/>
              <a:t>Las relaciones sociales en Internet</a:t>
            </a:r>
            <a:endParaRPr lang="es-MX" sz="2800" dirty="0"/>
          </a:p>
        </p:txBody>
      </p:sp>
      <p:sp>
        <p:nvSpPr>
          <p:cNvPr id="7" name="9 CuadroTexto"/>
          <p:cNvSpPr txBox="1"/>
          <p:nvPr/>
        </p:nvSpPr>
        <p:spPr>
          <a:xfrm>
            <a:off x="71406" y="478413"/>
            <a:ext cx="8263801" cy="646331"/>
          </a:xfrm>
          <a:prstGeom prst="rect">
            <a:avLst/>
          </a:prstGeom>
          <a:noFill/>
        </p:spPr>
        <p:txBody>
          <a:bodyPr wrap="none" rtlCol="0">
            <a:spAutoFit/>
          </a:bodyPr>
          <a:lstStyle/>
          <a:p>
            <a:r>
              <a:rPr lang="es-MX" dirty="0" smtClean="0"/>
              <a:t>Comienza a percibirse que el uso de Internet ha disminuido un poco el contacto físico </a:t>
            </a:r>
          </a:p>
          <a:p>
            <a:r>
              <a:rPr lang="es-MX" dirty="0" smtClean="0"/>
              <a:t>entre las personas.</a:t>
            </a:r>
          </a:p>
        </p:txBody>
      </p:sp>
      <p:graphicFrame>
        <p:nvGraphicFramePr>
          <p:cNvPr id="8" name="11 Gráfico"/>
          <p:cNvGraphicFramePr>
            <a:graphicFrameLocks/>
          </p:cNvGraphicFramePr>
          <p:nvPr/>
        </p:nvGraphicFramePr>
        <p:xfrm>
          <a:off x="0" y="1052512"/>
          <a:ext cx="8477250" cy="5184799"/>
        </p:xfrm>
        <a:graphic>
          <a:graphicData uri="http://schemas.openxmlformats.org/presentationml/2006/ole">
            <mc:AlternateContent xmlns:mc="http://schemas.openxmlformats.org/markup-compatibility/2006">
              <mc:Choice xmlns:v="urn:schemas-microsoft-com:vml" Requires="v">
                <p:oleObj spid="_x0000_s323612" name="Worksheet" r:id="rId4" imgW="8477250" imgH="4876800" progId="Excel.Sheet.8">
                  <p:embed/>
                </p:oleObj>
              </mc:Choice>
              <mc:Fallback>
                <p:oleObj name="Worksheet" r:id="rId4" imgW="8477250" imgH="4876800"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52512"/>
                        <a:ext cx="8477250" cy="51847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7 Marco"/>
          <p:cNvSpPr/>
          <p:nvPr/>
        </p:nvSpPr>
        <p:spPr>
          <a:xfrm>
            <a:off x="1259632" y="3933056"/>
            <a:ext cx="5904656" cy="79208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0" name="10 Flecha abajo"/>
          <p:cNvSpPr/>
          <p:nvPr/>
        </p:nvSpPr>
        <p:spPr>
          <a:xfrm>
            <a:off x="3726565" y="3212976"/>
            <a:ext cx="936104"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1 Marco"/>
          <p:cNvSpPr/>
          <p:nvPr/>
        </p:nvSpPr>
        <p:spPr>
          <a:xfrm>
            <a:off x="1259632" y="1700808"/>
            <a:ext cx="5904656" cy="79208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2" name="13 Flecha abajo"/>
          <p:cNvSpPr/>
          <p:nvPr/>
        </p:nvSpPr>
        <p:spPr>
          <a:xfrm flipV="1">
            <a:off x="3726565" y="2564904"/>
            <a:ext cx="936104" cy="6564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571427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
        <p:nvSpPr>
          <p:cNvPr id="4" name="5 Marcador de número de diapositiva"/>
          <p:cNvSpPr>
            <a:spLocks noGrp="1"/>
          </p:cNvSpPr>
          <p:nvPr>
            <p:ph type="sldNum" sz="quarter" idx="12"/>
          </p:nvPr>
        </p:nvSpPr>
        <p:spPr>
          <a:xfrm>
            <a:off x="8610600" y="6416675"/>
            <a:ext cx="457200" cy="365125"/>
          </a:xfrm>
        </p:spPr>
        <p:txBody>
          <a:bodyPr/>
          <a:lstStyle/>
          <a:p>
            <a:pPr>
              <a:defRPr/>
            </a:pPr>
            <a:fld id="{278871F4-8DC1-44F7-86A8-3ECB2CC96436}" type="slidenum">
              <a:rPr lang="es-ES"/>
              <a:pPr>
                <a:defRPr/>
              </a:pPr>
              <a:t>22</a:t>
            </a:fld>
            <a:endParaRPr lang="es-ES" dirty="0"/>
          </a:p>
        </p:txBody>
      </p:sp>
      <p:sp>
        <p:nvSpPr>
          <p:cNvPr id="5" name="4 CuadroTexto"/>
          <p:cNvSpPr txBox="1">
            <a:spLocks noChangeArrowheads="1"/>
          </p:cNvSpPr>
          <p:nvPr/>
        </p:nvSpPr>
        <p:spPr bwMode="auto">
          <a:xfrm>
            <a:off x="71438" y="46001"/>
            <a:ext cx="8786842" cy="523220"/>
          </a:xfrm>
          <a:prstGeom prst="rect">
            <a:avLst/>
          </a:prstGeom>
          <a:noFill/>
          <a:ln w="9525">
            <a:noFill/>
            <a:miter lim="800000"/>
            <a:headEnd/>
            <a:tailEnd/>
          </a:ln>
        </p:spPr>
        <p:txBody>
          <a:bodyPr wrap="square">
            <a:spAutoFit/>
          </a:bodyPr>
          <a:lstStyle/>
          <a:p>
            <a:pPr>
              <a:defRPr/>
            </a:pPr>
            <a:r>
              <a:rPr lang="es-MX" sz="2800" dirty="0" smtClean="0"/>
              <a:t>Las relaciones familiares e Internet</a:t>
            </a:r>
            <a:endParaRPr lang="es-MX" sz="2800" dirty="0"/>
          </a:p>
        </p:txBody>
      </p:sp>
      <p:sp>
        <p:nvSpPr>
          <p:cNvPr id="6" name="8 CuadroTexto"/>
          <p:cNvSpPr txBox="1"/>
          <p:nvPr/>
        </p:nvSpPr>
        <p:spPr>
          <a:xfrm>
            <a:off x="88637" y="447265"/>
            <a:ext cx="7489038" cy="646331"/>
          </a:xfrm>
          <a:prstGeom prst="rect">
            <a:avLst/>
          </a:prstGeom>
          <a:noFill/>
        </p:spPr>
        <p:txBody>
          <a:bodyPr wrap="none" rtlCol="0">
            <a:spAutoFit/>
          </a:bodyPr>
          <a:lstStyle/>
          <a:p>
            <a:r>
              <a:rPr lang="es-MX" dirty="0" smtClean="0"/>
              <a:t>El 22% de los usuarios  manifiestan pasar menos tiempo con su familia desde </a:t>
            </a:r>
          </a:p>
          <a:p>
            <a:r>
              <a:rPr lang="es-MX" dirty="0" smtClean="0"/>
              <a:t>que usan Internet. </a:t>
            </a:r>
            <a:endParaRPr lang="es-ES" dirty="0"/>
          </a:p>
        </p:txBody>
      </p:sp>
      <p:graphicFrame>
        <p:nvGraphicFramePr>
          <p:cNvPr id="7" name="11 Gráfico"/>
          <p:cNvGraphicFramePr>
            <a:graphicFrameLocks/>
          </p:cNvGraphicFramePr>
          <p:nvPr/>
        </p:nvGraphicFramePr>
        <p:xfrm>
          <a:off x="35496" y="836712"/>
          <a:ext cx="8980488" cy="5886450"/>
        </p:xfrm>
        <a:graphic>
          <a:graphicData uri="http://schemas.openxmlformats.org/presentationml/2006/ole">
            <mc:AlternateContent xmlns:mc="http://schemas.openxmlformats.org/markup-compatibility/2006">
              <mc:Choice xmlns:v="urn:schemas-microsoft-com:vml" Requires="v">
                <p:oleObj spid="_x0000_s324636" name="Worksheet" r:id="rId4" imgW="8982075" imgH="5810250" progId="Excel.Sheet.8">
                  <p:embed/>
                </p:oleObj>
              </mc:Choice>
              <mc:Fallback>
                <p:oleObj name="Worksheet" r:id="rId4" imgW="8982075" imgH="5810250"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6" y="836712"/>
                        <a:ext cx="8980488" cy="5886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3692263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1150672832"/>
              </p:ext>
            </p:extLst>
          </p:nvPr>
        </p:nvGraphicFramePr>
        <p:xfrm>
          <a:off x="323528" y="1052736"/>
          <a:ext cx="8572560" cy="5435600"/>
        </p:xfrm>
        <a:graphic>
          <a:graphicData uri="http://schemas.openxmlformats.org/drawingml/2006/table">
            <a:tbl>
              <a:tblPr firstRow="1" bandRow="1">
                <a:tableStyleId>{5C22544A-7EE6-4342-B048-85BDC9FD1C3A}</a:tableStyleId>
              </a:tblPr>
              <a:tblGrid>
                <a:gridCol w="2214578"/>
                <a:gridCol w="642942"/>
                <a:gridCol w="1785950"/>
                <a:gridCol w="642942"/>
                <a:gridCol w="2428892"/>
                <a:gridCol w="857256"/>
              </a:tblGrid>
              <a:tr h="370840">
                <a:tc gridSpan="2">
                  <a:txBody>
                    <a:bodyPr/>
                    <a:lstStyle/>
                    <a:p>
                      <a:r>
                        <a:rPr lang="es-MX" dirty="0" smtClean="0"/>
                        <a:t>AMIPCI</a:t>
                      </a:r>
                      <a:endParaRPr lang="es-ES" dirty="0"/>
                    </a:p>
                  </a:txBody>
                  <a:tcPr/>
                </a:tc>
                <a:tc hMerge="1">
                  <a:txBody>
                    <a:bodyPr/>
                    <a:lstStyle/>
                    <a:p>
                      <a:endParaRPr lang="es-ES" dirty="0"/>
                    </a:p>
                  </a:txBody>
                  <a:tcPr>
                    <a:lnL w="12700" cap="flat" cmpd="sng" algn="ctr">
                      <a:solidFill>
                        <a:schemeClr val="tx1"/>
                      </a:solidFill>
                      <a:prstDash val="solid"/>
                      <a:round/>
                      <a:headEnd type="none" w="med" len="med"/>
                      <a:tailEnd type="none" w="med" len="med"/>
                    </a:lnL>
                  </a:tcPr>
                </a:tc>
                <a:tc gridSpan="2">
                  <a:txBody>
                    <a:bodyPr/>
                    <a:lstStyle/>
                    <a:p>
                      <a:r>
                        <a:rPr lang="es-MX" dirty="0" smtClean="0"/>
                        <a:t>WIP</a:t>
                      </a:r>
                      <a:endParaRPr lang="es-ES" dirty="0"/>
                    </a:p>
                  </a:txBody>
                  <a:tcPr/>
                </a:tc>
                <a:tc hMerge="1">
                  <a:txBody>
                    <a:bodyPr/>
                    <a:lstStyle/>
                    <a:p>
                      <a:endParaRPr lang="es-ES" dirty="0"/>
                    </a:p>
                  </a:txBody>
                  <a:tcPr>
                    <a:lnL w="12700" cap="flat" cmpd="sng" algn="ctr">
                      <a:solidFill>
                        <a:schemeClr val="tx1"/>
                      </a:solidFill>
                      <a:prstDash val="solid"/>
                      <a:round/>
                      <a:headEnd type="none" w="med" len="med"/>
                      <a:tailEnd type="none" w="med" len="med"/>
                    </a:lnL>
                  </a:tcPr>
                </a:tc>
                <a:tc gridSpan="2">
                  <a:txBody>
                    <a:bodyPr/>
                    <a:lstStyle/>
                    <a:p>
                      <a:r>
                        <a:rPr lang="es-MX" dirty="0" smtClean="0"/>
                        <a:t>IAB</a:t>
                      </a:r>
                      <a:endParaRPr lang="es-ES" dirty="0"/>
                    </a:p>
                  </a:txBody>
                  <a:tcPr/>
                </a:tc>
                <a:tc hMerge="1">
                  <a:txBody>
                    <a:bodyPr/>
                    <a:lstStyle/>
                    <a:p>
                      <a:endParaRPr lang="es-ES" dirty="0"/>
                    </a:p>
                  </a:txBody>
                  <a:tcPr>
                    <a:lnL w="12700" cap="flat" cmpd="sng" algn="ctr">
                      <a:solidFill>
                        <a:schemeClr val="tx1"/>
                      </a:solidFill>
                      <a:prstDash val="solid"/>
                      <a:round/>
                      <a:headEnd type="none" w="med" len="med"/>
                      <a:tailEnd type="none" w="med" len="med"/>
                    </a:lnL>
                  </a:tcPr>
                </a:tc>
              </a:tr>
              <a:tr h="370840">
                <a:tc>
                  <a:txBody>
                    <a:bodyPr/>
                    <a:lstStyle/>
                    <a:p>
                      <a:pPr lvl="0"/>
                      <a:r>
                        <a:rPr kumimoji="0" lang="es-ES" sz="1200" kern="1200" dirty="0" smtClean="0">
                          <a:solidFill>
                            <a:schemeClr val="dk1"/>
                          </a:solidFill>
                          <a:latin typeface="+mn-lt"/>
                          <a:ea typeface="+mn-ea"/>
                          <a:cs typeface="+mn-cs"/>
                        </a:rPr>
                        <a:t>Enviar-recibir e-mail</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75%</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Revisar e-mail:</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95%</a:t>
                      </a:r>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Buscar información</a:t>
                      </a:r>
                    </a:p>
                  </a:txBody>
                  <a:tcPr>
                    <a:lnR w="12700" cap="flat" cmpd="sng" algn="ctr">
                      <a:solidFill>
                        <a:schemeClr val="tx1"/>
                      </a:solidFill>
                      <a:prstDash val="solid"/>
                      <a:round/>
                      <a:headEnd type="none" w="med" len="med"/>
                      <a:tailEnd type="none" w="med" len="med"/>
                    </a:lnR>
                  </a:tcPr>
                </a:tc>
                <a:tc>
                  <a:txBody>
                    <a:bodyPr/>
                    <a:lstStyle/>
                    <a:p>
                      <a:r>
                        <a:rPr lang="es-ES" sz="1200" dirty="0" smtClean="0"/>
                        <a:t>53%</a:t>
                      </a:r>
                      <a:endParaRPr lang="es-ES" sz="1200" dirty="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Enviar-recibir mensajes instantáneos</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59%</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Utilizar Messenger:</a:t>
                      </a:r>
                    </a:p>
                    <a:p>
                      <a:endParaRPr lang="es-ES" sz="1200" dirty="0"/>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85%</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Enviar o recibir correo electrónico</a:t>
                      </a:r>
                    </a:p>
                  </a:txBody>
                  <a:tcPr>
                    <a:lnR w="12700" cap="flat" cmpd="sng" algn="ctr">
                      <a:solidFill>
                        <a:schemeClr val="tx1"/>
                      </a:solidFill>
                      <a:prstDash val="solid"/>
                      <a:round/>
                      <a:headEnd type="none" w="med" len="med"/>
                      <a:tailEnd type="none" w="med" len="med"/>
                    </a:lnR>
                  </a:tcPr>
                </a:tc>
                <a:tc>
                  <a:txBody>
                    <a:bodyPr/>
                    <a:lstStyle/>
                    <a:p>
                      <a:r>
                        <a:rPr lang="es-ES" sz="1200" dirty="0" smtClean="0"/>
                        <a:t>48%</a:t>
                      </a:r>
                      <a:endParaRPr lang="es-ES" sz="1200" dirty="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Subir videos o fotos en un sitio para compartirlo</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34%</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Hacer o recibir llamadas telefónicas por Internet</a:t>
                      </a:r>
                      <a:endParaRPr lang="es-ES" sz="1000" dirty="0" smtClean="0"/>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24%</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Chatear o recibir mensajes instantáneos</a:t>
                      </a:r>
                    </a:p>
                  </a:txBody>
                  <a:tcPr>
                    <a:lnR w="12700" cap="flat" cmpd="sng" algn="ctr">
                      <a:solidFill>
                        <a:schemeClr val="tx1"/>
                      </a:solidFill>
                      <a:prstDash val="solid"/>
                      <a:round/>
                      <a:headEnd type="none" w="med" len="med"/>
                      <a:tailEnd type="none" w="med" len="med"/>
                    </a:lnR>
                  </a:tcPr>
                </a:tc>
                <a:tc>
                  <a:txBody>
                    <a:bodyPr/>
                    <a:lstStyle/>
                    <a:p>
                      <a:r>
                        <a:rPr lang="es-ES" sz="1200" dirty="0" smtClean="0"/>
                        <a:t>48%</a:t>
                      </a:r>
                      <a:endParaRPr lang="es-ES" sz="1200" dirty="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Entrar en una sala de chat</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45%</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Trabajar en tu blog:</a:t>
                      </a:r>
                    </a:p>
                    <a:p>
                      <a:endParaRPr lang="es-ES" sz="1200" dirty="0"/>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42%</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Redes sociales y páginas personales</a:t>
                      </a:r>
                    </a:p>
                  </a:txBody>
                  <a:tcPr>
                    <a:lnR w="12700" cap="flat" cmpd="sng" algn="ctr">
                      <a:solidFill>
                        <a:schemeClr val="tx1"/>
                      </a:solidFill>
                      <a:prstDash val="solid"/>
                      <a:round/>
                      <a:headEnd type="none" w="med" len="med"/>
                      <a:tailEnd type="none" w="med" len="med"/>
                    </a:lnR>
                  </a:tcPr>
                </a:tc>
                <a:tc>
                  <a:txBody>
                    <a:bodyPr/>
                    <a:lstStyle/>
                    <a:p>
                      <a:r>
                        <a:rPr lang="es-ES" sz="1200" dirty="0" smtClean="0"/>
                        <a:t>36%</a:t>
                      </a:r>
                      <a:endParaRPr lang="es-ES" sz="1200" dirty="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Encuentros online, búsqueda de pareja</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12% </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Chatear:</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35%</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Leer noticias, revistas o periódicos en línea</a:t>
                      </a:r>
                    </a:p>
                  </a:txBody>
                  <a:tcPr>
                    <a:lnR w="12700" cap="flat" cmpd="sng" algn="ctr">
                      <a:solidFill>
                        <a:schemeClr val="tx1"/>
                      </a:solidFill>
                      <a:prstDash val="solid"/>
                      <a:round/>
                      <a:headEnd type="none" w="med" len="med"/>
                      <a:tailEnd type="none" w="med" len="med"/>
                    </a:lnR>
                  </a:tcPr>
                </a:tc>
                <a:tc>
                  <a:txBody>
                    <a:bodyPr/>
                    <a:lstStyle/>
                    <a:p>
                      <a:r>
                        <a:rPr lang="es-ES" sz="1200" dirty="0" smtClean="0"/>
                        <a:t>: 20%</a:t>
                      </a:r>
                      <a:endParaRPr lang="es-ES" sz="1200" dirty="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Ver-bajar fotos o videos</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41%</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Acceder</a:t>
                      </a:r>
                      <a:r>
                        <a:rPr kumimoji="0" lang="es-ES" sz="1200" kern="1200" baseline="0" dirty="0" smtClean="0">
                          <a:solidFill>
                            <a:schemeClr val="dk1"/>
                          </a:solidFill>
                          <a:latin typeface="+mn-lt"/>
                          <a:ea typeface="+mn-ea"/>
                          <a:cs typeface="+mn-cs"/>
                        </a:rPr>
                        <a:t> </a:t>
                      </a:r>
                      <a:r>
                        <a:rPr kumimoji="0" lang="es-ES" sz="1200" kern="1200" dirty="0" smtClean="0">
                          <a:solidFill>
                            <a:schemeClr val="dk1"/>
                          </a:solidFill>
                          <a:latin typeface="+mn-lt"/>
                          <a:ea typeface="+mn-ea"/>
                          <a:cs typeface="+mn-cs"/>
                        </a:rPr>
                        <a:t>a redes sociales:</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55%</a:t>
                      </a:r>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Ver videos o televisión en línea</a:t>
                      </a:r>
                    </a:p>
                  </a:txBody>
                  <a:tcPr>
                    <a:lnR w="12700" cap="flat" cmpd="sng" algn="ctr">
                      <a:solidFill>
                        <a:schemeClr val="tx1"/>
                      </a:solidFill>
                      <a:prstDash val="solid"/>
                      <a:round/>
                      <a:headEnd type="none" w="med" len="med"/>
                      <a:tailEnd type="none" w="med" len="med"/>
                    </a:lnR>
                  </a:tcPr>
                </a:tc>
                <a:tc>
                  <a:txBody>
                    <a:bodyPr/>
                    <a:lstStyle/>
                    <a:p>
                      <a:r>
                        <a:rPr lang="es-ES" sz="1200" dirty="0" smtClean="0"/>
                        <a:t>20%</a:t>
                      </a:r>
                      <a:endParaRPr lang="es-ES" sz="1200" dirty="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Acceder, crear mantener blogs:</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20%</a:t>
                      </a:r>
                      <a:endParaRPr lang="es-ES" sz="1200" dirty="0"/>
                    </a:p>
                  </a:txBody>
                  <a:tcPr>
                    <a:lnL w="12700" cap="flat" cmpd="sng" algn="ctr">
                      <a:solidFill>
                        <a:schemeClr val="tx1"/>
                      </a:solidFill>
                      <a:prstDash val="solid"/>
                      <a:round/>
                      <a:headEnd type="none" w="med" len="med"/>
                      <a:tailEnd type="none" w="med" len="med"/>
                    </a:lnL>
                  </a:tcPr>
                </a:tc>
                <a:tc>
                  <a:txBody>
                    <a:bodyPr/>
                    <a:lstStyle/>
                    <a:p>
                      <a:endParaRPr lang="es-ES"/>
                    </a:p>
                  </a:txBody>
                  <a:tcPr>
                    <a:lnR w="12700" cap="flat" cmpd="sng" algn="ctr">
                      <a:solidFill>
                        <a:schemeClr val="tx1"/>
                      </a:solidFill>
                      <a:prstDash val="solid"/>
                      <a:round/>
                      <a:headEnd type="none" w="med" len="med"/>
                      <a:tailEnd type="none" w="med" len="med"/>
                    </a:lnR>
                  </a:tcPr>
                </a:tc>
                <a:tc>
                  <a:txBody>
                    <a:bodyPr/>
                    <a:lstStyle/>
                    <a:p>
                      <a:endParaRPr lang="es-ES"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Descargar música</a:t>
                      </a:r>
                    </a:p>
                  </a:txBody>
                  <a:tcPr>
                    <a:lnR w="12700" cap="flat" cmpd="sng" algn="ctr">
                      <a:solidFill>
                        <a:schemeClr val="tx1"/>
                      </a:solidFill>
                      <a:prstDash val="solid"/>
                      <a:round/>
                      <a:headEnd type="none" w="med" len="med"/>
                      <a:tailEnd type="none" w="med" len="med"/>
                    </a:lnR>
                  </a:tcPr>
                </a:tc>
                <a:tc>
                  <a:txBody>
                    <a:bodyPr/>
                    <a:lstStyle/>
                    <a:p>
                      <a:r>
                        <a:rPr lang="es-ES" sz="1200" dirty="0" smtClean="0"/>
                        <a:t>21%</a:t>
                      </a:r>
                      <a:endParaRPr lang="es-ES" sz="1200" dirty="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kern="1200" dirty="0" smtClean="0">
                          <a:solidFill>
                            <a:schemeClr val="dk1"/>
                          </a:solidFill>
                          <a:latin typeface="+mn-lt"/>
                          <a:ea typeface="+mn-ea"/>
                          <a:cs typeface="+mn-cs"/>
                        </a:rPr>
                        <a:t>Acceder, crear, mantener sitios de comunidad virtual (redes sociales o sitios propios)</a:t>
                      </a:r>
                    </a:p>
                  </a:txBody>
                  <a:tcPr>
                    <a:lnR w="12700" cap="flat" cmpd="sng" algn="ctr">
                      <a:solidFill>
                        <a:schemeClr val="tx1"/>
                      </a:solidFill>
                      <a:prstDash val="solid"/>
                      <a:round/>
                      <a:headEnd type="none" w="med" len="med"/>
                      <a:tailEnd type="none" w="med" len="med"/>
                    </a:lnR>
                  </a:tcPr>
                </a:tc>
                <a:tc>
                  <a:txBody>
                    <a:bodyPr/>
                    <a:lstStyle/>
                    <a:p>
                      <a:r>
                        <a:rPr kumimoji="0" lang="es-ES" sz="1200" kern="1200" dirty="0" smtClean="0">
                          <a:solidFill>
                            <a:schemeClr val="dk1"/>
                          </a:solidFill>
                          <a:latin typeface="+mn-lt"/>
                          <a:ea typeface="+mn-ea"/>
                          <a:cs typeface="+mn-cs"/>
                        </a:rPr>
                        <a:t>31%</a:t>
                      </a:r>
                      <a:endParaRPr lang="es-ES" sz="1200" dirty="0"/>
                    </a:p>
                  </a:txBody>
                  <a:tcPr>
                    <a:lnL w="12700" cap="flat" cmpd="sng" algn="ctr">
                      <a:solidFill>
                        <a:schemeClr val="tx1"/>
                      </a:solidFill>
                      <a:prstDash val="solid"/>
                      <a:round/>
                      <a:headEnd type="none" w="med" len="med"/>
                      <a:tailEnd type="none" w="med" len="med"/>
                    </a:lnL>
                  </a:tcPr>
                </a:tc>
                <a:tc>
                  <a:txBody>
                    <a:bodyPr/>
                    <a:lstStyle/>
                    <a:p>
                      <a:endParaRPr lang="es-ES" sz="1200" dirty="0"/>
                    </a:p>
                  </a:txBody>
                  <a:tcPr>
                    <a:lnR w="12700" cap="flat" cmpd="sng" algn="ctr">
                      <a:solidFill>
                        <a:schemeClr val="tx1"/>
                      </a:solidFill>
                      <a:prstDash val="solid"/>
                      <a:round/>
                      <a:headEnd type="none" w="med" len="med"/>
                      <a:tailEnd type="none" w="med" len="med"/>
                    </a:lnR>
                  </a:tcPr>
                </a:tc>
                <a:tc>
                  <a:txBody>
                    <a:bodyPr/>
                    <a:lstStyle/>
                    <a:p>
                      <a:endParaRPr lang="es-ES" sz="12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Juegos en línea</a:t>
                      </a:r>
                    </a:p>
                  </a:txBody>
                  <a:tcPr>
                    <a:lnR w="12700" cap="flat" cmpd="sng" algn="ctr">
                      <a:solidFill>
                        <a:schemeClr val="tx1"/>
                      </a:solidFill>
                      <a:prstDash val="solid"/>
                      <a:round/>
                      <a:headEnd type="none" w="med" len="med"/>
                      <a:tailEnd type="none" w="med" len="med"/>
                    </a:lnR>
                  </a:tcPr>
                </a:tc>
                <a:tc>
                  <a:txBody>
                    <a:bodyPr/>
                    <a:lstStyle/>
                    <a:p>
                      <a:r>
                        <a:rPr lang="es-ES" sz="1200" dirty="0" smtClean="0"/>
                        <a:t>17%</a:t>
                      </a:r>
                      <a:endParaRPr lang="es-MX" sz="1200" dirty="0" smtClean="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smtClean="0">
                          <a:ln>
                            <a:noFill/>
                          </a:ln>
                          <a:solidFill>
                            <a:prstClr val="black"/>
                          </a:solidFill>
                          <a:effectLst/>
                          <a:uLnTx/>
                          <a:uFillTx/>
                          <a:latin typeface="+mn-lt"/>
                          <a:ea typeface="+mn-ea"/>
                          <a:cs typeface="+mn-cs"/>
                        </a:rPr>
                        <a:t>Enviar postales electrónicas:</a:t>
                      </a: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smtClean="0">
                          <a:ln>
                            <a:noFill/>
                          </a:ln>
                          <a:solidFill>
                            <a:prstClr val="black"/>
                          </a:solidFill>
                          <a:effectLst/>
                          <a:uLnTx/>
                          <a:uFillTx/>
                          <a:latin typeface="+mn-lt"/>
                          <a:ea typeface="+mn-ea"/>
                          <a:cs typeface="+mn-cs"/>
                        </a:rPr>
                        <a:t>24%</a:t>
                      </a:r>
                      <a:endParaRPr lang="es-ES" dirty="0"/>
                    </a:p>
                  </a:txBody>
                  <a:tcPr>
                    <a:lnL w="12700" cap="flat" cmpd="sng" algn="ctr">
                      <a:solidFill>
                        <a:schemeClr val="tx1"/>
                      </a:solidFill>
                      <a:prstDash val="solid"/>
                      <a:round/>
                      <a:headEnd type="none" w="med" len="med"/>
                      <a:tailEnd type="none" w="med" len="med"/>
                    </a:lnL>
                  </a:tcPr>
                </a:tc>
                <a:tc>
                  <a:txBody>
                    <a:bodyPr/>
                    <a:lstStyle/>
                    <a:p>
                      <a:endParaRPr lang="es-ES"/>
                    </a:p>
                  </a:txBody>
                  <a:tcPr>
                    <a:lnR w="12700" cap="flat" cmpd="sng" algn="ctr">
                      <a:solidFill>
                        <a:schemeClr val="tx1"/>
                      </a:solidFill>
                      <a:prstDash val="solid"/>
                      <a:round/>
                      <a:headEnd type="none" w="med" len="med"/>
                      <a:tailEnd type="none" w="med" len="med"/>
                    </a:lnR>
                  </a:tcPr>
                </a:tc>
                <a:tc>
                  <a:txBody>
                    <a:bodyPr/>
                    <a:lstStyle/>
                    <a:p>
                      <a:endParaRPr lang="es-ES"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smtClean="0">
                          <a:ln>
                            <a:noFill/>
                          </a:ln>
                          <a:solidFill>
                            <a:prstClr val="black"/>
                          </a:solidFill>
                          <a:effectLst/>
                          <a:uLnTx/>
                          <a:uFillTx/>
                          <a:latin typeface="+mn-lt"/>
                          <a:ea typeface="+mn-ea"/>
                          <a:cs typeface="+mn-cs"/>
                        </a:rPr>
                        <a:t>Descargar videos</a:t>
                      </a: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smtClean="0">
                          <a:ln>
                            <a:noFill/>
                          </a:ln>
                          <a:solidFill>
                            <a:prstClr val="black"/>
                          </a:solidFill>
                          <a:effectLst/>
                          <a:uLnTx/>
                          <a:uFillTx/>
                          <a:latin typeface="+mn-lt"/>
                          <a:ea typeface="+mn-ea"/>
                          <a:cs typeface="+mn-cs"/>
                        </a:rPr>
                        <a:t>14%</a:t>
                      </a:r>
                      <a:endParaRPr lang="es-MX" dirty="0" smtClean="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smtClean="0">
                        <a:ln>
                          <a:noFill/>
                        </a:ln>
                        <a:solidFill>
                          <a:prstClr val="black"/>
                        </a:solidFill>
                        <a:effectLst/>
                        <a:uLnTx/>
                        <a:uFillTx/>
                        <a:latin typeface="+mn-lt"/>
                        <a:ea typeface="+mn-ea"/>
                        <a:cs typeface="+mn-cs"/>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dirty="0"/>
                    </a:p>
                  </a:txBody>
                  <a:tcPr>
                    <a:lnL w="12700" cap="flat" cmpd="sng" algn="ctr">
                      <a:solidFill>
                        <a:schemeClr val="tx1"/>
                      </a:solidFill>
                      <a:prstDash val="solid"/>
                      <a:round/>
                      <a:headEnd type="none" w="med" len="med"/>
                      <a:tailEnd type="none" w="med" len="med"/>
                    </a:lnL>
                  </a:tcPr>
                </a:tc>
                <a:tc>
                  <a:txBody>
                    <a:bodyPr/>
                    <a:lstStyle/>
                    <a:p>
                      <a:endParaRPr lang="es-ES" dirty="0"/>
                    </a:p>
                  </a:txBody>
                  <a:tcPr>
                    <a:lnR w="12700" cap="flat" cmpd="sng" algn="ctr">
                      <a:solidFill>
                        <a:schemeClr val="tx1"/>
                      </a:solidFill>
                      <a:prstDash val="solid"/>
                      <a:round/>
                      <a:headEnd type="none" w="med" len="med"/>
                      <a:tailEnd type="none" w="med" len="med"/>
                    </a:lnR>
                  </a:tcPr>
                </a:tc>
                <a:tc>
                  <a:txBody>
                    <a:bodyPr/>
                    <a:lstStyle/>
                    <a:p>
                      <a:endParaRPr lang="es-ES"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Escuchar radio en línea</a:t>
                      </a: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smtClean="0">
                          <a:ln>
                            <a:noFill/>
                          </a:ln>
                          <a:solidFill>
                            <a:prstClr val="black"/>
                          </a:solidFill>
                          <a:effectLst/>
                          <a:uLnTx/>
                          <a:uFillTx/>
                          <a:latin typeface="+mn-lt"/>
                          <a:ea typeface="+mn-ea"/>
                          <a:cs typeface="+mn-cs"/>
                        </a:rPr>
                        <a:t>10%</a:t>
                      </a:r>
                      <a:endParaRPr lang="es-MX" dirty="0" smtClean="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smtClean="0">
                        <a:ln>
                          <a:noFill/>
                        </a:ln>
                        <a:solidFill>
                          <a:prstClr val="black"/>
                        </a:solidFill>
                        <a:effectLst/>
                        <a:uLnTx/>
                        <a:uFillTx/>
                        <a:latin typeface="+mn-lt"/>
                        <a:ea typeface="+mn-ea"/>
                        <a:cs typeface="+mn-cs"/>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dirty="0"/>
                    </a:p>
                  </a:txBody>
                  <a:tcPr>
                    <a:lnL w="12700" cap="flat" cmpd="sng" algn="ctr">
                      <a:solidFill>
                        <a:schemeClr val="tx1"/>
                      </a:solidFill>
                      <a:prstDash val="solid"/>
                      <a:round/>
                      <a:headEnd type="none" w="med" len="med"/>
                      <a:tailEnd type="none" w="med" len="med"/>
                    </a:lnL>
                  </a:tcPr>
                </a:tc>
                <a:tc>
                  <a:txBody>
                    <a:bodyPr/>
                    <a:lstStyle/>
                    <a:p>
                      <a:endParaRPr lang="es-ES" dirty="0"/>
                    </a:p>
                  </a:txBody>
                  <a:tcPr>
                    <a:lnR w="12700" cap="flat" cmpd="sng" algn="ctr">
                      <a:solidFill>
                        <a:schemeClr val="tx1"/>
                      </a:solidFill>
                      <a:prstDash val="solid"/>
                      <a:round/>
                      <a:headEnd type="none" w="med" len="med"/>
                      <a:tailEnd type="none" w="med" len="med"/>
                    </a:lnR>
                  </a:tcPr>
                </a:tc>
                <a:tc>
                  <a:txBody>
                    <a:bodyPr/>
                    <a:lstStyle/>
                    <a:p>
                      <a:endParaRPr lang="es-ES"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Hacer compras en línea</a:t>
                      </a: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smtClean="0">
                          <a:ln>
                            <a:noFill/>
                          </a:ln>
                          <a:solidFill>
                            <a:prstClr val="black"/>
                          </a:solidFill>
                          <a:effectLst/>
                          <a:uLnTx/>
                          <a:uFillTx/>
                          <a:latin typeface="+mn-lt"/>
                          <a:ea typeface="+mn-ea"/>
                          <a:cs typeface="+mn-cs"/>
                        </a:rPr>
                        <a:t>6%</a:t>
                      </a:r>
                      <a:endParaRPr lang="es-MX" dirty="0" smtClean="0"/>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smtClean="0">
                        <a:ln>
                          <a:noFill/>
                        </a:ln>
                        <a:solidFill>
                          <a:prstClr val="black"/>
                        </a:solidFill>
                        <a:effectLst/>
                        <a:uLnTx/>
                        <a:uFillTx/>
                        <a:latin typeface="+mn-lt"/>
                        <a:ea typeface="+mn-ea"/>
                        <a:cs typeface="+mn-cs"/>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dirty="0"/>
                    </a:p>
                  </a:txBody>
                  <a:tcPr>
                    <a:lnL w="12700" cap="flat" cmpd="sng" algn="ctr">
                      <a:solidFill>
                        <a:schemeClr val="tx1"/>
                      </a:solidFill>
                      <a:prstDash val="solid"/>
                      <a:round/>
                      <a:headEnd type="none" w="med" len="med"/>
                      <a:tailEnd type="none" w="med" len="med"/>
                    </a:lnL>
                  </a:tcPr>
                </a:tc>
                <a:tc>
                  <a:txBody>
                    <a:bodyPr/>
                    <a:lstStyle/>
                    <a:p>
                      <a:endParaRPr lang="es-ES" dirty="0"/>
                    </a:p>
                  </a:txBody>
                  <a:tcPr>
                    <a:lnR w="12700" cap="flat" cmpd="sng" algn="ctr">
                      <a:solidFill>
                        <a:schemeClr val="tx1"/>
                      </a:solidFill>
                      <a:prstDash val="solid"/>
                      <a:round/>
                      <a:headEnd type="none" w="med" len="med"/>
                      <a:tailEnd type="none" w="med" len="med"/>
                    </a:lnR>
                  </a:tcPr>
                </a:tc>
                <a:tc>
                  <a:txBody>
                    <a:bodyPr/>
                    <a:lstStyle/>
                    <a:p>
                      <a:endParaRPr lang="es-ES"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t>Realizar transacciones bancarias</a:t>
                      </a: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smtClean="0">
                          <a:ln>
                            <a:noFill/>
                          </a:ln>
                          <a:solidFill>
                            <a:prstClr val="black"/>
                          </a:solidFill>
                          <a:effectLst/>
                          <a:uLnTx/>
                          <a:uFillTx/>
                          <a:latin typeface="+mn-lt"/>
                          <a:ea typeface="+mn-ea"/>
                          <a:cs typeface="+mn-cs"/>
                        </a:rPr>
                        <a:t>5%</a:t>
                      </a:r>
                      <a:endParaRPr lang="es-MX" dirty="0" smtClean="0"/>
                    </a:p>
                  </a:txBody>
                  <a:tcPr>
                    <a:lnL w="12700" cap="flat" cmpd="sng" algn="ctr">
                      <a:solidFill>
                        <a:schemeClr val="tx1"/>
                      </a:solidFill>
                      <a:prstDash val="solid"/>
                      <a:round/>
                      <a:headEnd type="none" w="med" len="med"/>
                      <a:tailEnd type="none" w="med" len="med"/>
                    </a:lnL>
                  </a:tcPr>
                </a:tc>
              </a:tr>
            </a:tbl>
          </a:graphicData>
        </a:graphic>
      </p:graphicFrame>
    </p:spTree>
    <p:extLst>
      <p:ext uri="{BB962C8B-B14F-4D97-AF65-F5344CB8AC3E}">
        <p14:creationId xmlns:p14="http://schemas.microsoft.com/office/powerpoint/2010/main" val="350100399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a:xfrm>
            <a:off x="657252" y="1988840"/>
            <a:ext cx="7772400" cy="914400"/>
          </a:xfrm>
          <a:prstGeom prst="rect">
            <a:avLst/>
          </a:prstGeom>
        </p:spPr>
        <p:txBody>
          <a:bodyPr vert="horz" anchor="t">
            <a:noAutofit/>
          </a:bodyPr>
          <a:lstStyle>
            <a:lvl1pPr algn="l" rtl="0" eaLnBrk="1" latinLnBrk="0" hangingPunct="1">
              <a:spcBef>
                <a:spcPct val="0"/>
              </a:spcBef>
              <a:buNone/>
              <a:defRPr kumimoji="0" lang="es-ES" sz="4000" kern="1200" spc="-150" baseline="0">
                <a:solidFill>
                  <a:schemeClr val="tx2">
                    <a:satMod val="200000"/>
                  </a:schemeClr>
                </a:solidFill>
                <a:effectLst>
                  <a:outerShdw blurRad="50800" dist="50800" dir="2700000" algn="tl" rotWithShape="0">
                    <a:srgbClr val="000000">
                      <a:alpha val="43137"/>
                    </a:srgbClr>
                  </a:outerShdw>
                </a:effectLst>
                <a:latin typeface="+mj-lt"/>
                <a:ea typeface="+mj-ea"/>
                <a:cs typeface="+mj-cs"/>
              </a:defRPr>
            </a:lvl1pPr>
            <a:extLst/>
          </a:lstStyle>
          <a:p>
            <a:pPr algn="ctr"/>
            <a:r>
              <a:rPr lang="es-MX" smtClean="0"/>
              <a:t>Actitud y percepción de los mexicanos sobre Internet</a:t>
            </a:r>
            <a:br>
              <a:rPr lang="es-MX" smtClean="0"/>
            </a:br>
            <a:r>
              <a:rPr lang="es-MX" sz="2400" smtClean="0">
                <a:solidFill>
                  <a:srgbClr val="FFC000"/>
                </a:solidFill>
              </a:rPr>
              <a:t>Hallazgos  sobre  los  no usuarios de  Internet…</a:t>
            </a:r>
            <a:endParaRPr lang="es-MX" sz="2400" dirty="0">
              <a:solidFill>
                <a:srgbClr val="FFC000"/>
              </a:solidFill>
            </a:endParaRPr>
          </a:p>
        </p:txBody>
      </p:sp>
    </p:spTree>
    <p:extLst>
      <p:ext uri="{BB962C8B-B14F-4D97-AF65-F5344CB8AC3E}">
        <p14:creationId xmlns:p14="http://schemas.microsoft.com/office/powerpoint/2010/main" val="101988239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
        <p:nvSpPr>
          <p:cNvPr id="4" name="5 Marcador de número de diapositiva"/>
          <p:cNvSpPr>
            <a:spLocks noGrp="1"/>
          </p:cNvSpPr>
          <p:nvPr>
            <p:ph type="sldNum" sz="quarter" idx="12"/>
          </p:nvPr>
        </p:nvSpPr>
        <p:spPr>
          <a:xfrm>
            <a:off x="8610600" y="6416675"/>
            <a:ext cx="457200" cy="365125"/>
          </a:xfrm>
        </p:spPr>
        <p:txBody>
          <a:bodyPr/>
          <a:lstStyle/>
          <a:p>
            <a:pPr>
              <a:defRPr/>
            </a:pPr>
            <a:fld id="{E0A444EB-CE60-49E4-962A-E984EDE87660}" type="slidenum">
              <a:rPr lang="es-ES"/>
              <a:pPr>
                <a:defRPr/>
              </a:pPr>
              <a:t>25</a:t>
            </a:fld>
            <a:endParaRPr lang="es-ES" dirty="0"/>
          </a:p>
        </p:txBody>
      </p:sp>
      <p:sp>
        <p:nvSpPr>
          <p:cNvPr id="5" name="Text Box 6"/>
          <p:cNvSpPr txBox="1">
            <a:spLocks noChangeArrowheads="1"/>
          </p:cNvSpPr>
          <p:nvPr/>
        </p:nvSpPr>
        <p:spPr bwMode="auto">
          <a:xfrm>
            <a:off x="90502" y="6481786"/>
            <a:ext cx="6624638" cy="304800"/>
          </a:xfrm>
          <a:prstGeom prst="rect">
            <a:avLst/>
          </a:prstGeom>
          <a:noFill/>
          <a:ln w="9525">
            <a:noFill/>
            <a:miter lim="800000"/>
            <a:headEnd/>
            <a:tailEnd/>
          </a:ln>
        </p:spPr>
        <p:txBody>
          <a:bodyPr>
            <a:spAutoFit/>
          </a:bodyPr>
          <a:lstStyle/>
          <a:p>
            <a:pPr>
              <a:spcBef>
                <a:spcPct val="50000"/>
              </a:spcBef>
            </a:pPr>
            <a:r>
              <a:rPr lang="es-ES" sz="1400" i="1" dirty="0"/>
              <a:t>* </a:t>
            </a:r>
            <a:r>
              <a:rPr lang="es-MX" sz="1400" i="1" dirty="0"/>
              <a:t>¿Cuál es la principal razón por la que no utiliza el Internet?</a:t>
            </a:r>
            <a:endParaRPr lang="es-ES" sz="1400" i="1" dirty="0"/>
          </a:p>
        </p:txBody>
      </p:sp>
      <p:sp>
        <p:nvSpPr>
          <p:cNvPr id="6" name="4 CuadroTexto"/>
          <p:cNvSpPr txBox="1">
            <a:spLocks noChangeArrowheads="1"/>
          </p:cNvSpPr>
          <p:nvPr/>
        </p:nvSpPr>
        <p:spPr bwMode="auto">
          <a:xfrm>
            <a:off x="71438" y="46001"/>
            <a:ext cx="8501090" cy="954107"/>
          </a:xfrm>
          <a:prstGeom prst="rect">
            <a:avLst/>
          </a:prstGeom>
          <a:noFill/>
          <a:ln w="9525">
            <a:noFill/>
            <a:miter lim="800000"/>
            <a:headEnd/>
            <a:tailEnd/>
          </a:ln>
        </p:spPr>
        <p:txBody>
          <a:bodyPr wrap="square">
            <a:spAutoFit/>
          </a:bodyPr>
          <a:lstStyle/>
          <a:p>
            <a:pPr>
              <a:defRPr/>
            </a:pPr>
            <a:r>
              <a:rPr lang="es-MX" sz="2800" dirty="0" smtClean="0"/>
              <a:t>Principales razones por las que los mexicanos no usan Internet</a:t>
            </a:r>
          </a:p>
        </p:txBody>
      </p:sp>
      <p:graphicFrame>
        <p:nvGraphicFramePr>
          <p:cNvPr id="7" name="3 Gráfico"/>
          <p:cNvGraphicFramePr>
            <a:graphicFrameLocks/>
          </p:cNvGraphicFramePr>
          <p:nvPr/>
        </p:nvGraphicFramePr>
        <p:xfrm>
          <a:off x="0" y="1419225"/>
          <a:ext cx="8969375" cy="4962525"/>
        </p:xfrm>
        <a:graphic>
          <a:graphicData uri="http://schemas.openxmlformats.org/presentationml/2006/ole">
            <mc:AlternateContent xmlns:mc="http://schemas.openxmlformats.org/markup-compatibility/2006">
              <mc:Choice xmlns:v="urn:schemas-microsoft-com:vml" Requires="v">
                <p:oleObj spid="_x0000_s326684" name="Worksheet" r:id="rId4" imgW="8972550" imgH="4962525" progId="Excel.Sheet.8">
                  <p:embed/>
                </p:oleObj>
              </mc:Choice>
              <mc:Fallback>
                <p:oleObj name="Worksheet" r:id="rId4" imgW="8972550" imgH="4962525"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19225"/>
                        <a:ext cx="8969375" cy="4962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7 CuadroTexto"/>
          <p:cNvSpPr txBox="1"/>
          <p:nvPr/>
        </p:nvSpPr>
        <p:spPr>
          <a:xfrm>
            <a:off x="95083" y="980728"/>
            <a:ext cx="8372805" cy="646331"/>
          </a:xfrm>
          <a:prstGeom prst="rect">
            <a:avLst/>
          </a:prstGeom>
          <a:noFill/>
        </p:spPr>
        <p:txBody>
          <a:bodyPr wrap="none" rtlCol="0">
            <a:spAutoFit/>
          </a:bodyPr>
          <a:lstStyle/>
          <a:p>
            <a:r>
              <a:rPr lang="es-MX" dirty="0" smtClean="0"/>
              <a:t>Es el desinterés la principal causa por la cual los mexicanos que aún no son usuarios no </a:t>
            </a:r>
          </a:p>
          <a:p>
            <a:r>
              <a:rPr lang="es-MX" dirty="0" smtClean="0"/>
              <a:t>acceden a Internet.</a:t>
            </a:r>
            <a:endParaRPr lang="es-ES" dirty="0"/>
          </a:p>
        </p:txBody>
      </p:sp>
    </p:spTree>
    <p:extLst>
      <p:ext uri="{BB962C8B-B14F-4D97-AF65-F5344CB8AC3E}">
        <p14:creationId xmlns:p14="http://schemas.microsoft.com/office/powerpoint/2010/main" val="292387361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
        <p:nvSpPr>
          <p:cNvPr id="4" name="5 Marcador de número de diapositiva"/>
          <p:cNvSpPr>
            <a:spLocks noGrp="1"/>
          </p:cNvSpPr>
          <p:nvPr>
            <p:ph type="sldNum" sz="quarter" idx="12"/>
          </p:nvPr>
        </p:nvSpPr>
        <p:spPr>
          <a:xfrm>
            <a:off x="8610600" y="6416675"/>
            <a:ext cx="457200" cy="365125"/>
          </a:xfrm>
        </p:spPr>
        <p:txBody>
          <a:bodyPr/>
          <a:lstStyle/>
          <a:p>
            <a:pPr>
              <a:defRPr/>
            </a:pPr>
            <a:fld id="{60788EEF-C316-4192-85F4-1C23027EC9C9}" type="slidenum">
              <a:rPr lang="es-ES"/>
              <a:pPr>
                <a:defRPr/>
              </a:pPr>
              <a:t>26</a:t>
            </a:fld>
            <a:endParaRPr lang="es-ES" dirty="0"/>
          </a:p>
        </p:txBody>
      </p:sp>
      <p:sp>
        <p:nvSpPr>
          <p:cNvPr id="5" name="7 CuadroTexto"/>
          <p:cNvSpPr txBox="1"/>
          <p:nvPr/>
        </p:nvSpPr>
        <p:spPr>
          <a:xfrm>
            <a:off x="142844" y="1285860"/>
            <a:ext cx="3647984" cy="738664"/>
          </a:xfrm>
          <a:prstGeom prst="rect">
            <a:avLst/>
          </a:prstGeom>
          <a:noFill/>
        </p:spPr>
        <p:txBody>
          <a:bodyPr wrap="square" rtlCol="0">
            <a:spAutoFit/>
          </a:bodyPr>
          <a:lstStyle/>
          <a:p>
            <a:r>
              <a:rPr lang="es-MX" sz="1400" dirty="0" smtClean="0"/>
              <a:t>34% de los </a:t>
            </a:r>
            <a:r>
              <a:rPr lang="es-MX" sz="1400" u="sng" dirty="0" smtClean="0"/>
              <a:t>no usuarios </a:t>
            </a:r>
            <a:r>
              <a:rPr lang="es-MX" sz="1400" dirty="0" smtClean="0"/>
              <a:t> confían casi en</a:t>
            </a:r>
          </a:p>
          <a:p>
            <a:r>
              <a:rPr lang="es-MX" sz="1400" dirty="0" smtClean="0"/>
              <a:t>toda la información que aparece en Internet</a:t>
            </a:r>
          </a:p>
          <a:p>
            <a:endParaRPr lang="es-ES" sz="1400" dirty="0"/>
          </a:p>
        </p:txBody>
      </p:sp>
      <p:sp>
        <p:nvSpPr>
          <p:cNvPr id="6" name="9 CuadroTexto"/>
          <p:cNvSpPr txBox="1"/>
          <p:nvPr/>
        </p:nvSpPr>
        <p:spPr>
          <a:xfrm>
            <a:off x="4281602" y="1285860"/>
            <a:ext cx="3933736" cy="738664"/>
          </a:xfrm>
          <a:prstGeom prst="rect">
            <a:avLst/>
          </a:prstGeom>
          <a:noFill/>
        </p:spPr>
        <p:txBody>
          <a:bodyPr wrap="square" rtlCol="0">
            <a:spAutoFit/>
          </a:bodyPr>
          <a:lstStyle/>
          <a:p>
            <a:r>
              <a:rPr lang="es-MX" sz="1400" dirty="0" smtClean="0"/>
              <a:t>43% de los usuarios  confían casi en toda la en la información que aparece en Internet.</a:t>
            </a:r>
          </a:p>
          <a:p>
            <a:endParaRPr lang="es-ES" sz="1400" dirty="0"/>
          </a:p>
        </p:txBody>
      </p:sp>
      <p:sp>
        <p:nvSpPr>
          <p:cNvPr id="7" name="4 CuadroTexto"/>
          <p:cNvSpPr txBox="1">
            <a:spLocks noChangeArrowheads="1"/>
          </p:cNvSpPr>
          <p:nvPr/>
        </p:nvSpPr>
        <p:spPr bwMode="auto">
          <a:xfrm>
            <a:off x="71438" y="46001"/>
            <a:ext cx="8786842" cy="523220"/>
          </a:xfrm>
          <a:prstGeom prst="rect">
            <a:avLst/>
          </a:prstGeom>
          <a:noFill/>
          <a:ln w="9525">
            <a:noFill/>
            <a:miter lim="800000"/>
            <a:headEnd/>
            <a:tailEnd/>
          </a:ln>
        </p:spPr>
        <p:txBody>
          <a:bodyPr wrap="square">
            <a:spAutoFit/>
          </a:bodyPr>
          <a:lstStyle/>
          <a:p>
            <a:pPr>
              <a:defRPr/>
            </a:pPr>
            <a:r>
              <a:rPr lang="es-MX" sz="2800" dirty="0" smtClean="0"/>
              <a:t>Nivel de confianza hacia Internet: usuarios vs. no usuarios</a:t>
            </a:r>
            <a:endParaRPr lang="es-MX" sz="2800" dirty="0"/>
          </a:p>
        </p:txBody>
      </p:sp>
      <p:sp>
        <p:nvSpPr>
          <p:cNvPr id="8" name="12 CuadroTexto"/>
          <p:cNvSpPr txBox="1"/>
          <p:nvPr/>
        </p:nvSpPr>
        <p:spPr>
          <a:xfrm>
            <a:off x="98600" y="428604"/>
            <a:ext cx="7638630" cy="646331"/>
          </a:xfrm>
          <a:prstGeom prst="rect">
            <a:avLst/>
          </a:prstGeom>
          <a:noFill/>
        </p:spPr>
        <p:txBody>
          <a:bodyPr wrap="none" rtlCol="0">
            <a:spAutoFit/>
          </a:bodyPr>
          <a:lstStyle/>
          <a:p>
            <a:r>
              <a:rPr lang="es-MX" dirty="0" smtClean="0"/>
              <a:t>En general, una parte considerable de los mexicanos confían en la información </a:t>
            </a:r>
            <a:br>
              <a:rPr lang="es-MX" dirty="0" smtClean="0"/>
            </a:br>
            <a:r>
              <a:rPr lang="es-MX" dirty="0" smtClean="0"/>
              <a:t>que aparece en Internet</a:t>
            </a:r>
            <a:endParaRPr lang="es-ES" dirty="0"/>
          </a:p>
        </p:txBody>
      </p:sp>
      <p:graphicFrame>
        <p:nvGraphicFramePr>
          <p:cNvPr id="9" name="11 Gráfico"/>
          <p:cNvGraphicFramePr>
            <a:graphicFrameLocks/>
          </p:cNvGraphicFramePr>
          <p:nvPr/>
        </p:nvGraphicFramePr>
        <p:xfrm>
          <a:off x="-357188" y="1773238"/>
          <a:ext cx="5056188" cy="5038725"/>
        </p:xfrm>
        <a:graphic>
          <a:graphicData uri="http://schemas.openxmlformats.org/presentationml/2006/ole">
            <mc:AlternateContent xmlns:mc="http://schemas.openxmlformats.org/markup-compatibility/2006">
              <mc:Choice xmlns:v="urn:schemas-microsoft-com:vml" Requires="v">
                <p:oleObj spid="_x0000_s327729" name="Worksheet" r:id="rId4" imgW="8801100" imgH="5267325" progId="Excel.Sheet.8">
                  <p:embed/>
                </p:oleObj>
              </mc:Choice>
              <mc:Fallback>
                <p:oleObj name="Worksheet" r:id="rId4" imgW="8801100" imgH="5267325"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8" y="1773238"/>
                        <a:ext cx="5056188" cy="5038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8 Gráfico"/>
          <p:cNvGraphicFramePr>
            <a:graphicFrameLocks/>
          </p:cNvGraphicFramePr>
          <p:nvPr/>
        </p:nvGraphicFramePr>
        <p:xfrm>
          <a:off x="3708400" y="1341438"/>
          <a:ext cx="5670550" cy="5427662"/>
        </p:xfrm>
        <a:graphic>
          <a:graphicData uri="http://schemas.openxmlformats.org/presentationml/2006/ole">
            <mc:AlternateContent xmlns:mc="http://schemas.openxmlformats.org/markup-compatibility/2006">
              <mc:Choice xmlns:v="urn:schemas-microsoft-com:vml" Requires="v">
                <p:oleObj spid="_x0000_s327730" name="Worksheet" r:id="rId7" imgW="8543925" imgH="5886450" progId="Excel.Sheet.8">
                  <p:embed/>
                </p:oleObj>
              </mc:Choice>
              <mc:Fallback>
                <p:oleObj name="Worksheet" r:id="rId7" imgW="8543925" imgH="5886450" progId="Excel.Sheet.8">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1341438"/>
                        <a:ext cx="5670550" cy="5427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684705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
        <p:nvSpPr>
          <p:cNvPr id="4" name="5 Marcador de número de diapositiva"/>
          <p:cNvSpPr>
            <a:spLocks noGrp="1"/>
          </p:cNvSpPr>
          <p:nvPr>
            <p:ph type="sldNum" sz="quarter" idx="12"/>
          </p:nvPr>
        </p:nvSpPr>
        <p:spPr>
          <a:xfrm>
            <a:off x="8610600" y="6416675"/>
            <a:ext cx="457200" cy="365125"/>
          </a:xfrm>
        </p:spPr>
        <p:txBody>
          <a:bodyPr/>
          <a:lstStyle/>
          <a:p>
            <a:pPr>
              <a:defRPr/>
            </a:pPr>
            <a:fld id="{C42B59AE-6650-4635-A725-C631354CDAC9}" type="slidenum">
              <a:rPr lang="es-ES"/>
              <a:pPr>
                <a:defRPr/>
              </a:pPr>
              <a:t>27</a:t>
            </a:fld>
            <a:endParaRPr lang="es-ES" dirty="0"/>
          </a:p>
        </p:txBody>
      </p:sp>
      <p:sp>
        <p:nvSpPr>
          <p:cNvPr id="5" name="4 CuadroTexto"/>
          <p:cNvSpPr txBox="1">
            <a:spLocks noChangeArrowheads="1"/>
          </p:cNvSpPr>
          <p:nvPr/>
        </p:nvSpPr>
        <p:spPr bwMode="auto">
          <a:xfrm>
            <a:off x="357158" y="0"/>
            <a:ext cx="8786842" cy="954107"/>
          </a:xfrm>
          <a:prstGeom prst="rect">
            <a:avLst/>
          </a:prstGeom>
          <a:noFill/>
          <a:ln w="9525">
            <a:noFill/>
            <a:miter lim="800000"/>
            <a:headEnd/>
            <a:tailEnd/>
          </a:ln>
        </p:spPr>
        <p:txBody>
          <a:bodyPr wrap="square">
            <a:spAutoFit/>
          </a:bodyPr>
          <a:lstStyle/>
          <a:p>
            <a:pPr>
              <a:defRPr/>
            </a:pPr>
            <a:r>
              <a:rPr lang="es-MX" sz="2800" dirty="0" smtClean="0"/>
              <a:t>Nivel de importancia de cada agente de comunicación </a:t>
            </a:r>
            <a:r>
              <a:rPr lang="es-MX" sz="2800" u="sng" dirty="0" smtClean="0"/>
              <a:t>para mantenerse informado</a:t>
            </a:r>
            <a:r>
              <a:rPr lang="es-MX" sz="2800" dirty="0" smtClean="0"/>
              <a:t>:  usuarios</a:t>
            </a:r>
            <a:endParaRPr lang="es-MX" sz="2800" dirty="0"/>
          </a:p>
        </p:txBody>
      </p:sp>
      <p:sp>
        <p:nvSpPr>
          <p:cNvPr id="6" name="9 CuadroTexto"/>
          <p:cNvSpPr txBox="1"/>
          <p:nvPr/>
        </p:nvSpPr>
        <p:spPr>
          <a:xfrm>
            <a:off x="98600" y="928670"/>
            <a:ext cx="7759548" cy="307777"/>
          </a:xfrm>
          <a:prstGeom prst="rect">
            <a:avLst/>
          </a:prstGeom>
          <a:noFill/>
        </p:spPr>
        <p:txBody>
          <a:bodyPr wrap="square" rtlCol="0">
            <a:spAutoFit/>
          </a:bodyPr>
          <a:lstStyle/>
          <a:p>
            <a:r>
              <a:rPr lang="es-MX" sz="1400" dirty="0" smtClean="0"/>
              <a:t>Internet es, para los usuarios, el principal medio de comunicación (74%) para mantenerse informado.</a:t>
            </a:r>
            <a:endParaRPr lang="es-ES" sz="1400" dirty="0"/>
          </a:p>
        </p:txBody>
      </p:sp>
      <p:sp>
        <p:nvSpPr>
          <p:cNvPr id="7" name="57 CuadroTexto"/>
          <p:cNvSpPr txBox="1">
            <a:spLocks noChangeArrowheads="1"/>
          </p:cNvSpPr>
          <p:nvPr/>
        </p:nvSpPr>
        <p:spPr bwMode="auto">
          <a:xfrm>
            <a:off x="-381138" y="5773183"/>
            <a:ext cx="1785938" cy="584775"/>
          </a:xfrm>
          <a:prstGeom prst="rect">
            <a:avLst/>
          </a:prstGeom>
          <a:noFill/>
          <a:ln w="9525">
            <a:noFill/>
            <a:miter lim="800000"/>
            <a:headEnd/>
            <a:tailEnd/>
          </a:ln>
        </p:spPr>
        <p:txBody>
          <a:bodyPr>
            <a:spAutoFit/>
          </a:bodyPr>
          <a:lstStyle/>
          <a:p>
            <a:pPr algn="ctr"/>
            <a:r>
              <a:rPr lang="es-MX" sz="1600" dirty="0"/>
              <a:t>Amigos </a:t>
            </a:r>
            <a:endParaRPr lang="es-MX" sz="1600" dirty="0" smtClean="0"/>
          </a:p>
          <a:p>
            <a:pPr algn="ctr"/>
            <a:r>
              <a:rPr lang="es-MX" sz="1600" dirty="0" smtClean="0"/>
              <a:t>Familia</a:t>
            </a:r>
            <a:endParaRPr lang="es-MX" sz="1600" dirty="0"/>
          </a:p>
        </p:txBody>
      </p:sp>
      <p:graphicFrame>
        <p:nvGraphicFramePr>
          <p:cNvPr id="8" name="30 Gráfico"/>
          <p:cNvGraphicFramePr/>
          <p:nvPr/>
        </p:nvGraphicFramePr>
        <p:xfrm>
          <a:off x="681826" y="1000108"/>
          <a:ext cx="8462174" cy="5857892"/>
        </p:xfrm>
        <a:graphic>
          <a:graphicData uri="http://schemas.openxmlformats.org/drawingml/2006/chart">
            <c:chart xmlns:c="http://schemas.openxmlformats.org/drawingml/2006/chart" xmlns:r="http://schemas.openxmlformats.org/officeDocument/2006/relationships" r:id="rId2"/>
          </a:graphicData>
        </a:graphic>
      </p:graphicFrame>
      <p:sp>
        <p:nvSpPr>
          <p:cNvPr id="9" name="57 CuadroTexto"/>
          <p:cNvSpPr txBox="1">
            <a:spLocks noChangeArrowheads="1"/>
          </p:cNvSpPr>
          <p:nvPr/>
        </p:nvSpPr>
        <p:spPr bwMode="auto">
          <a:xfrm>
            <a:off x="-309700" y="5162564"/>
            <a:ext cx="1785938" cy="338138"/>
          </a:xfrm>
          <a:prstGeom prst="rect">
            <a:avLst/>
          </a:prstGeom>
          <a:noFill/>
          <a:ln w="9525">
            <a:noFill/>
            <a:miter lim="800000"/>
            <a:headEnd/>
            <a:tailEnd/>
          </a:ln>
        </p:spPr>
        <p:txBody>
          <a:bodyPr>
            <a:spAutoFit/>
          </a:bodyPr>
          <a:lstStyle/>
          <a:p>
            <a:pPr algn="ctr"/>
            <a:r>
              <a:rPr lang="es-MX" sz="1600" dirty="0" smtClean="0"/>
              <a:t>Internet</a:t>
            </a:r>
            <a:endParaRPr lang="es-MX" sz="1600" dirty="0"/>
          </a:p>
        </p:txBody>
      </p:sp>
      <p:sp>
        <p:nvSpPr>
          <p:cNvPr id="10" name="57 CuadroTexto"/>
          <p:cNvSpPr txBox="1">
            <a:spLocks noChangeArrowheads="1"/>
          </p:cNvSpPr>
          <p:nvPr/>
        </p:nvSpPr>
        <p:spPr bwMode="auto">
          <a:xfrm>
            <a:off x="-381150" y="4448184"/>
            <a:ext cx="1785938" cy="338138"/>
          </a:xfrm>
          <a:prstGeom prst="rect">
            <a:avLst/>
          </a:prstGeom>
          <a:noFill/>
          <a:ln w="9525">
            <a:noFill/>
            <a:miter lim="800000"/>
            <a:headEnd/>
            <a:tailEnd/>
          </a:ln>
        </p:spPr>
        <p:txBody>
          <a:bodyPr>
            <a:spAutoFit/>
          </a:bodyPr>
          <a:lstStyle/>
          <a:p>
            <a:pPr algn="ctr"/>
            <a:r>
              <a:rPr lang="es-MX" sz="1600" dirty="0" smtClean="0"/>
              <a:t>Periódicos</a:t>
            </a:r>
            <a:endParaRPr lang="es-MX" sz="1600" dirty="0"/>
          </a:p>
        </p:txBody>
      </p:sp>
      <p:sp>
        <p:nvSpPr>
          <p:cNvPr id="11" name="57 CuadroTexto"/>
          <p:cNvSpPr txBox="1">
            <a:spLocks noChangeArrowheads="1"/>
          </p:cNvSpPr>
          <p:nvPr/>
        </p:nvSpPr>
        <p:spPr bwMode="auto">
          <a:xfrm>
            <a:off x="-381150" y="3733804"/>
            <a:ext cx="1785938" cy="338138"/>
          </a:xfrm>
          <a:prstGeom prst="rect">
            <a:avLst/>
          </a:prstGeom>
          <a:noFill/>
          <a:ln w="9525">
            <a:noFill/>
            <a:miter lim="800000"/>
            <a:headEnd/>
            <a:tailEnd/>
          </a:ln>
        </p:spPr>
        <p:txBody>
          <a:bodyPr>
            <a:spAutoFit/>
          </a:bodyPr>
          <a:lstStyle/>
          <a:p>
            <a:pPr algn="ctr"/>
            <a:r>
              <a:rPr lang="es-MX" sz="1600" dirty="0" smtClean="0"/>
              <a:t>Televisión</a:t>
            </a:r>
            <a:endParaRPr lang="es-MX" sz="1600" dirty="0"/>
          </a:p>
        </p:txBody>
      </p:sp>
      <p:sp>
        <p:nvSpPr>
          <p:cNvPr id="12" name="57 CuadroTexto"/>
          <p:cNvSpPr txBox="1">
            <a:spLocks noChangeArrowheads="1"/>
          </p:cNvSpPr>
          <p:nvPr/>
        </p:nvSpPr>
        <p:spPr bwMode="auto">
          <a:xfrm>
            <a:off x="-238274" y="2947986"/>
            <a:ext cx="1785938" cy="338138"/>
          </a:xfrm>
          <a:prstGeom prst="rect">
            <a:avLst/>
          </a:prstGeom>
          <a:noFill/>
          <a:ln w="9525">
            <a:noFill/>
            <a:miter lim="800000"/>
            <a:headEnd/>
            <a:tailEnd/>
          </a:ln>
        </p:spPr>
        <p:txBody>
          <a:bodyPr>
            <a:spAutoFit/>
          </a:bodyPr>
          <a:lstStyle/>
          <a:p>
            <a:pPr algn="ctr"/>
            <a:r>
              <a:rPr lang="es-MX" sz="1600" dirty="0" smtClean="0"/>
              <a:t>Radio</a:t>
            </a:r>
            <a:endParaRPr lang="es-MX" sz="1600" dirty="0"/>
          </a:p>
        </p:txBody>
      </p:sp>
      <p:sp>
        <p:nvSpPr>
          <p:cNvPr id="13" name="57 CuadroTexto"/>
          <p:cNvSpPr txBox="1">
            <a:spLocks noChangeArrowheads="1"/>
          </p:cNvSpPr>
          <p:nvPr/>
        </p:nvSpPr>
        <p:spPr bwMode="auto">
          <a:xfrm>
            <a:off x="-238274" y="2233606"/>
            <a:ext cx="1785938" cy="338138"/>
          </a:xfrm>
          <a:prstGeom prst="rect">
            <a:avLst/>
          </a:prstGeom>
          <a:noFill/>
          <a:ln w="9525">
            <a:noFill/>
            <a:miter lim="800000"/>
            <a:headEnd/>
            <a:tailEnd/>
          </a:ln>
        </p:spPr>
        <p:txBody>
          <a:bodyPr>
            <a:spAutoFit/>
          </a:bodyPr>
          <a:lstStyle/>
          <a:p>
            <a:pPr algn="ctr"/>
            <a:r>
              <a:rPr lang="es-MX" sz="1600" dirty="0" smtClean="0"/>
              <a:t>Celular</a:t>
            </a:r>
            <a:endParaRPr lang="es-MX" sz="1600" dirty="0"/>
          </a:p>
        </p:txBody>
      </p:sp>
      <p:sp>
        <p:nvSpPr>
          <p:cNvPr id="14" name="57 CuadroTexto"/>
          <p:cNvSpPr txBox="1">
            <a:spLocks noChangeArrowheads="1"/>
          </p:cNvSpPr>
          <p:nvPr/>
        </p:nvSpPr>
        <p:spPr bwMode="auto">
          <a:xfrm>
            <a:off x="-309712" y="1519226"/>
            <a:ext cx="1785938" cy="338138"/>
          </a:xfrm>
          <a:prstGeom prst="rect">
            <a:avLst/>
          </a:prstGeom>
          <a:noFill/>
          <a:ln w="9525">
            <a:noFill/>
            <a:miter lim="800000"/>
            <a:headEnd/>
            <a:tailEnd/>
          </a:ln>
        </p:spPr>
        <p:txBody>
          <a:bodyPr>
            <a:spAutoFit/>
          </a:bodyPr>
          <a:lstStyle/>
          <a:p>
            <a:pPr algn="ctr"/>
            <a:r>
              <a:rPr lang="es-MX" sz="1600" dirty="0" smtClean="0"/>
              <a:t>Revistas</a:t>
            </a:r>
            <a:endParaRPr lang="es-MX" sz="1600" dirty="0"/>
          </a:p>
        </p:txBody>
      </p:sp>
    </p:spTree>
    <p:extLst>
      <p:ext uri="{BB962C8B-B14F-4D97-AF65-F5344CB8AC3E}">
        <p14:creationId xmlns:p14="http://schemas.microsoft.com/office/powerpoint/2010/main" val="29382253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
        <p:nvSpPr>
          <p:cNvPr id="4" name="5 Marcador de número de diapositiva"/>
          <p:cNvSpPr>
            <a:spLocks noGrp="1"/>
          </p:cNvSpPr>
          <p:nvPr>
            <p:ph type="sldNum" sz="quarter" idx="12"/>
          </p:nvPr>
        </p:nvSpPr>
        <p:spPr>
          <a:xfrm>
            <a:off x="8610600" y="6416675"/>
            <a:ext cx="457200" cy="365125"/>
          </a:xfrm>
        </p:spPr>
        <p:txBody>
          <a:bodyPr/>
          <a:lstStyle/>
          <a:p>
            <a:pPr>
              <a:defRPr/>
            </a:pPr>
            <a:fld id="{3D7D1568-ADEA-477D-A8E1-77C41083B84D}" type="slidenum">
              <a:rPr lang="es-ES"/>
              <a:pPr>
                <a:defRPr/>
              </a:pPr>
              <a:t>28</a:t>
            </a:fld>
            <a:endParaRPr lang="es-ES" dirty="0"/>
          </a:p>
        </p:txBody>
      </p:sp>
      <p:sp>
        <p:nvSpPr>
          <p:cNvPr id="5" name="4 CuadroTexto"/>
          <p:cNvSpPr txBox="1">
            <a:spLocks noChangeArrowheads="1"/>
          </p:cNvSpPr>
          <p:nvPr/>
        </p:nvSpPr>
        <p:spPr bwMode="auto">
          <a:xfrm>
            <a:off x="71438" y="46001"/>
            <a:ext cx="8786842" cy="954107"/>
          </a:xfrm>
          <a:prstGeom prst="rect">
            <a:avLst/>
          </a:prstGeom>
          <a:noFill/>
          <a:ln w="9525">
            <a:noFill/>
            <a:miter lim="800000"/>
            <a:headEnd/>
            <a:tailEnd/>
          </a:ln>
        </p:spPr>
        <p:txBody>
          <a:bodyPr wrap="square">
            <a:spAutoFit/>
          </a:bodyPr>
          <a:lstStyle/>
          <a:p>
            <a:pPr>
              <a:defRPr/>
            </a:pPr>
            <a:r>
              <a:rPr lang="es-MX" sz="2800" dirty="0" smtClean="0"/>
              <a:t>Nivel de importancia de cada agente de comunicación </a:t>
            </a:r>
            <a:r>
              <a:rPr lang="es-MX" sz="2800" u="sng" dirty="0" smtClean="0"/>
              <a:t>para entretenerse</a:t>
            </a:r>
            <a:r>
              <a:rPr lang="es-MX" sz="2800" dirty="0" smtClean="0"/>
              <a:t>:  usuarios</a:t>
            </a:r>
            <a:endParaRPr lang="es-MX" sz="2800" dirty="0"/>
          </a:p>
        </p:txBody>
      </p:sp>
      <p:sp>
        <p:nvSpPr>
          <p:cNvPr id="6" name="9 CuadroTexto"/>
          <p:cNvSpPr txBox="1"/>
          <p:nvPr/>
        </p:nvSpPr>
        <p:spPr>
          <a:xfrm>
            <a:off x="98600" y="916528"/>
            <a:ext cx="7848623" cy="307777"/>
          </a:xfrm>
          <a:prstGeom prst="rect">
            <a:avLst/>
          </a:prstGeom>
          <a:noFill/>
        </p:spPr>
        <p:txBody>
          <a:bodyPr wrap="none" rtlCol="0">
            <a:spAutoFit/>
          </a:bodyPr>
          <a:lstStyle/>
          <a:p>
            <a:r>
              <a:rPr lang="es-MX" sz="1400" dirty="0" smtClean="0"/>
              <a:t>Internet es, para los usuarios, el primer medio de comunicación (63%) preferido para el entretenimiento.</a:t>
            </a:r>
            <a:endParaRPr lang="es-ES" sz="1400" dirty="0"/>
          </a:p>
        </p:txBody>
      </p:sp>
      <p:graphicFrame>
        <p:nvGraphicFramePr>
          <p:cNvPr id="7" name="29 Gráfico"/>
          <p:cNvGraphicFramePr/>
          <p:nvPr/>
        </p:nvGraphicFramePr>
        <p:xfrm>
          <a:off x="214282" y="1196752"/>
          <a:ext cx="8929718" cy="5857892"/>
        </p:xfrm>
        <a:graphic>
          <a:graphicData uri="http://schemas.openxmlformats.org/drawingml/2006/chart">
            <c:chart xmlns:c="http://schemas.openxmlformats.org/drawingml/2006/chart" xmlns:r="http://schemas.openxmlformats.org/officeDocument/2006/relationships" r:id="rId2"/>
          </a:graphicData>
        </a:graphic>
      </p:graphicFrame>
      <p:sp>
        <p:nvSpPr>
          <p:cNvPr id="8" name="57 CuadroTexto"/>
          <p:cNvSpPr txBox="1">
            <a:spLocks noChangeArrowheads="1"/>
          </p:cNvSpPr>
          <p:nvPr/>
        </p:nvSpPr>
        <p:spPr bwMode="auto">
          <a:xfrm>
            <a:off x="-285772" y="1476073"/>
            <a:ext cx="1785938" cy="584775"/>
          </a:xfrm>
          <a:prstGeom prst="rect">
            <a:avLst/>
          </a:prstGeom>
          <a:noFill/>
          <a:ln w="9525">
            <a:noFill/>
            <a:miter lim="800000"/>
            <a:headEnd/>
            <a:tailEnd/>
          </a:ln>
        </p:spPr>
        <p:txBody>
          <a:bodyPr>
            <a:spAutoFit/>
          </a:bodyPr>
          <a:lstStyle/>
          <a:p>
            <a:pPr algn="ctr"/>
            <a:r>
              <a:rPr lang="es-MX" sz="1600" dirty="0"/>
              <a:t>Amigos </a:t>
            </a:r>
            <a:endParaRPr lang="es-MX" sz="1600" dirty="0" smtClean="0"/>
          </a:p>
          <a:p>
            <a:pPr algn="ctr"/>
            <a:r>
              <a:rPr lang="es-MX" sz="1600" dirty="0" smtClean="0"/>
              <a:t>Familia</a:t>
            </a:r>
            <a:endParaRPr lang="es-MX" sz="1600" dirty="0"/>
          </a:p>
        </p:txBody>
      </p:sp>
      <p:sp>
        <p:nvSpPr>
          <p:cNvPr id="9" name="57 CuadroTexto"/>
          <p:cNvSpPr txBox="1">
            <a:spLocks noChangeArrowheads="1"/>
          </p:cNvSpPr>
          <p:nvPr/>
        </p:nvSpPr>
        <p:spPr bwMode="auto">
          <a:xfrm>
            <a:off x="-285772" y="2276872"/>
            <a:ext cx="1785938" cy="338138"/>
          </a:xfrm>
          <a:prstGeom prst="rect">
            <a:avLst/>
          </a:prstGeom>
          <a:noFill/>
          <a:ln w="9525">
            <a:noFill/>
            <a:miter lim="800000"/>
            <a:headEnd/>
            <a:tailEnd/>
          </a:ln>
        </p:spPr>
        <p:txBody>
          <a:bodyPr>
            <a:spAutoFit/>
          </a:bodyPr>
          <a:lstStyle/>
          <a:p>
            <a:pPr algn="ctr"/>
            <a:r>
              <a:rPr lang="es-MX" sz="1600" dirty="0" smtClean="0"/>
              <a:t>Televisión</a:t>
            </a:r>
            <a:endParaRPr lang="es-MX" sz="1600" dirty="0"/>
          </a:p>
        </p:txBody>
      </p:sp>
      <p:sp>
        <p:nvSpPr>
          <p:cNvPr id="10" name="57 CuadroTexto"/>
          <p:cNvSpPr txBox="1">
            <a:spLocks noChangeArrowheads="1"/>
          </p:cNvSpPr>
          <p:nvPr/>
        </p:nvSpPr>
        <p:spPr bwMode="auto">
          <a:xfrm>
            <a:off x="-214334" y="2996952"/>
            <a:ext cx="1785938" cy="338138"/>
          </a:xfrm>
          <a:prstGeom prst="rect">
            <a:avLst/>
          </a:prstGeom>
          <a:noFill/>
          <a:ln w="9525">
            <a:noFill/>
            <a:miter lim="800000"/>
            <a:headEnd/>
            <a:tailEnd/>
          </a:ln>
        </p:spPr>
        <p:txBody>
          <a:bodyPr>
            <a:spAutoFit/>
          </a:bodyPr>
          <a:lstStyle/>
          <a:p>
            <a:pPr algn="ctr"/>
            <a:r>
              <a:rPr lang="es-MX" sz="1600" dirty="0" smtClean="0"/>
              <a:t>Internet</a:t>
            </a:r>
            <a:endParaRPr lang="es-MX" sz="1600" dirty="0"/>
          </a:p>
        </p:txBody>
      </p:sp>
      <p:sp>
        <p:nvSpPr>
          <p:cNvPr id="11" name="57 CuadroTexto"/>
          <p:cNvSpPr txBox="1">
            <a:spLocks noChangeArrowheads="1"/>
          </p:cNvSpPr>
          <p:nvPr/>
        </p:nvSpPr>
        <p:spPr bwMode="auto">
          <a:xfrm>
            <a:off x="-142896" y="3733804"/>
            <a:ext cx="1785938" cy="338138"/>
          </a:xfrm>
          <a:prstGeom prst="rect">
            <a:avLst/>
          </a:prstGeom>
          <a:noFill/>
          <a:ln w="9525">
            <a:noFill/>
            <a:miter lim="800000"/>
            <a:headEnd/>
            <a:tailEnd/>
          </a:ln>
        </p:spPr>
        <p:txBody>
          <a:bodyPr>
            <a:spAutoFit/>
          </a:bodyPr>
          <a:lstStyle/>
          <a:p>
            <a:pPr algn="ctr"/>
            <a:r>
              <a:rPr lang="es-MX" sz="1600" dirty="0" smtClean="0"/>
              <a:t>Radio</a:t>
            </a:r>
            <a:endParaRPr lang="es-MX" sz="1600" dirty="0"/>
          </a:p>
        </p:txBody>
      </p:sp>
      <p:sp>
        <p:nvSpPr>
          <p:cNvPr id="12" name="57 CuadroTexto"/>
          <p:cNvSpPr txBox="1">
            <a:spLocks noChangeArrowheads="1"/>
          </p:cNvSpPr>
          <p:nvPr/>
        </p:nvSpPr>
        <p:spPr bwMode="auto">
          <a:xfrm>
            <a:off x="-232995" y="4493700"/>
            <a:ext cx="1785938" cy="338138"/>
          </a:xfrm>
          <a:prstGeom prst="rect">
            <a:avLst/>
          </a:prstGeom>
          <a:noFill/>
          <a:ln w="9525">
            <a:noFill/>
            <a:miter lim="800000"/>
            <a:headEnd/>
            <a:tailEnd/>
          </a:ln>
        </p:spPr>
        <p:txBody>
          <a:bodyPr>
            <a:spAutoFit/>
          </a:bodyPr>
          <a:lstStyle/>
          <a:p>
            <a:pPr algn="ctr"/>
            <a:r>
              <a:rPr lang="es-MX" sz="1600" dirty="0" smtClean="0"/>
              <a:t>Celular</a:t>
            </a:r>
            <a:endParaRPr lang="es-MX" sz="1600" dirty="0"/>
          </a:p>
        </p:txBody>
      </p:sp>
      <p:sp>
        <p:nvSpPr>
          <p:cNvPr id="13" name="57 CuadroTexto"/>
          <p:cNvSpPr txBox="1">
            <a:spLocks noChangeArrowheads="1"/>
          </p:cNvSpPr>
          <p:nvPr/>
        </p:nvSpPr>
        <p:spPr bwMode="auto">
          <a:xfrm>
            <a:off x="-357210" y="5251102"/>
            <a:ext cx="1785938" cy="338138"/>
          </a:xfrm>
          <a:prstGeom prst="rect">
            <a:avLst/>
          </a:prstGeom>
          <a:noFill/>
          <a:ln w="9525">
            <a:noFill/>
            <a:miter lim="800000"/>
            <a:headEnd/>
            <a:tailEnd/>
          </a:ln>
        </p:spPr>
        <p:txBody>
          <a:bodyPr>
            <a:spAutoFit/>
          </a:bodyPr>
          <a:lstStyle/>
          <a:p>
            <a:pPr algn="ctr"/>
            <a:r>
              <a:rPr lang="es-MX" sz="1600" dirty="0" smtClean="0"/>
              <a:t>Periódicos</a:t>
            </a:r>
            <a:endParaRPr lang="es-MX" sz="1600" dirty="0"/>
          </a:p>
        </p:txBody>
      </p:sp>
      <p:sp>
        <p:nvSpPr>
          <p:cNvPr id="14" name="57 CuadroTexto"/>
          <p:cNvSpPr txBox="1">
            <a:spLocks noChangeArrowheads="1"/>
          </p:cNvSpPr>
          <p:nvPr/>
        </p:nvSpPr>
        <p:spPr bwMode="auto">
          <a:xfrm>
            <a:off x="-285772" y="5971182"/>
            <a:ext cx="1785938" cy="338138"/>
          </a:xfrm>
          <a:prstGeom prst="rect">
            <a:avLst/>
          </a:prstGeom>
          <a:noFill/>
          <a:ln w="9525">
            <a:noFill/>
            <a:miter lim="800000"/>
            <a:headEnd/>
            <a:tailEnd/>
          </a:ln>
        </p:spPr>
        <p:txBody>
          <a:bodyPr>
            <a:spAutoFit/>
          </a:bodyPr>
          <a:lstStyle/>
          <a:p>
            <a:pPr algn="ctr"/>
            <a:r>
              <a:rPr lang="es-MX" sz="1600" dirty="0" smtClean="0"/>
              <a:t>Revistas</a:t>
            </a:r>
            <a:endParaRPr lang="es-MX" sz="1600" dirty="0"/>
          </a:p>
        </p:txBody>
      </p:sp>
    </p:spTree>
    <p:extLst>
      <p:ext uri="{BB962C8B-B14F-4D97-AF65-F5344CB8AC3E}">
        <p14:creationId xmlns:p14="http://schemas.microsoft.com/office/powerpoint/2010/main" val="130822407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
        <p:nvSpPr>
          <p:cNvPr id="4" name="5 Marcador de número de diapositiva"/>
          <p:cNvSpPr>
            <a:spLocks noGrp="1"/>
          </p:cNvSpPr>
          <p:nvPr>
            <p:ph type="sldNum" sz="quarter" idx="12"/>
          </p:nvPr>
        </p:nvSpPr>
        <p:spPr>
          <a:xfrm>
            <a:off x="8610600" y="6416675"/>
            <a:ext cx="457200" cy="365125"/>
          </a:xfrm>
        </p:spPr>
        <p:txBody>
          <a:bodyPr/>
          <a:lstStyle/>
          <a:p>
            <a:pPr>
              <a:defRPr/>
            </a:pPr>
            <a:fld id="{5349FBD7-E642-45E0-9ACF-2E57440A46E2}" type="slidenum">
              <a:rPr lang="es-ES"/>
              <a:pPr>
                <a:defRPr/>
              </a:pPr>
              <a:t>29</a:t>
            </a:fld>
            <a:endParaRPr lang="es-ES" dirty="0"/>
          </a:p>
        </p:txBody>
      </p:sp>
      <p:graphicFrame>
        <p:nvGraphicFramePr>
          <p:cNvPr id="5" name="Object 2"/>
          <p:cNvGraphicFramePr>
            <a:graphicFrameLocks noChangeAspect="1"/>
          </p:cNvGraphicFramePr>
          <p:nvPr/>
        </p:nvGraphicFramePr>
        <p:xfrm>
          <a:off x="231775" y="1179532"/>
          <a:ext cx="8316913" cy="5035550"/>
        </p:xfrm>
        <a:graphic>
          <a:graphicData uri="http://schemas.openxmlformats.org/presentationml/2006/ole">
            <mc:AlternateContent xmlns:mc="http://schemas.openxmlformats.org/markup-compatibility/2006">
              <mc:Choice xmlns:v="urn:schemas-microsoft-com:vml" Requires="v">
                <p:oleObj spid="_x0000_s328732" name="Worksheet" r:id="rId4" imgW="6143625" imgH="3714750" progId="Excel.Sheet.8">
                  <p:embed/>
                </p:oleObj>
              </mc:Choice>
              <mc:Fallback>
                <p:oleObj name="Worksheet" r:id="rId4" imgW="6143625" imgH="371475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1179532"/>
                        <a:ext cx="8316913" cy="5035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4 CuadroTexto"/>
          <p:cNvSpPr txBox="1">
            <a:spLocks noChangeArrowheads="1"/>
          </p:cNvSpPr>
          <p:nvPr/>
        </p:nvSpPr>
        <p:spPr bwMode="auto">
          <a:xfrm>
            <a:off x="71438" y="46001"/>
            <a:ext cx="8786842" cy="523220"/>
          </a:xfrm>
          <a:prstGeom prst="rect">
            <a:avLst/>
          </a:prstGeom>
          <a:noFill/>
          <a:ln w="9525">
            <a:noFill/>
            <a:miter lim="800000"/>
            <a:headEnd/>
            <a:tailEnd/>
          </a:ln>
        </p:spPr>
        <p:txBody>
          <a:bodyPr wrap="square">
            <a:spAutoFit/>
          </a:bodyPr>
          <a:lstStyle/>
          <a:p>
            <a:pPr>
              <a:defRPr/>
            </a:pPr>
            <a:r>
              <a:rPr lang="es-MX" sz="2800" dirty="0" smtClean="0"/>
              <a:t>Internet como herramienta política</a:t>
            </a:r>
            <a:endParaRPr lang="es-MX" sz="2800" dirty="0"/>
          </a:p>
        </p:txBody>
      </p:sp>
      <p:sp>
        <p:nvSpPr>
          <p:cNvPr id="7" name="7 CuadroTexto"/>
          <p:cNvSpPr txBox="1"/>
          <p:nvPr/>
        </p:nvSpPr>
        <p:spPr>
          <a:xfrm>
            <a:off x="71406" y="428604"/>
            <a:ext cx="8012130" cy="646331"/>
          </a:xfrm>
          <a:prstGeom prst="rect">
            <a:avLst/>
          </a:prstGeom>
          <a:noFill/>
        </p:spPr>
        <p:txBody>
          <a:bodyPr wrap="none" rtlCol="0">
            <a:spAutoFit/>
          </a:bodyPr>
          <a:lstStyle/>
          <a:p>
            <a:r>
              <a:rPr lang="es-MX" dirty="0" smtClean="0"/>
              <a:t>Una parte considerable de los mexicanos aún concibe a Internet como una efectiva </a:t>
            </a:r>
          </a:p>
          <a:p>
            <a:r>
              <a:rPr lang="es-MX" dirty="0" smtClean="0"/>
              <a:t>herramienta de influencia política</a:t>
            </a:r>
            <a:endParaRPr lang="es-ES" dirty="0"/>
          </a:p>
        </p:txBody>
      </p:sp>
      <p:sp>
        <p:nvSpPr>
          <p:cNvPr id="8" name="9 Rectángulo"/>
          <p:cNvSpPr/>
          <p:nvPr/>
        </p:nvSpPr>
        <p:spPr>
          <a:xfrm>
            <a:off x="3714744" y="2285992"/>
            <a:ext cx="1714512" cy="3929090"/>
          </a:xfrm>
          <a:prstGeom prst="rect">
            <a:avLst/>
          </a:prstGeom>
          <a:noFill/>
          <a:ln w="635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09654707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Redes sociales</a:t>
            </a:r>
            <a:endParaRPr lang="es-ES" dirty="0"/>
          </a:p>
        </p:txBody>
      </p:sp>
      <p:pic>
        <p:nvPicPr>
          <p:cNvPr id="4" name="Marcador de contenido 3" descr="redes.jpg"/>
          <p:cNvPicPr>
            <a:picLocks noGrp="1" noChangeAspect="1"/>
          </p:cNvPicPr>
          <p:nvPr>
            <p:ph idx="1"/>
          </p:nvPr>
        </p:nvPicPr>
        <p:blipFill>
          <a:blip r:embed="rId2">
            <a:extLst>
              <a:ext uri="{28A0092B-C50C-407E-A947-70E740481C1C}">
                <a14:useLocalDpi xmlns:a14="http://schemas.microsoft.com/office/drawing/2010/main" val="0"/>
              </a:ext>
            </a:extLst>
          </a:blip>
          <a:srcRect t="8355" b="8355"/>
          <a:stretch>
            <a:fillRect/>
          </a:stretch>
        </p:blipFill>
        <p:spPr>
          <a:xfrm>
            <a:off x="827584" y="1484784"/>
            <a:ext cx="7772400" cy="4572000"/>
          </a:xfrm>
        </p:spPr>
      </p:pic>
    </p:spTree>
    <p:extLst>
      <p:ext uri="{BB962C8B-B14F-4D97-AF65-F5344CB8AC3E}">
        <p14:creationId xmlns:p14="http://schemas.microsoft.com/office/powerpoint/2010/main" val="308792785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7504" y="548680"/>
            <a:ext cx="5184576" cy="5616624"/>
          </a:xfrm>
        </p:spPr>
        <p:txBody>
          <a:bodyPr>
            <a:normAutofit fontScale="77500" lnSpcReduction="20000"/>
          </a:bodyPr>
          <a:lstStyle/>
          <a:p>
            <a:r>
              <a:rPr lang="es-ES" dirty="0"/>
              <a:t>El 31 de agosto de 2010, la IWS publicó en su sitio web información relativa a la penetración mundial de Facebook. El total de usuarios de Facebook fue estimado en 517,760,460. La penetración mundial de Facebook fue establecida en 7.6%. </a:t>
            </a:r>
            <a:endParaRPr lang="es-ES_tradnl" dirty="0"/>
          </a:p>
          <a:p>
            <a:endParaRPr lang="es-ES_tradnl" dirty="0"/>
          </a:p>
          <a:p>
            <a:r>
              <a:rPr lang="es-ES" dirty="0"/>
              <a:t>Si consideramos el porcentaje que representan los usuarios de Facebook con respecto del total de usuarios de Internet en el mundo –dato que la IWS designó como “índice Facebook”-, el total es 26.3%. La penetración de Facebook la establece la IWS considerando el total de usuarios de Facebook en un país o región, con respecto del total de la población. </a:t>
            </a:r>
          </a:p>
        </p:txBody>
      </p:sp>
      <p:pic>
        <p:nvPicPr>
          <p:cNvPr id="4" name="Imagen 3" descr="conocimient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764704"/>
            <a:ext cx="3069474" cy="3077314"/>
          </a:xfrm>
          <a:prstGeom prst="rect">
            <a:avLst/>
          </a:prstGeom>
        </p:spPr>
      </p:pic>
    </p:spTree>
    <p:extLst>
      <p:ext uri="{BB962C8B-B14F-4D97-AF65-F5344CB8AC3E}">
        <p14:creationId xmlns:p14="http://schemas.microsoft.com/office/powerpoint/2010/main" val="254010751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4 CuadroTexto"/>
          <p:cNvSpPr txBox="1">
            <a:spLocks noChangeArrowheads="1"/>
          </p:cNvSpPr>
          <p:nvPr/>
        </p:nvSpPr>
        <p:spPr bwMode="auto">
          <a:xfrm>
            <a:off x="71438" y="46001"/>
            <a:ext cx="9072562" cy="954107"/>
          </a:xfrm>
          <a:prstGeom prst="rect">
            <a:avLst/>
          </a:prstGeom>
          <a:noFill/>
          <a:ln w="9525">
            <a:noFill/>
            <a:miter lim="800000"/>
            <a:headEnd/>
            <a:tailEnd/>
          </a:ln>
        </p:spPr>
        <p:txBody>
          <a:bodyPr wrap="square">
            <a:spAutoFit/>
          </a:bodyPr>
          <a:lstStyle/>
          <a:p>
            <a:pPr>
              <a:defRPr/>
            </a:pPr>
            <a:r>
              <a:rPr lang="es-ES" sz="2800" dirty="0" smtClean="0"/>
              <a:t>Total de habitantes, total de usuarios de Internet y Facebook, penetración en la población mundial </a:t>
            </a:r>
            <a:endParaRPr lang="es-MX" sz="2800" dirty="0"/>
          </a:p>
        </p:txBody>
      </p:sp>
      <p:graphicFrame>
        <p:nvGraphicFramePr>
          <p:cNvPr id="12" name="11 Tabla"/>
          <p:cNvGraphicFramePr>
            <a:graphicFrameLocks noGrp="1"/>
          </p:cNvGraphicFramePr>
          <p:nvPr/>
        </p:nvGraphicFramePr>
        <p:xfrm>
          <a:off x="142875" y="1424336"/>
          <a:ext cx="8858281" cy="4076366"/>
        </p:xfrm>
        <a:graphic>
          <a:graphicData uri="http://schemas.openxmlformats.org/drawingml/2006/table">
            <a:tbl>
              <a:tblPr>
                <a:tableStyleId>{E929F9F4-4A8F-4326-A1B4-22849713DDAB}</a:tableStyleId>
              </a:tblPr>
              <a:tblGrid>
                <a:gridCol w="1107287"/>
                <a:gridCol w="1181104"/>
                <a:gridCol w="1328742"/>
                <a:gridCol w="1550199"/>
                <a:gridCol w="1262090"/>
                <a:gridCol w="1285884"/>
                <a:gridCol w="1142975"/>
              </a:tblGrid>
              <a:tr h="883478">
                <a:tc>
                  <a:txBody>
                    <a:bodyPr/>
                    <a:lstStyle/>
                    <a:p>
                      <a:pPr algn="ctr">
                        <a:spcAft>
                          <a:spcPts val="0"/>
                        </a:spcAft>
                      </a:pPr>
                      <a:r>
                        <a:rPr lang="es-ES" sz="1200" dirty="0" smtClean="0"/>
                        <a:t>REGIÓN</a:t>
                      </a:r>
                      <a:endParaRPr lang="es-ES" sz="1200" b="1" dirty="0">
                        <a:solidFill>
                          <a:schemeClr val="tx1"/>
                        </a:solidFill>
                        <a:latin typeface="Calibri"/>
                        <a:ea typeface="Calibri"/>
                        <a:cs typeface="Times New Roman"/>
                      </a:endParaRPr>
                    </a:p>
                  </a:txBody>
                  <a:tcPr marL="66261" marR="662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200" dirty="0" smtClean="0"/>
                        <a:t>POBLACIÓN </a:t>
                      </a:r>
                    </a:p>
                    <a:p>
                      <a:pPr algn="ctr">
                        <a:spcAft>
                          <a:spcPts val="0"/>
                        </a:spcAft>
                      </a:pPr>
                      <a:r>
                        <a:rPr lang="es-ES" sz="1200" dirty="0" smtClean="0"/>
                        <a:t>ESTIMADA</a:t>
                      </a:r>
                      <a:endParaRPr lang="es-ES" sz="1200" b="1" dirty="0">
                        <a:solidFill>
                          <a:schemeClr val="tx1"/>
                        </a:solidFill>
                        <a:latin typeface="Calibri"/>
                        <a:ea typeface="Calibri"/>
                        <a:cs typeface="Times New Roman"/>
                      </a:endParaRPr>
                    </a:p>
                  </a:txBody>
                  <a:tcPr marL="66261" marR="662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200" dirty="0" smtClean="0"/>
                        <a:t>USUARIOS DE </a:t>
                      </a:r>
                    </a:p>
                    <a:p>
                      <a:pPr algn="ctr">
                        <a:spcAft>
                          <a:spcPts val="0"/>
                        </a:spcAft>
                      </a:pPr>
                      <a:r>
                        <a:rPr lang="es-ES" sz="1200" dirty="0" smtClean="0"/>
                        <a:t>INTERNET</a:t>
                      </a:r>
                      <a:endParaRPr lang="es-ES" sz="1200" b="1" dirty="0">
                        <a:solidFill>
                          <a:schemeClr val="tx1"/>
                        </a:solidFill>
                        <a:latin typeface="Calibri"/>
                        <a:ea typeface="Calibri"/>
                        <a:cs typeface="Times New Roman"/>
                      </a:endParaRPr>
                    </a:p>
                  </a:txBody>
                  <a:tcPr marL="66261" marR="662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200" dirty="0" smtClean="0"/>
                        <a:t>USUARIOS DE </a:t>
                      </a:r>
                    </a:p>
                    <a:p>
                      <a:pPr algn="ctr">
                        <a:spcAft>
                          <a:spcPts val="0"/>
                        </a:spcAft>
                      </a:pPr>
                      <a:r>
                        <a:rPr lang="es-ES" sz="1200" dirty="0" smtClean="0"/>
                        <a:t>FACEBOOK</a:t>
                      </a:r>
                      <a:endParaRPr lang="es-ES" sz="1200" b="1" dirty="0">
                        <a:solidFill>
                          <a:schemeClr val="tx1"/>
                        </a:solidFill>
                        <a:latin typeface="Calibri"/>
                        <a:ea typeface="Calibri"/>
                        <a:cs typeface="Times New Roman"/>
                      </a:endParaRPr>
                    </a:p>
                  </a:txBody>
                  <a:tcPr marL="66261" marR="662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200" dirty="0" smtClean="0"/>
                        <a:t>PENETRACIÓN DE INTERNET</a:t>
                      </a:r>
                      <a:endParaRPr lang="es-ES" sz="1200" b="1" dirty="0">
                        <a:solidFill>
                          <a:schemeClr val="tx1"/>
                        </a:solidFill>
                        <a:latin typeface="Calibri"/>
                        <a:ea typeface="Calibri"/>
                        <a:cs typeface="Times New Roman"/>
                      </a:endParaRPr>
                    </a:p>
                  </a:txBody>
                  <a:tcPr marL="66261" marR="662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200" dirty="0" smtClean="0"/>
                        <a:t>PENETRACIÓN DE FACEBOOK</a:t>
                      </a:r>
                      <a:endParaRPr lang="es-ES" sz="1200" b="1" dirty="0">
                        <a:solidFill>
                          <a:schemeClr val="tx1"/>
                        </a:solidFill>
                        <a:latin typeface="Calibri"/>
                        <a:ea typeface="Calibri"/>
                        <a:cs typeface="Times New Roman"/>
                      </a:endParaRPr>
                    </a:p>
                  </a:txBody>
                  <a:tcPr marL="66261" marR="662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200" dirty="0" smtClean="0"/>
                        <a:t>INDICE FACEBOOK</a:t>
                      </a:r>
                      <a:endParaRPr lang="es-ES" sz="1200" b="1" dirty="0">
                        <a:solidFill>
                          <a:schemeClr val="tx1"/>
                        </a:solidFill>
                        <a:latin typeface="Calibri"/>
                        <a:ea typeface="Calibri"/>
                        <a:cs typeface="Times New Roman"/>
                      </a:endParaRPr>
                    </a:p>
                  </a:txBody>
                  <a:tcPr marL="66261" marR="662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r>
              <a:tr h="353391">
                <a:tc>
                  <a:txBody>
                    <a:bodyPr/>
                    <a:lstStyle/>
                    <a:p>
                      <a:pPr algn="just">
                        <a:spcAft>
                          <a:spcPts val="0"/>
                        </a:spcAft>
                      </a:pPr>
                      <a:r>
                        <a:rPr lang="es-ES" sz="1200"/>
                        <a:t>África</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1,013,779,050</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110,948,420</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17,607,440</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10.9%</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1.7%</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15.9%</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353391">
                <a:tc>
                  <a:txBody>
                    <a:bodyPr/>
                    <a:lstStyle/>
                    <a:p>
                      <a:pPr algn="just">
                        <a:spcAft>
                          <a:spcPts val="0"/>
                        </a:spcAft>
                      </a:pPr>
                      <a:r>
                        <a:rPr lang="es-ES" sz="1200"/>
                        <a:t>Asia</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3,834,792,852</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828,930,856</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93,584,580</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21.6%</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2.4%</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11.3 %</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353391">
                <a:tc>
                  <a:txBody>
                    <a:bodyPr/>
                    <a:lstStyle/>
                    <a:p>
                      <a:pPr algn="just">
                        <a:spcAft>
                          <a:spcPts val="0"/>
                        </a:spcAft>
                      </a:pPr>
                      <a:r>
                        <a:rPr lang="es-ES" sz="1200"/>
                        <a:t>Europa</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813,319,511</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475,121,735</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162,104,640</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58.4%</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19.9%</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34.1%</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353391">
                <a:tc>
                  <a:txBody>
                    <a:bodyPr/>
                    <a:lstStyle/>
                    <a:p>
                      <a:pPr algn="just">
                        <a:spcAft>
                          <a:spcPts val="0"/>
                        </a:spcAft>
                      </a:pPr>
                      <a:r>
                        <a:rPr lang="es-ES" sz="1200"/>
                        <a:t>Medio Oriente</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212,336,924</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63,240,946</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11,698,120</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29.8%</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5.5%</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18.5%</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353391">
                <a:tc>
                  <a:txBody>
                    <a:bodyPr/>
                    <a:lstStyle/>
                    <a:p>
                      <a:pPr algn="just">
                        <a:spcAft>
                          <a:spcPts val="0"/>
                        </a:spcAft>
                      </a:pPr>
                      <a:r>
                        <a:rPr lang="es-ES" sz="1200"/>
                        <a:t>Norteamérica</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344,124,450</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266,224,500</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149,054,040</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77%</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43.3%</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56%</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353391">
                <a:tc>
                  <a:txBody>
                    <a:bodyPr/>
                    <a:lstStyle/>
                    <a:p>
                      <a:pPr algn="just">
                        <a:spcAft>
                          <a:spcPts val="0"/>
                        </a:spcAft>
                      </a:pPr>
                      <a:r>
                        <a:rPr lang="es-ES" sz="1200"/>
                        <a:t>América Latina </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550,924,250</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195,042,230</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68,189,920</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30.4%</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12.4%</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35%</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353391">
                <a:tc>
                  <a:txBody>
                    <a:bodyPr/>
                    <a:lstStyle/>
                    <a:p>
                      <a:pPr algn="just">
                        <a:spcAft>
                          <a:spcPts val="0"/>
                        </a:spcAft>
                      </a:pPr>
                      <a:r>
                        <a:rPr lang="es-ES" sz="1200"/>
                        <a:t>El Caribe</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41,632,722</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10,055,240</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10,055,240</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24.2%</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9.4%</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39%</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353391">
                <a:tc>
                  <a:txBody>
                    <a:bodyPr/>
                    <a:lstStyle/>
                    <a:p>
                      <a:pPr algn="just">
                        <a:spcAft>
                          <a:spcPts val="0"/>
                        </a:spcAft>
                      </a:pPr>
                      <a:r>
                        <a:rPr lang="es-ES" sz="1200"/>
                        <a:t>Oceanía-Australia</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34,700,201</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21,272,470</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7,620,480</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61.3%</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33.4%</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54.5%</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353391">
                <a:tc>
                  <a:txBody>
                    <a:bodyPr/>
                    <a:lstStyle/>
                    <a:p>
                      <a:pPr algn="just">
                        <a:spcAft>
                          <a:spcPts val="0"/>
                        </a:spcAft>
                      </a:pPr>
                      <a:r>
                        <a:rPr lang="es-ES" sz="1200"/>
                        <a:t>Totales</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6,845,609,960</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517,760,460</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1,966,514,816</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a:t>28.8%</a:t>
                      </a:r>
                      <a:endParaRPr lang="es-ES" sz="120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7.6%</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r">
                        <a:spcAft>
                          <a:spcPts val="0"/>
                        </a:spcAft>
                      </a:pPr>
                      <a:r>
                        <a:rPr lang="es-ES" sz="1200" dirty="0"/>
                        <a:t>26.3%</a:t>
                      </a:r>
                      <a:endParaRPr lang="es-ES" sz="1200" dirty="0">
                        <a:solidFill>
                          <a:srgbClr val="000000"/>
                        </a:solidFill>
                        <a:latin typeface="Calibri"/>
                        <a:ea typeface="Calibri"/>
                        <a:cs typeface="Times New Roman"/>
                      </a:endParaRPr>
                    </a:p>
                  </a:txBody>
                  <a:tcPr marL="66261" marR="662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bl>
          </a:graphicData>
        </a:graphic>
      </p:graphicFrame>
      <p:sp>
        <p:nvSpPr>
          <p:cNvPr id="13" name="12 CuadroTexto"/>
          <p:cNvSpPr txBox="1"/>
          <p:nvPr/>
        </p:nvSpPr>
        <p:spPr>
          <a:xfrm>
            <a:off x="214282" y="5572140"/>
            <a:ext cx="8643998" cy="338554"/>
          </a:xfrm>
          <a:prstGeom prst="rect">
            <a:avLst/>
          </a:prstGeom>
          <a:noFill/>
        </p:spPr>
        <p:txBody>
          <a:bodyPr wrap="square" rtlCol="0">
            <a:spAutoFit/>
          </a:bodyPr>
          <a:lstStyle/>
          <a:p>
            <a:r>
              <a:rPr lang="es-ES" sz="1600" dirty="0" smtClean="0"/>
              <a:t>Fuente: Internet </a:t>
            </a:r>
            <a:r>
              <a:rPr lang="es-ES" sz="1600" dirty="0" err="1" smtClean="0"/>
              <a:t>World</a:t>
            </a:r>
            <a:r>
              <a:rPr lang="es-ES" sz="1600" dirty="0" smtClean="0"/>
              <a:t> </a:t>
            </a:r>
            <a:r>
              <a:rPr lang="es-ES" sz="1600" dirty="0" err="1" smtClean="0"/>
              <a:t>Stats</a:t>
            </a:r>
            <a:endParaRPr lang="es-ES" sz="1600"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7544" y="764704"/>
            <a:ext cx="5184576" cy="5040560"/>
          </a:xfrm>
        </p:spPr>
        <p:txBody>
          <a:bodyPr>
            <a:normAutofit fontScale="85000" lnSpcReduction="20000"/>
          </a:bodyPr>
          <a:lstStyle/>
          <a:p>
            <a:pPr marL="68580" indent="0">
              <a:buNone/>
            </a:pPr>
            <a:r>
              <a:rPr lang="es-ES" dirty="0"/>
              <a:t> </a:t>
            </a:r>
            <a:endParaRPr lang="es-ES_tradnl" dirty="0"/>
          </a:p>
          <a:p>
            <a:r>
              <a:rPr lang="es-ES" dirty="0"/>
              <a:t>La IWS estimó 68,189,920 usuarios de Facebook en la región. Ello significa que 35% del total de usuarios de Internet en América Latina emplean Facebook. La penetración de Facebook en la región (12.4%) –cifra que parte de considerar el porcentaje que representan el total de usuarios de Facebook con respecto a la población absoluta en la región-, es 4.8% superior al promedio mundial (7.6%). </a:t>
            </a:r>
            <a:endParaRPr lang="es-ES_tradnl" dirty="0"/>
          </a:p>
          <a:p>
            <a:endParaRPr lang="es-ES" dirty="0"/>
          </a:p>
        </p:txBody>
      </p:sp>
      <p:pic>
        <p:nvPicPr>
          <p:cNvPr id="4" name="Imagen 3" descr="arroba.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1268760"/>
            <a:ext cx="2857500" cy="2857500"/>
          </a:xfrm>
          <a:prstGeom prst="rect">
            <a:avLst/>
          </a:prstGeom>
        </p:spPr>
      </p:pic>
    </p:spTree>
    <p:extLst>
      <p:ext uri="{BB962C8B-B14F-4D97-AF65-F5344CB8AC3E}">
        <p14:creationId xmlns:p14="http://schemas.microsoft.com/office/powerpoint/2010/main" val="207502773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4 CuadroTexto"/>
          <p:cNvSpPr txBox="1">
            <a:spLocks noChangeArrowheads="1"/>
          </p:cNvSpPr>
          <p:nvPr/>
        </p:nvSpPr>
        <p:spPr bwMode="auto">
          <a:xfrm>
            <a:off x="71438" y="46001"/>
            <a:ext cx="9072562" cy="954107"/>
          </a:xfrm>
          <a:prstGeom prst="rect">
            <a:avLst/>
          </a:prstGeom>
          <a:noFill/>
          <a:ln w="9525">
            <a:noFill/>
            <a:miter lim="800000"/>
            <a:headEnd/>
            <a:tailEnd/>
          </a:ln>
        </p:spPr>
        <p:txBody>
          <a:bodyPr wrap="square">
            <a:spAutoFit/>
          </a:bodyPr>
          <a:lstStyle/>
          <a:p>
            <a:pPr>
              <a:defRPr/>
            </a:pPr>
            <a:r>
              <a:rPr lang="es-ES" sz="2800" dirty="0" smtClean="0"/>
              <a:t>Total de habitantes, total de usuarios de Internet y Facebook, penetración en América Central y Sudamérica</a:t>
            </a:r>
            <a:endParaRPr lang="es-MX" sz="2800" dirty="0"/>
          </a:p>
        </p:txBody>
      </p:sp>
      <p:sp>
        <p:nvSpPr>
          <p:cNvPr id="13" name="12 CuadroTexto"/>
          <p:cNvSpPr txBox="1"/>
          <p:nvPr/>
        </p:nvSpPr>
        <p:spPr>
          <a:xfrm>
            <a:off x="214282" y="5500702"/>
            <a:ext cx="8643998" cy="769441"/>
          </a:xfrm>
          <a:prstGeom prst="rect">
            <a:avLst/>
          </a:prstGeom>
          <a:noFill/>
        </p:spPr>
        <p:txBody>
          <a:bodyPr wrap="square" rtlCol="0">
            <a:spAutoFit/>
          </a:bodyPr>
          <a:lstStyle/>
          <a:p>
            <a:r>
              <a:rPr lang="es-ES" sz="1600" dirty="0" smtClean="0"/>
              <a:t>Fuente: Elaboración propia con base en información disponible en el IWS.</a:t>
            </a:r>
          </a:p>
          <a:p>
            <a:r>
              <a:rPr lang="x-none" sz="1400" smtClean="0"/>
              <a:t>Véase: </a:t>
            </a:r>
            <a:r>
              <a:rPr lang="x-none" sz="1400" u="sng" smtClean="0">
                <a:hlinkClick r:id="rId3"/>
              </a:rPr>
              <a:t>http://www.internetworldstats.com/south.htm</a:t>
            </a:r>
            <a:r>
              <a:rPr lang="x-none" sz="1400" smtClean="0"/>
              <a:t> y </a:t>
            </a:r>
            <a:r>
              <a:rPr lang="x-none" sz="1400" u="sng" smtClean="0">
                <a:hlinkClick r:id="rId4"/>
              </a:rPr>
              <a:t>http://www.internetworldstats.com/central.htm</a:t>
            </a:r>
            <a:r>
              <a:rPr lang="x-none" sz="1400" smtClean="0"/>
              <a:t> Fecha de consulta: 11 de febrero de 2011.</a:t>
            </a:r>
            <a:endParaRPr lang="es-ES" sz="1400" dirty="0"/>
          </a:p>
        </p:txBody>
      </p:sp>
      <p:graphicFrame>
        <p:nvGraphicFramePr>
          <p:cNvPr id="5" name="4 Tabla"/>
          <p:cNvGraphicFramePr>
            <a:graphicFrameLocks noGrp="1"/>
          </p:cNvGraphicFramePr>
          <p:nvPr/>
        </p:nvGraphicFramePr>
        <p:xfrm>
          <a:off x="214281" y="1165860"/>
          <a:ext cx="8715438" cy="4161014"/>
        </p:xfrm>
        <a:graphic>
          <a:graphicData uri="http://schemas.openxmlformats.org/drawingml/2006/table">
            <a:tbl>
              <a:tblPr/>
              <a:tblGrid>
                <a:gridCol w="1615131"/>
                <a:gridCol w="1543544"/>
                <a:gridCol w="1414916"/>
                <a:gridCol w="1544663"/>
                <a:gridCol w="1298592"/>
                <a:gridCol w="1298592"/>
              </a:tblGrid>
              <a:tr h="393290">
                <a:tc>
                  <a:txBody>
                    <a:bodyPr/>
                    <a:lstStyle/>
                    <a:p>
                      <a:pPr algn="ctr">
                        <a:spcAft>
                          <a:spcPts val="0"/>
                        </a:spcAft>
                      </a:pPr>
                      <a:r>
                        <a:rPr lang="es-ES" sz="1050" dirty="0" smtClean="0">
                          <a:solidFill>
                            <a:schemeClr val="tx1"/>
                          </a:solidFill>
                          <a:latin typeface="+mn-lt"/>
                          <a:ea typeface="Cambria"/>
                          <a:cs typeface="Times New Roman"/>
                        </a:rPr>
                        <a:t>PAÍS</a:t>
                      </a:r>
                      <a:endParaRPr lang="es-ES" sz="1000" dirty="0">
                        <a:solidFill>
                          <a:schemeClr val="tx1"/>
                        </a:solidFill>
                        <a:latin typeface="+mn-lt"/>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050" dirty="0" smtClean="0">
                          <a:solidFill>
                            <a:schemeClr val="tx1"/>
                          </a:solidFill>
                          <a:latin typeface="+mn-lt"/>
                          <a:ea typeface="Cambria"/>
                          <a:cs typeface="Times New Roman"/>
                        </a:rPr>
                        <a:t>POBLACIÓN </a:t>
                      </a:r>
                      <a:endParaRPr lang="es-ES" sz="1000" dirty="0" smtClean="0">
                        <a:solidFill>
                          <a:schemeClr val="tx1"/>
                        </a:solidFill>
                        <a:latin typeface="+mn-lt"/>
                        <a:ea typeface="Calibri"/>
                        <a:cs typeface="Times New Roman"/>
                      </a:endParaRPr>
                    </a:p>
                    <a:p>
                      <a:pPr algn="ctr">
                        <a:spcAft>
                          <a:spcPts val="0"/>
                        </a:spcAft>
                      </a:pPr>
                      <a:r>
                        <a:rPr lang="es-ES" sz="1050" dirty="0" smtClean="0">
                          <a:solidFill>
                            <a:schemeClr val="tx1"/>
                          </a:solidFill>
                          <a:latin typeface="+mn-lt"/>
                          <a:ea typeface="Cambria"/>
                          <a:cs typeface="Times New Roman"/>
                        </a:rPr>
                        <a:t>ESTIMADA</a:t>
                      </a:r>
                      <a:endParaRPr lang="es-ES" sz="1000" dirty="0">
                        <a:solidFill>
                          <a:schemeClr val="tx1"/>
                        </a:solidFill>
                        <a:latin typeface="+mn-lt"/>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050" dirty="0" smtClean="0">
                          <a:solidFill>
                            <a:schemeClr val="tx1"/>
                          </a:solidFill>
                          <a:latin typeface="+mn-lt"/>
                          <a:ea typeface="Cambria"/>
                          <a:cs typeface="Times New Roman"/>
                        </a:rPr>
                        <a:t>USUARIOS DE </a:t>
                      </a:r>
                      <a:endParaRPr lang="es-ES" sz="1000" dirty="0" smtClean="0">
                        <a:solidFill>
                          <a:schemeClr val="tx1"/>
                        </a:solidFill>
                        <a:latin typeface="+mn-lt"/>
                        <a:ea typeface="Calibri"/>
                        <a:cs typeface="Times New Roman"/>
                      </a:endParaRPr>
                    </a:p>
                    <a:p>
                      <a:pPr algn="ctr">
                        <a:spcAft>
                          <a:spcPts val="0"/>
                        </a:spcAft>
                      </a:pPr>
                      <a:r>
                        <a:rPr lang="es-ES" sz="1050" dirty="0" smtClean="0">
                          <a:solidFill>
                            <a:schemeClr val="tx1"/>
                          </a:solidFill>
                          <a:latin typeface="+mn-lt"/>
                          <a:ea typeface="Cambria"/>
                          <a:cs typeface="Times New Roman"/>
                        </a:rPr>
                        <a:t>INTERNET</a:t>
                      </a:r>
                      <a:endParaRPr lang="es-ES" sz="1000" dirty="0">
                        <a:solidFill>
                          <a:schemeClr val="tx1"/>
                        </a:solidFill>
                        <a:latin typeface="+mn-lt"/>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050" dirty="0" smtClean="0">
                          <a:solidFill>
                            <a:schemeClr val="tx1"/>
                          </a:solidFill>
                          <a:latin typeface="+mn-lt"/>
                          <a:ea typeface="Cambria"/>
                          <a:cs typeface="Times New Roman"/>
                        </a:rPr>
                        <a:t>USUARIOS DE </a:t>
                      </a:r>
                      <a:endParaRPr lang="es-ES" sz="1000" dirty="0" smtClean="0">
                        <a:solidFill>
                          <a:schemeClr val="tx1"/>
                        </a:solidFill>
                        <a:latin typeface="+mn-lt"/>
                        <a:ea typeface="Calibri"/>
                        <a:cs typeface="Times New Roman"/>
                      </a:endParaRPr>
                    </a:p>
                    <a:p>
                      <a:pPr algn="ctr">
                        <a:spcAft>
                          <a:spcPts val="0"/>
                        </a:spcAft>
                      </a:pPr>
                      <a:r>
                        <a:rPr lang="es-ES" sz="1050" dirty="0" smtClean="0">
                          <a:solidFill>
                            <a:schemeClr val="tx1"/>
                          </a:solidFill>
                          <a:latin typeface="+mn-lt"/>
                          <a:ea typeface="Cambria"/>
                          <a:cs typeface="Times New Roman"/>
                        </a:rPr>
                        <a:t>FACEBOOK</a:t>
                      </a:r>
                      <a:endParaRPr lang="es-ES" sz="1000" dirty="0">
                        <a:solidFill>
                          <a:schemeClr val="tx1"/>
                        </a:solidFill>
                        <a:latin typeface="+mn-lt"/>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050" dirty="0" smtClean="0">
                          <a:solidFill>
                            <a:schemeClr val="tx1"/>
                          </a:solidFill>
                          <a:latin typeface="+mn-lt"/>
                          <a:ea typeface="Cambria"/>
                          <a:cs typeface="Times New Roman"/>
                        </a:rPr>
                        <a:t>PENETRACIÓN DE INTERNET</a:t>
                      </a:r>
                      <a:endParaRPr lang="es-ES" sz="1000" dirty="0">
                        <a:solidFill>
                          <a:schemeClr val="tx1"/>
                        </a:solidFill>
                        <a:latin typeface="+mn-lt"/>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c>
                  <a:txBody>
                    <a:bodyPr/>
                    <a:lstStyle/>
                    <a:p>
                      <a:pPr algn="ctr">
                        <a:spcAft>
                          <a:spcPts val="0"/>
                        </a:spcAft>
                      </a:pPr>
                      <a:r>
                        <a:rPr lang="es-ES" sz="1050" dirty="0" smtClean="0">
                          <a:solidFill>
                            <a:schemeClr val="tx1"/>
                          </a:solidFill>
                          <a:latin typeface="+mn-lt"/>
                          <a:ea typeface="Cambria"/>
                          <a:cs typeface="Times New Roman"/>
                        </a:rPr>
                        <a:t>PENETRACIÓN DE FACEBOOK</a:t>
                      </a:r>
                      <a:endParaRPr lang="es-ES" sz="1000" dirty="0">
                        <a:solidFill>
                          <a:schemeClr val="tx1"/>
                        </a:solidFill>
                        <a:latin typeface="+mn-lt"/>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6800"/>
                    </a:solidFill>
                  </a:tcPr>
                </a:tc>
              </a:tr>
              <a:tr h="262194">
                <a:tc>
                  <a:txBody>
                    <a:bodyPr/>
                    <a:lstStyle/>
                    <a:p>
                      <a:pPr algn="just">
                        <a:spcAft>
                          <a:spcPts val="0"/>
                        </a:spcAft>
                      </a:pPr>
                      <a:r>
                        <a:rPr lang="es-ES" sz="900" b="1">
                          <a:solidFill>
                            <a:schemeClr val="tx1"/>
                          </a:solidFill>
                          <a:latin typeface="Times New Roman"/>
                          <a:ea typeface="Cambria"/>
                          <a:cs typeface="Times New Roman"/>
                        </a:rPr>
                        <a:t>Argentina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41,343,201 </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dirty="0">
                          <a:solidFill>
                            <a:schemeClr val="tx1"/>
                          </a:solidFill>
                          <a:latin typeface="Times New Roman"/>
                          <a:ea typeface="Times New Roman"/>
                          <a:cs typeface="Times New Roman"/>
                        </a:rPr>
                        <a:t>26,614,813</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dirty="0">
                          <a:solidFill>
                            <a:schemeClr val="tx1"/>
                          </a:solidFill>
                          <a:latin typeface="Times New Roman"/>
                          <a:ea typeface="Times New Roman"/>
                          <a:cs typeface="Times New Roman"/>
                        </a:rPr>
                        <a:t>11,381,120</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dirty="0">
                          <a:solidFill>
                            <a:schemeClr val="tx1"/>
                          </a:solidFill>
                          <a:latin typeface="Times New Roman"/>
                          <a:ea typeface="Times New Roman"/>
                          <a:cs typeface="Times New Roman"/>
                        </a:rPr>
                        <a:t>64.4%</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dirty="0">
                          <a:solidFill>
                            <a:schemeClr val="tx1"/>
                          </a:solidFill>
                          <a:latin typeface="Times New Roman"/>
                          <a:ea typeface="Times New Roman"/>
                          <a:cs typeface="Times New Roman"/>
                        </a:rPr>
                        <a:t>27.5%</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Bolivia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9,947,418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1,102,500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771,800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11.1%</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7.8%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262194">
                <a:tc>
                  <a:txBody>
                    <a:bodyPr/>
                    <a:lstStyle/>
                    <a:p>
                      <a:pPr algn="just">
                        <a:spcAft>
                          <a:spcPts val="0"/>
                        </a:spcAft>
                      </a:pPr>
                      <a:r>
                        <a:rPr lang="es-ES" sz="900" b="1">
                          <a:solidFill>
                            <a:schemeClr val="tx1"/>
                          </a:solidFill>
                          <a:latin typeface="Times New Roman"/>
                          <a:ea typeface="Cambria"/>
                          <a:cs typeface="Times New Roman"/>
                        </a:rPr>
                        <a:t>Brasil</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201,103,330 </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75,943,600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6,114,340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37.8%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3.0%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Chile</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16,601,707</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8,369,036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dirty="0">
                          <a:solidFill>
                            <a:schemeClr val="tx1"/>
                          </a:solidFill>
                          <a:latin typeface="Times New Roman"/>
                          <a:ea typeface="Times New Roman"/>
                          <a:cs typeface="Times New Roman"/>
                        </a:rPr>
                        <a:t>7,362,040</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50.4%</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44%</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262194">
                <a:tc>
                  <a:txBody>
                    <a:bodyPr/>
                    <a:lstStyle/>
                    <a:p>
                      <a:pPr algn="just">
                        <a:spcAft>
                          <a:spcPts val="0"/>
                        </a:spcAft>
                      </a:pPr>
                      <a:r>
                        <a:rPr lang="es-ES" sz="900" b="1">
                          <a:solidFill>
                            <a:schemeClr val="tx1"/>
                          </a:solidFill>
                          <a:latin typeface="Times New Roman"/>
                          <a:ea typeface="Cambria"/>
                          <a:cs typeface="Times New Roman"/>
                        </a:rPr>
                        <a:t>Colombia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44,205,293</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21,529,415</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11,115,840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48.7%</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25.1%</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Ecuador</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14,790,608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2,359,710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1,503,860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10.2%</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262194">
                <a:tc>
                  <a:txBody>
                    <a:bodyPr/>
                    <a:lstStyle/>
                    <a:p>
                      <a:pPr algn="just">
                        <a:spcAft>
                          <a:spcPts val="0"/>
                        </a:spcAft>
                      </a:pPr>
                      <a:r>
                        <a:rPr lang="es-ES" sz="900" b="1">
                          <a:solidFill>
                            <a:schemeClr val="tx1"/>
                          </a:solidFill>
                          <a:latin typeface="Times New Roman"/>
                          <a:ea typeface="Cambria"/>
                          <a:cs typeface="Times New Roman"/>
                        </a:rPr>
                        <a:t>Islas Falkland</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2,546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1,940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Times New Roman"/>
                          <a:cs typeface="Times New Roman"/>
                        </a:rPr>
                        <a:t>1,940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76.2%</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76.2%</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262194">
                <a:tc>
                  <a:txBody>
                    <a:bodyPr/>
                    <a:lstStyle/>
                    <a:p>
                      <a:pPr algn="just">
                        <a:spcAft>
                          <a:spcPts val="0"/>
                        </a:spcAft>
                      </a:pPr>
                      <a:r>
                        <a:rPr lang="es-ES" sz="900" b="1">
                          <a:solidFill>
                            <a:schemeClr val="tx1"/>
                          </a:solidFill>
                          <a:latin typeface="Times New Roman"/>
                          <a:ea typeface="Cambria"/>
                          <a:cs typeface="Times New Roman"/>
                        </a:rPr>
                        <a:t>Guyana Francesa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235,690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Times New Roman"/>
                          <a:cs typeface="Times New Roman"/>
                        </a:rPr>
                        <a:t>58,000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22,920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61.3%</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9.7%</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Guyana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748,488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Times New Roman"/>
                          <a:cs typeface="Times New Roman"/>
                        </a:rPr>
                        <a:t>220,000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56,700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29.4%</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7.6%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Paraguay</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6,375,830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1,000,000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298,900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15.7%</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4.7%</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Surinam</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486,618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163,000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31,960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33.5%</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6.6%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Uruguay</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3,510,386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1,855,000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Times New Roman"/>
                          <a:cs typeface="Times New Roman"/>
                        </a:rPr>
                        <a:t>907,740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52.8%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25.9%</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Venezuela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27,223,228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9,306,916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7,148 1000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34.2%</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26.3%</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Belice</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314,522</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60,000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31,820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19.1%</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10.1%</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Costa Rica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4,516,220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2,000,000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905,260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44.3%</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20%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El Salvador</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6,052,064</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975,000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476,380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16.1%</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7.9%</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Guatemala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13,550,440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2,280,000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370,620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16.8%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4.6%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Honduras</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7,989,415</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958,500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370,620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12%</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4.6%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262194">
                <a:tc>
                  <a:txBody>
                    <a:bodyPr/>
                    <a:lstStyle/>
                    <a:p>
                      <a:pPr algn="just">
                        <a:spcAft>
                          <a:spcPts val="0"/>
                        </a:spcAft>
                      </a:pPr>
                      <a:r>
                        <a:rPr lang="es-ES" sz="900" b="1" dirty="0">
                          <a:solidFill>
                            <a:schemeClr val="tx1"/>
                          </a:solidFill>
                          <a:latin typeface="Times New Roman"/>
                          <a:ea typeface="Cambria"/>
                          <a:cs typeface="Times New Roman"/>
                        </a:rPr>
                        <a:t>México</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dirty="0">
                          <a:solidFill>
                            <a:schemeClr val="tx1"/>
                          </a:solidFill>
                          <a:latin typeface="Times New Roman"/>
                          <a:ea typeface="Times New Roman"/>
                          <a:cs typeface="Times New Roman"/>
                        </a:rPr>
                        <a:t>112,468,855</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dirty="0">
                          <a:solidFill>
                            <a:schemeClr val="tx1"/>
                          </a:solidFill>
                          <a:latin typeface="Times New Roman"/>
                          <a:ea typeface="Times New Roman"/>
                          <a:cs typeface="Times New Roman"/>
                        </a:rPr>
                        <a:t>30,600,000</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dirty="0">
                          <a:solidFill>
                            <a:schemeClr val="tx1"/>
                          </a:solidFill>
                          <a:latin typeface="Times New Roman"/>
                          <a:ea typeface="Times New Roman"/>
                          <a:cs typeface="Times New Roman"/>
                        </a:rPr>
                        <a:t>15,037,020</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dirty="0">
                          <a:solidFill>
                            <a:schemeClr val="tx1"/>
                          </a:solidFill>
                          <a:latin typeface="Times New Roman"/>
                          <a:ea typeface="Cambria"/>
                          <a:cs typeface="Times New Roman"/>
                        </a:rPr>
                        <a:t>27.2%</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dirty="0">
                          <a:solidFill>
                            <a:schemeClr val="tx1"/>
                          </a:solidFill>
                          <a:latin typeface="Times New Roman"/>
                          <a:ea typeface="Cambria"/>
                          <a:cs typeface="Times New Roman"/>
                        </a:rPr>
                        <a:t>13.4%</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Nicaragua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5,995,928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600,000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Times New Roman"/>
                          <a:cs typeface="Times New Roman"/>
                        </a:rPr>
                        <a:t>224,220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10%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dirty="0">
                          <a:solidFill>
                            <a:schemeClr val="tx1"/>
                          </a:solidFill>
                          <a:latin typeface="Times New Roman"/>
                          <a:ea typeface="Cambria"/>
                          <a:cs typeface="Times New Roman"/>
                        </a:rPr>
                        <a:t>3.7%</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Panamá</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3,410,676</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959,900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n-US" sz="900">
                          <a:solidFill>
                            <a:schemeClr val="tx1"/>
                          </a:solidFill>
                          <a:latin typeface="Times New Roman"/>
                          <a:ea typeface="Times New Roman"/>
                          <a:cs typeface="Times New Roman"/>
                        </a:rPr>
                        <a:t>603,500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28.1%</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dirty="0">
                          <a:solidFill>
                            <a:schemeClr val="tx1"/>
                          </a:solidFill>
                          <a:latin typeface="Times New Roman"/>
                          <a:ea typeface="Cambria"/>
                          <a:cs typeface="Times New Roman"/>
                        </a:rPr>
                        <a:t>17.7%</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r h="131097">
                <a:tc>
                  <a:txBody>
                    <a:bodyPr/>
                    <a:lstStyle/>
                    <a:p>
                      <a:pPr algn="just">
                        <a:spcAft>
                          <a:spcPts val="0"/>
                        </a:spcAft>
                      </a:pPr>
                      <a:r>
                        <a:rPr lang="es-ES" sz="900" b="1">
                          <a:solidFill>
                            <a:schemeClr val="tx1"/>
                          </a:solidFill>
                          <a:latin typeface="Times New Roman"/>
                          <a:ea typeface="Cambria"/>
                          <a:cs typeface="Times New Roman"/>
                        </a:rPr>
                        <a:t>Guyana</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748,488</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Times New Roman"/>
                          <a:cs typeface="Times New Roman"/>
                        </a:rPr>
                        <a:t>220,000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56,700</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a:solidFill>
                            <a:schemeClr val="tx1"/>
                          </a:solidFill>
                          <a:latin typeface="Times New Roman"/>
                          <a:ea typeface="Cambria"/>
                          <a:cs typeface="Times New Roman"/>
                        </a:rPr>
                        <a:t>29.4%</a:t>
                      </a:r>
                      <a:endParaRPr lang="es-ES" sz="80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c>
                  <a:txBody>
                    <a:bodyPr/>
                    <a:lstStyle/>
                    <a:p>
                      <a:pPr algn="just">
                        <a:spcAft>
                          <a:spcPts val="0"/>
                        </a:spcAft>
                      </a:pPr>
                      <a:r>
                        <a:rPr lang="es-ES" sz="900" dirty="0">
                          <a:solidFill>
                            <a:schemeClr val="tx1"/>
                          </a:solidFill>
                          <a:latin typeface="Times New Roman"/>
                          <a:ea typeface="Cambria"/>
                          <a:cs typeface="Times New Roman"/>
                        </a:rPr>
                        <a:t>7.6%</a:t>
                      </a:r>
                      <a:endParaRPr lang="es-ES" sz="800" dirty="0">
                        <a:solidFill>
                          <a:schemeClr val="tx1"/>
                        </a:solidFill>
                        <a:latin typeface="Calibri"/>
                        <a:ea typeface="Calibri"/>
                        <a:cs typeface="Times New Roman"/>
                      </a:endParaRPr>
                    </a:p>
                  </a:txBody>
                  <a:tcPr marL="49161" marR="491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900"/>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7544" y="836712"/>
            <a:ext cx="5328592" cy="5688632"/>
          </a:xfrm>
        </p:spPr>
        <p:txBody>
          <a:bodyPr>
            <a:normAutofit fontScale="77500" lnSpcReduction="20000"/>
          </a:bodyPr>
          <a:lstStyle/>
          <a:p>
            <a:r>
              <a:rPr lang="es-ES" dirty="0"/>
              <a:t>México es el país que cuenta con el mayor número de usuarios de Facebook en América Latina (15,037,020). La penetración de Facebook en México fue establecida por la IWS en 13.4%. </a:t>
            </a:r>
            <a:endParaRPr lang="es-ES" dirty="0" smtClean="0"/>
          </a:p>
          <a:p>
            <a:endParaRPr lang="es-ES" dirty="0"/>
          </a:p>
          <a:p>
            <a:r>
              <a:rPr lang="es-ES" dirty="0" smtClean="0"/>
              <a:t>La </a:t>
            </a:r>
            <a:r>
              <a:rPr lang="es-ES" dirty="0"/>
              <a:t>IWS omitió precisar el “índice Facebook” en México, el cual, de acuerdo con nuestras estimaciones asciende a 49.14%. Ello significa que de cada 10 usuarios de Internet en México, 5 son usuarios de Facebook. Debemos tener presente que la IWS estimó en 35% el “índice Facebook” en la región. En México el “índice Facebook” es 14.14% superior al promedio regional.</a:t>
            </a:r>
            <a:endParaRPr lang="es-ES_tradnl" dirty="0"/>
          </a:p>
          <a:p>
            <a:endParaRPr lang="es-ES" dirty="0"/>
          </a:p>
        </p:txBody>
      </p:sp>
      <p:pic>
        <p:nvPicPr>
          <p:cNvPr id="4" name="Imagen 3" descr="pregunta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980728"/>
            <a:ext cx="3096456" cy="1688976"/>
          </a:xfrm>
          <a:prstGeom prst="rect">
            <a:avLst/>
          </a:prstGeom>
        </p:spPr>
      </p:pic>
    </p:spTree>
    <p:extLst>
      <p:ext uri="{BB962C8B-B14F-4D97-AF65-F5344CB8AC3E}">
        <p14:creationId xmlns:p14="http://schemas.microsoft.com/office/powerpoint/2010/main" val="187346026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
        <p:nvSpPr>
          <p:cNvPr id="4"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Principales actividades en Internet</a:t>
            </a:r>
            <a:endParaRPr lang="es-MX" sz="2800" dirty="0"/>
          </a:p>
        </p:txBody>
      </p:sp>
      <p:graphicFrame>
        <p:nvGraphicFramePr>
          <p:cNvPr id="5" name="3 Gráfico"/>
          <p:cNvGraphicFramePr>
            <a:graphicFrameLocks/>
          </p:cNvGraphicFramePr>
          <p:nvPr/>
        </p:nvGraphicFramePr>
        <p:xfrm>
          <a:off x="169863" y="1389063"/>
          <a:ext cx="9074150" cy="5054600"/>
        </p:xfrm>
        <a:graphic>
          <a:graphicData uri="http://schemas.openxmlformats.org/presentationml/2006/ole">
            <mc:AlternateContent xmlns:mc="http://schemas.openxmlformats.org/markup-compatibility/2006">
              <mc:Choice xmlns:v="urn:schemas-microsoft-com:vml" Requires="v">
                <p:oleObj spid="_x0000_s331802" name="Worksheet" r:id="rId4" imgW="9077325" imgH="5057775" progId="Excel.Sheet.8">
                  <p:embed/>
                </p:oleObj>
              </mc:Choice>
              <mc:Fallback>
                <p:oleObj name="Worksheet" r:id="rId4" imgW="9077325" imgH="5057775"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863" y="1389063"/>
                        <a:ext cx="9074150" cy="505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9 CuadroTexto"/>
          <p:cNvSpPr txBox="1"/>
          <p:nvPr/>
        </p:nvSpPr>
        <p:spPr>
          <a:xfrm>
            <a:off x="71406" y="487900"/>
            <a:ext cx="9041386" cy="646331"/>
          </a:xfrm>
          <a:prstGeom prst="rect">
            <a:avLst/>
          </a:prstGeom>
          <a:noFill/>
        </p:spPr>
        <p:txBody>
          <a:bodyPr wrap="none" rtlCol="0">
            <a:spAutoFit/>
          </a:bodyPr>
          <a:lstStyle/>
          <a:p>
            <a:r>
              <a:rPr lang="es-MX" dirty="0" smtClean="0"/>
              <a:t>Revisar el correo electrónico continua siendo la principal actividad del usuario de Internet.</a:t>
            </a:r>
          </a:p>
          <a:p>
            <a:r>
              <a:rPr lang="es-MX" dirty="0" smtClean="0"/>
              <a:t>Sin embargo el acceso a redes sociales registra un incremento notable para principios de 2010</a:t>
            </a:r>
            <a:endParaRPr lang="es-ES" dirty="0"/>
          </a:p>
        </p:txBody>
      </p:sp>
      <p:sp>
        <p:nvSpPr>
          <p:cNvPr id="7" name="5 Marco"/>
          <p:cNvSpPr/>
          <p:nvPr/>
        </p:nvSpPr>
        <p:spPr>
          <a:xfrm>
            <a:off x="5830822" y="2492896"/>
            <a:ext cx="1656184" cy="345638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561305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dirty="0"/>
          </a:p>
        </p:txBody>
      </p:sp>
      <p:sp>
        <p:nvSpPr>
          <p:cNvPr id="12" name="4 CuadroTexto"/>
          <p:cNvSpPr txBox="1">
            <a:spLocks noChangeArrowheads="1"/>
          </p:cNvSpPr>
          <p:nvPr/>
        </p:nvSpPr>
        <p:spPr bwMode="auto">
          <a:xfrm>
            <a:off x="71438" y="46001"/>
            <a:ext cx="9072562" cy="523220"/>
          </a:xfrm>
          <a:prstGeom prst="rect">
            <a:avLst/>
          </a:prstGeom>
          <a:noFill/>
          <a:ln w="9525">
            <a:noFill/>
            <a:miter lim="800000"/>
            <a:headEnd/>
            <a:tailEnd/>
          </a:ln>
        </p:spPr>
        <p:txBody>
          <a:bodyPr wrap="square">
            <a:spAutoFit/>
          </a:bodyPr>
          <a:lstStyle/>
          <a:p>
            <a:pPr>
              <a:defRPr/>
            </a:pPr>
            <a:r>
              <a:rPr lang="es-MX" sz="2800" dirty="0" smtClean="0"/>
              <a:t>Uso de redes sociales por variable de género, NSE y edad.</a:t>
            </a:r>
            <a:endParaRPr lang="es-MX" sz="2800" dirty="0"/>
          </a:p>
        </p:txBody>
      </p:sp>
      <p:graphicFrame>
        <p:nvGraphicFramePr>
          <p:cNvPr id="13" name="3 Gráfico"/>
          <p:cNvGraphicFramePr>
            <a:graphicFrameLocks/>
          </p:cNvGraphicFramePr>
          <p:nvPr>
            <p:extLst>
              <p:ext uri="{D42A27DB-BD31-4B8C-83A1-F6EECF244321}">
                <p14:modId xmlns:p14="http://schemas.microsoft.com/office/powerpoint/2010/main" val="1681761322"/>
              </p:ext>
            </p:extLst>
          </p:nvPr>
        </p:nvGraphicFramePr>
        <p:xfrm>
          <a:off x="-26988" y="548680"/>
          <a:ext cx="4579938" cy="3241675"/>
        </p:xfrm>
        <a:graphic>
          <a:graphicData uri="http://schemas.openxmlformats.org/presentationml/2006/ole">
            <mc:AlternateContent xmlns:mc="http://schemas.openxmlformats.org/markup-compatibility/2006">
              <mc:Choice xmlns:v="urn:schemas-microsoft-com:vml" Requires="v">
                <p:oleObj spid="_x0000_s329792" name="Worksheet" r:id="rId4" imgW="4438650" imgH="2390775" progId="Excel.Sheet.8">
                  <p:embed/>
                </p:oleObj>
              </mc:Choice>
              <mc:Fallback>
                <p:oleObj name="Worksheet" r:id="rId4" imgW="4438650" imgH="2390775"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88" y="548680"/>
                        <a:ext cx="4579938" cy="3241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3 Gráfico"/>
          <p:cNvGraphicFramePr>
            <a:graphicFrameLocks/>
          </p:cNvGraphicFramePr>
          <p:nvPr/>
        </p:nvGraphicFramePr>
        <p:xfrm>
          <a:off x="4643438" y="116632"/>
          <a:ext cx="4332287" cy="4046538"/>
        </p:xfrm>
        <a:graphic>
          <a:graphicData uri="http://schemas.openxmlformats.org/presentationml/2006/ole">
            <mc:AlternateContent xmlns:mc="http://schemas.openxmlformats.org/markup-compatibility/2006">
              <mc:Choice xmlns:v="urn:schemas-microsoft-com:vml" Requires="v">
                <p:oleObj spid="_x0000_s329793" name="Worksheet" r:id="rId7" imgW="3790950" imgH="2971800" progId="Excel.Sheet.8">
                  <p:embed/>
                </p:oleObj>
              </mc:Choice>
              <mc:Fallback>
                <p:oleObj name="Worksheet" r:id="rId7" imgW="3790950" imgH="2971800" progId="Excel.Sheet.8">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3438" y="116632"/>
                        <a:ext cx="4332287" cy="404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3 Gráfico"/>
          <p:cNvGraphicFramePr>
            <a:graphicFrameLocks/>
          </p:cNvGraphicFramePr>
          <p:nvPr/>
        </p:nvGraphicFramePr>
        <p:xfrm>
          <a:off x="395536" y="2780928"/>
          <a:ext cx="8352928" cy="4483919"/>
        </p:xfrm>
        <a:graphic>
          <a:graphicData uri="http://schemas.openxmlformats.org/presentationml/2006/ole">
            <mc:AlternateContent xmlns:mc="http://schemas.openxmlformats.org/markup-compatibility/2006">
              <mc:Choice xmlns:v="urn:schemas-microsoft-com:vml" Requires="v">
                <p:oleObj spid="_x0000_s329794" name="Worksheet" r:id="rId10" imgW="5324475" imgH="2914650" progId="Excel.Sheet.8">
                  <p:embed/>
                </p:oleObj>
              </mc:Choice>
              <mc:Fallback>
                <p:oleObj name="Worksheet" r:id="rId10" imgW="5324475" imgH="2914650" progId="Excel.Sheet.8">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5536" y="2780928"/>
                        <a:ext cx="8352928" cy="44839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5 CuadroTexto"/>
          <p:cNvSpPr txBox="1"/>
          <p:nvPr/>
        </p:nvSpPr>
        <p:spPr>
          <a:xfrm>
            <a:off x="120528" y="500042"/>
            <a:ext cx="5354351" cy="369332"/>
          </a:xfrm>
          <a:prstGeom prst="rect">
            <a:avLst/>
          </a:prstGeom>
          <a:noFill/>
        </p:spPr>
        <p:txBody>
          <a:bodyPr wrap="none" rtlCol="0">
            <a:spAutoFit/>
          </a:bodyPr>
          <a:lstStyle/>
          <a:p>
            <a:r>
              <a:rPr lang="es-MX" dirty="0" smtClean="0"/>
              <a:t>Son los jóvenes quienes utilizan más las redes sociales.</a:t>
            </a:r>
            <a:endParaRPr lang="es-ES" dirty="0"/>
          </a:p>
        </p:txBody>
      </p:sp>
      <p:grpSp>
        <p:nvGrpSpPr>
          <p:cNvPr id="17" name="9 Grupo"/>
          <p:cNvGrpSpPr/>
          <p:nvPr/>
        </p:nvGrpSpPr>
        <p:grpSpPr>
          <a:xfrm>
            <a:off x="1187624" y="1772816"/>
            <a:ext cx="1584176" cy="1312169"/>
            <a:chOff x="1187624" y="1772816"/>
            <a:chExt cx="1584176" cy="1312169"/>
          </a:xfrm>
        </p:grpSpPr>
        <p:pic>
          <p:nvPicPr>
            <p:cNvPr id="18" name="Picture 3"/>
            <p:cNvPicPr>
              <a:picLocks noChangeAspect="1" noChangeArrowheads="1"/>
            </p:cNvPicPr>
            <p:nvPr/>
          </p:nvPicPr>
          <p:blipFill>
            <a:blip r:embed="rId12" cstate="print">
              <a:duotone>
                <a:prstClr val="black"/>
                <a:schemeClr val="accent2">
                  <a:lumMod val="75000"/>
                  <a:tint val="45000"/>
                  <a:satMod val="400000"/>
                </a:schemeClr>
              </a:duotone>
            </a:blip>
            <a:srcRect/>
            <a:stretch>
              <a:fillRect/>
            </a:stretch>
          </p:blipFill>
          <p:spPr bwMode="auto">
            <a:xfrm>
              <a:off x="1979712" y="1844824"/>
              <a:ext cx="792088" cy="1235358"/>
            </a:xfrm>
            <a:prstGeom prst="rect">
              <a:avLst/>
            </a:prstGeom>
            <a:noFill/>
            <a:ln w="9525">
              <a:noFill/>
              <a:miter lim="800000"/>
              <a:headEnd/>
              <a:tailEnd/>
            </a:ln>
          </p:spPr>
        </p:pic>
        <p:pic>
          <p:nvPicPr>
            <p:cNvPr id="19" name="Picture 2"/>
            <p:cNvPicPr>
              <a:picLocks noChangeAspect="1" noChangeArrowheads="1"/>
            </p:cNvPicPr>
            <p:nvPr/>
          </p:nvPicPr>
          <p:blipFill>
            <a:blip r:embed="rId13" cstate="print">
              <a:duotone>
                <a:prstClr val="black"/>
                <a:srgbClr val="92D050">
                  <a:tint val="45000"/>
                  <a:satMod val="400000"/>
                </a:srgbClr>
              </a:duotone>
            </a:blip>
            <a:srcRect/>
            <a:stretch>
              <a:fillRect/>
            </a:stretch>
          </p:blipFill>
          <p:spPr bwMode="auto">
            <a:xfrm>
              <a:off x="1187624" y="1772816"/>
              <a:ext cx="818778" cy="1312169"/>
            </a:xfrm>
            <a:prstGeom prst="rect">
              <a:avLst/>
            </a:prstGeom>
            <a:noFill/>
            <a:ln w="9525">
              <a:noFill/>
              <a:miter lim="800000"/>
              <a:headEnd/>
              <a:tailEnd/>
            </a:ln>
          </p:spPr>
        </p:pic>
      </p:grpSp>
    </p:spTree>
    <p:extLst>
      <p:ext uri="{BB962C8B-B14F-4D97-AF65-F5344CB8AC3E}">
        <p14:creationId xmlns:p14="http://schemas.microsoft.com/office/powerpoint/2010/main" val="381984251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99592" y="188640"/>
            <a:ext cx="7772400" cy="914400"/>
          </a:xfrm>
        </p:spPr>
        <p:txBody>
          <a:bodyPr/>
          <a:lstStyle/>
          <a:p>
            <a:r>
              <a:rPr lang="es-ES" dirty="0" smtClean="0"/>
              <a:t>Redes sociales en las cuales se encuentran registrados</a:t>
            </a:r>
            <a:endParaRPr lang="es-ES" dirty="0"/>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4071982748"/>
              </p:ext>
            </p:extLst>
          </p:nvPr>
        </p:nvGraphicFramePr>
        <p:xfrm>
          <a:off x="2411760" y="1700808"/>
          <a:ext cx="3682752" cy="4079240"/>
        </p:xfrm>
        <a:graphic>
          <a:graphicData uri="http://schemas.openxmlformats.org/drawingml/2006/table">
            <a:tbl>
              <a:tblPr firstRow="1" bandRow="1">
                <a:tableStyleId>{5C22544A-7EE6-4342-B048-85BDC9FD1C3A}</a:tableStyleId>
              </a:tblPr>
              <a:tblGrid>
                <a:gridCol w="2088232"/>
                <a:gridCol w="720080"/>
                <a:gridCol w="874440"/>
              </a:tblGrid>
              <a:tr h="370840">
                <a:tc>
                  <a:txBody>
                    <a:bodyPr/>
                    <a:lstStyle/>
                    <a:p>
                      <a:r>
                        <a:rPr lang="es-ES" dirty="0" smtClean="0"/>
                        <a:t>Red social</a:t>
                      </a:r>
                      <a:endParaRPr lang="es-ES" dirty="0"/>
                    </a:p>
                  </a:txBody>
                  <a:tcPr/>
                </a:tc>
                <a:tc>
                  <a:txBody>
                    <a:bodyPr/>
                    <a:lstStyle/>
                    <a:p>
                      <a:r>
                        <a:rPr lang="es-ES" dirty="0" smtClean="0"/>
                        <a:t>2009</a:t>
                      </a:r>
                      <a:endParaRPr lang="es-ES" dirty="0"/>
                    </a:p>
                  </a:txBody>
                  <a:tcPr/>
                </a:tc>
                <a:tc>
                  <a:txBody>
                    <a:bodyPr/>
                    <a:lstStyle/>
                    <a:p>
                      <a:r>
                        <a:rPr lang="es-ES" dirty="0" smtClean="0"/>
                        <a:t>2010</a:t>
                      </a:r>
                      <a:endParaRPr lang="es-ES" dirty="0"/>
                    </a:p>
                  </a:txBody>
                  <a:tcPr/>
                </a:tc>
              </a:tr>
              <a:tr h="370840">
                <a:tc>
                  <a:txBody>
                    <a:bodyPr/>
                    <a:lstStyle/>
                    <a:p>
                      <a:r>
                        <a:rPr lang="es-ES" dirty="0" err="1" smtClean="0"/>
                        <a:t>Fecebook</a:t>
                      </a:r>
                      <a:endParaRPr lang="es-ES" dirty="0"/>
                    </a:p>
                  </a:txBody>
                  <a:tcPr/>
                </a:tc>
                <a:tc>
                  <a:txBody>
                    <a:bodyPr/>
                    <a:lstStyle/>
                    <a:p>
                      <a:r>
                        <a:rPr lang="es-ES" dirty="0" smtClean="0"/>
                        <a:t>55%</a:t>
                      </a:r>
                      <a:endParaRPr lang="es-ES" dirty="0"/>
                    </a:p>
                  </a:txBody>
                  <a:tcPr/>
                </a:tc>
                <a:tc>
                  <a:txBody>
                    <a:bodyPr/>
                    <a:lstStyle/>
                    <a:p>
                      <a:r>
                        <a:rPr lang="es-ES" dirty="0" smtClean="0"/>
                        <a:t>85%</a:t>
                      </a:r>
                      <a:endParaRPr lang="es-ES" dirty="0"/>
                    </a:p>
                  </a:txBody>
                  <a:tcPr/>
                </a:tc>
              </a:tr>
              <a:tr h="370840">
                <a:tc>
                  <a:txBody>
                    <a:bodyPr/>
                    <a:lstStyle/>
                    <a:p>
                      <a:r>
                        <a:rPr lang="es-ES" dirty="0" smtClean="0"/>
                        <a:t>Hi5</a:t>
                      </a:r>
                      <a:endParaRPr lang="es-ES" dirty="0"/>
                    </a:p>
                  </a:txBody>
                  <a:tcPr/>
                </a:tc>
                <a:tc>
                  <a:txBody>
                    <a:bodyPr/>
                    <a:lstStyle/>
                    <a:p>
                      <a:r>
                        <a:rPr lang="es-ES" dirty="0" smtClean="0"/>
                        <a:t>65%</a:t>
                      </a:r>
                      <a:endParaRPr lang="es-ES" dirty="0"/>
                    </a:p>
                  </a:txBody>
                  <a:tcPr/>
                </a:tc>
                <a:tc>
                  <a:txBody>
                    <a:bodyPr/>
                    <a:lstStyle/>
                    <a:p>
                      <a:r>
                        <a:rPr lang="es-ES" dirty="0" smtClean="0"/>
                        <a:t>55%</a:t>
                      </a:r>
                      <a:endParaRPr lang="es-ES" dirty="0"/>
                    </a:p>
                  </a:txBody>
                  <a:tcPr/>
                </a:tc>
              </a:tr>
              <a:tr h="370840">
                <a:tc>
                  <a:txBody>
                    <a:bodyPr/>
                    <a:lstStyle/>
                    <a:p>
                      <a:r>
                        <a:rPr lang="es-ES" dirty="0" err="1" smtClean="0"/>
                        <a:t>Tweeter</a:t>
                      </a:r>
                      <a:endParaRPr lang="es-ES" dirty="0"/>
                    </a:p>
                  </a:txBody>
                  <a:tcPr/>
                </a:tc>
                <a:tc>
                  <a:txBody>
                    <a:bodyPr/>
                    <a:lstStyle/>
                    <a:p>
                      <a:r>
                        <a:rPr lang="es-ES" dirty="0" smtClean="0"/>
                        <a:t>15%</a:t>
                      </a:r>
                      <a:endParaRPr lang="es-ES" dirty="0"/>
                    </a:p>
                  </a:txBody>
                  <a:tcPr/>
                </a:tc>
                <a:tc>
                  <a:txBody>
                    <a:bodyPr/>
                    <a:lstStyle/>
                    <a:p>
                      <a:r>
                        <a:rPr lang="es-ES" dirty="0" smtClean="0"/>
                        <a:t>39%</a:t>
                      </a:r>
                      <a:endParaRPr lang="es-ES" dirty="0"/>
                    </a:p>
                  </a:txBody>
                  <a:tcPr/>
                </a:tc>
              </a:tr>
              <a:tr h="370840">
                <a:tc>
                  <a:txBody>
                    <a:bodyPr/>
                    <a:lstStyle/>
                    <a:p>
                      <a:r>
                        <a:rPr lang="es-ES" dirty="0" err="1" smtClean="0"/>
                        <a:t>Myspace.com</a:t>
                      </a:r>
                      <a:endParaRPr lang="es-ES" dirty="0"/>
                    </a:p>
                  </a:txBody>
                  <a:tcPr/>
                </a:tc>
                <a:tc>
                  <a:txBody>
                    <a:bodyPr/>
                    <a:lstStyle/>
                    <a:p>
                      <a:r>
                        <a:rPr lang="es-ES" dirty="0" smtClean="0"/>
                        <a:t>48%</a:t>
                      </a:r>
                      <a:endParaRPr lang="es-ES" dirty="0"/>
                    </a:p>
                  </a:txBody>
                  <a:tcPr/>
                </a:tc>
                <a:tc>
                  <a:txBody>
                    <a:bodyPr/>
                    <a:lstStyle/>
                    <a:p>
                      <a:r>
                        <a:rPr lang="es-ES" dirty="0" smtClean="0"/>
                        <a:t>36%</a:t>
                      </a:r>
                      <a:endParaRPr lang="es-ES" dirty="0"/>
                    </a:p>
                  </a:txBody>
                  <a:tcPr/>
                </a:tc>
              </a:tr>
              <a:tr h="370840">
                <a:tc>
                  <a:txBody>
                    <a:bodyPr/>
                    <a:lstStyle/>
                    <a:p>
                      <a:r>
                        <a:rPr lang="es-ES" dirty="0" err="1" smtClean="0"/>
                        <a:t>Mtroflog</a:t>
                      </a:r>
                      <a:endParaRPr lang="es-ES" dirty="0"/>
                    </a:p>
                  </a:txBody>
                  <a:tcPr/>
                </a:tc>
                <a:tc>
                  <a:txBody>
                    <a:bodyPr/>
                    <a:lstStyle/>
                    <a:p>
                      <a:r>
                        <a:rPr lang="es-ES" dirty="0" smtClean="0"/>
                        <a:t>33%</a:t>
                      </a:r>
                      <a:endParaRPr lang="es-ES" dirty="0"/>
                    </a:p>
                  </a:txBody>
                  <a:tcPr/>
                </a:tc>
                <a:tc>
                  <a:txBody>
                    <a:bodyPr/>
                    <a:lstStyle/>
                    <a:p>
                      <a:r>
                        <a:rPr lang="es-ES" dirty="0" smtClean="0"/>
                        <a:t>30%</a:t>
                      </a:r>
                      <a:endParaRPr lang="es-ES" dirty="0"/>
                    </a:p>
                  </a:txBody>
                  <a:tcPr/>
                </a:tc>
              </a:tr>
              <a:tr h="370840">
                <a:tc>
                  <a:txBody>
                    <a:bodyPr/>
                    <a:lstStyle/>
                    <a:p>
                      <a:r>
                        <a:rPr lang="es-ES" dirty="0" err="1" smtClean="0"/>
                        <a:t>Sonico</a:t>
                      </a:r>
                      <a:endParaRPr lang="es-ES" dirty="0"/>
                    </a:p>
                  </a:txBody>
                  <a:tcPr/>
                </a:tc>
                <a:tc>
                  <a:txBody>
                    <a:bodyPr/>
                    <a:lstStyle/>
                    <a:p>
                      <a:r>
                        <a:rPr lang="es-ES" dirty="0" smtClean="0"/>
                        <a:t>27%</a:t>
                      </a:r>
                      <a:endParaRPr lang="es-ES" dirty="0"/>
                    </a:p>
                  </a:txBody>
                  <a:tcPr/>
                </a:tc>
                <a:tc>
                  <a:txBody>
                    <a:bodyPr/>
                    <a:lstStyle/>
                    <a:p>
                      <a:r>
                        <a:rPr lang="es-ES" dirty="0" smtClean="0"/>
                        <a:t>25%</a:t>
                      </a:r>
                      <a:endParaRPr lang="es-ES" dirty="0"/>
                    </a:p>
                  </a:txBody>
                  <a:tcPr/>
                </a:tc>
              </a:tr>
              <a:tr h="370840">
                <a:tc>
                  <a:txBody>
                    <a:bodyPr/>
                    <a:lstStyle/>
                    <a:p>
                      <a:r>
                        <a:rPr lang="es-ES" dirty="0" err="1" smtClean="0"/>
                        <a:t>Fotolog</a:t>
                      </a:r>
                      <a:endParaRPr lang="es-ES" dirty="0"/>
                    </a:p>
                  </a:txBody>
                  <a:tcPr/>
                </a:tc>
                <a:tc>
                  <a:txBody>
                    <a:bodyPr/>
                    <a:lstStyle/>
                    <a:p>
                      <a:r>
                        <a:rPr lang="es-ES" dirty="0" smtClean="0"/>
                        <a:t>23%</a:t>
                      </a:r>
                      <a:endParaRPr lang="es-ES" dirty="0"/>
                    </a:p>
                  </a:txBody>
                  <a:tcPr/>
                </a:tc>
                <a:tc>
                  <a:txBody>
                    <a:bodyPr/>
                    <a:lstStyle/>
                    <a:p>
                      <a:r>
                        <a:rPr lang="es-ES" dirty="0" smtClean="0"/>
                        <a:t>24%</a:t>
                      </a:r>
                      <a:endParaRPr lang="es-ES" dirty="0"/>
                    </a:p>
                  </a:txBody>
                  <a:tcPr/>
                </a:tc>
              </a:tr>
              <a:tr h="370840">
                <a:tc>
                  <a:txBody>
                    <a:bodyPr/>
                    <a:lstStyle/>
                    <a:p>
                      <a:r>
                        <a:rPr lang="es-ES" dirty="0" err="1" smtClean="0"/>
                        <a:t>Blogger</a:t>
                      </a:r>
                      <a:endParaRPr lang="es-ES" dirty="0"/>
                    </a:p>
                  </a:txBody>
                  <a:tcPr/>
                </a:tc>
                <a:tc>
                  <a:txBody>
                    <a:bodyPr/>
                    <a:lstStyle/>
                    <a:p>
                      <a:r>
                        <a:rPr lang="es-ES" dirty="0" smtClean="0"/>
                        <a:t>6%</a:t>
                      </a:r>
                      <a:endParaRPr lang="es-ES" dirty="0"/>
                    </a:p>
                  </a:txBody>
                  <a:tcPr/>
                </a:tc>
                <a:tc>
                  <a:txBody>
                    <a:bodyPr/>
                    <a:lstStyle/>
                    <a:p>
                      <a:r>
                        <a:rPr lang="es-ES" dirty="0" smtClean="0"/>
                        <a:t>7%</a:t>
                      </a:r>
                      <a:endParaRPr lang="es-ES" dirty="0"/>
                    </a:p>
                  </a:txBody>
                  <a:tcPr/>
                </a:tc>
              </a:tr>
              <a:tr h="370840">
                <a:tc>
                  <a:txBody>
                    <a:bodyPr/>
                    <a:lstStyle/>
                    <a:p>
                      <a:r>
                        <a:rPr lang="es-ES" dirty="0" err="1" smtClean="0"/>
                        <a:t>Flickr</a:t>
                      </a:r>
                      <a:endParaRPr lang="es-ES" dirty="0"/>
                    </a:p>
                  </a:txBody>
                  <a:tcPr/>
                </a:tc>
                <a:tc>
                  <a:txBody>
                    <a:bodyPr/>
                    <a:lstStyle/>
                    <a:p>
                      <a:r>
                        <a:rPr lang="es-ES" dirty="0" smtClean="0"/>
                        <a:t>5%</a:t>
                      </a:r>
                      <a:endParaRPr lang="es-ES" dirty="0"/>
                    </a:p>
                  </a:txBody>
                  <a:tcPr/>
                </a:tc>
                <a:tc>
                  <a:txBody>
                    <a:bodyPr/>
                    <a:lstStyle/>
                    <a:p>
                      <a:r>
                        <a:rPr lang="es-ES" dirty="0" smtClean="0"/>
                        <a:t>5%</a:t>
                      </a:r>
                      <a:endParaRPr lang="es-ES" dirty="0"/>
                    </a:p>
                  </a:txBody>
                  <a:tcPr/>
                </a:tc>
              </a:tr>
              <a:tr h="370840">
                <a:tc>
                  <a:txBody>
                    <a:bodyPr/>
                    <a:lstStyle/>
                    <a:p>
                      <a:r>
                        <a:rPr lang="es-ES" dirty="0" err="1" smtClean="0"/>
                        <a:t>Linkedin</a:t>
                      </a:r>
                      <a:endParaRPr lang="es-ES" dirty="0"/>
                    </a:p>
                  </a:txBody>
                  <a:tcPr/>
                </a:tc>
                <a:tc>
                  <a:txBody>
                    <a:bodyPr/>
                    <a:lstStyle/>
                    <a:p>
                      <a:r>
                        <a:rPr lang="es-ES" dirty="0" smtClean="0"/>
                        <a:t>1%</a:t>
                      </a:r>
                      <a:endParaRPr lang="es-ES" dirty="0"/>
                    </a:p>
                  </a:txBody>
                  <a:tcPr/>
                </a:tc>
                <a:tc>
                  <a:txBody>
                    <a:bodyPr/>
                    <a:lstStyle/>
                    <a:p>
                      <a:r>
                        <a:rPr lang="es-ES" dirty="0" smtClean="0"/>
                        <a:t>2%</a:t>
                      </a:r>
                      <a:endParaRPr lang="es-ES" dirty="0"/>
                    </a:p>
                  </a:txBody>
                  <a:tcPr/>
                </a:tc>
              </a:tr>
            </a:tbl>
          </a:graphicData>
        </a:graphic>
      </p:graphicFrame>
    </p:spTree>
    <p:extLst>
      <p:ext uri="{BB962C8B-B14F-4D97-AF65-F5344CB8AC3E}">
        <p14:creationId xmlns:p14="http://schemas.microsoft.com/office/powerpoint/2010/main" val="428997625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Facebook y </a:t>
            </a:r>
            <a:r>
              <a:rPr lang="es-ES" dirty="0" err="1" smtClean="0"/>
              <a:t>Tweeter</a:t>
            </a:r>
            <a:endParaRPr lang="es-ES" dirty="0"/>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4153425368"/>
              </p:ext>
            </p:extLst>
          </p:nvPr>
        </p:nvGraphicFramePr>
        <p:xfrm>
          <a:off x="2051720" y="1700808"/>
          <a:ext cx="5025752" cy="2966720"/>
        </p:xfrm>
        <a:graphic>
          <a:graphicData uri="http://schemas.openxmlformats.org/drawingml/2006/table">
            <a:tbl>
              <a:tblPr firstRow="1" bandRow="1">
                <a:tableStyleId>{5C22544A-7EE6-4342-B048-85BDC9FD1C3A}</a:tableStyleId>
              </a:tblPr>
              <a:tblGrid>
                <a:gridCol w="1353344"/>
                <a:gridCol w="1152128"/>
                <a:gridCol w="720080"/>
                <a:gridCol w="1008112"/>
                <a:gridCol w="792088"/>
              </a:tblGrid>
              <a:tr h="370840">
                <a:tc>
                  <a:txBody>
                    <a:bodyPr/>
                    <a:lstStyle/>
                    <a:p>
                      <a:endParaRPr lang="es-ES" dirty="0"/>
                    </a:p>
                  </a:txBody>
                  <a:tcPr/>
                </a:tc>
                <a:tc>
                  <a:txBody>
                    <a:bodyPr/>
                    <a:lstStyle/>
                    <a:p>
                      <a:r>
                        <a:rPr lang="es-ES" dirty="0" smtClean="0"/>
                        <a:t>Facebook</a:t>
                      </a:r>
                      <a:endParaRPr lang="es-ES" dirty="0"/>
                    </a:p>
                  </a:txBody>
                  <a:tcPr/>
                </a:tc>
                <a:tc>
                  <a:txBody>
                    <a:bodyPr/>
                    <a:lstStyle/>
                    <a:p>
                      <a:endParaRPr lang="es-ES" dirty="0"/>
                    </a:p>
                  </a:txBody>
                  <a:tcPr/>
                </a:tc>
                <a:tc>
                  <a:txBody>
                    <a:bodyPr/>
                    <a:lstStyle/>
                    <a:p>
                      <a:r>
                        <a:rPr lang="es-ES" dirty="0" err="1" smtClean="0"/>
                        <a:t>Tweeter</a:t>
                      </a:r>
                      <a:endParaRPr lang="es-ES" dirty="0"/>
                    </a:p>
                  </a:txBody>
                  <a:tcPr/>
                </a:tc>
                <a:tc>
                  <a:txBody>
                    <a:bodyPr/>
                    <a:lstStyle/>
                    <a:p>
                      <a:endParaRPr lang="es-ES"/>
                    </a:p>
                  </a:txBody>
                  <a:tcPr/>
                </a:tc>
              </a:tr>
              <a:tr h="370840">
                <a:tc>
                  <a:txBody>
                    <a:bodyPr/>
                    <a:lstStyle/>
                    <a:p>
                      <a:endParaRPr lang="es-ES"/>
                    </a:p>
                  </a:txBody>
                  <a:tcPr/>
                </a:tc>
                <a:tc>
                  <a:txBody>
                    <a:bodyPr/>
                    <a:lstStyle/>
                    <a:p>
                      <a:r>
                        <a:rPr lang="es-ES" dirty="0" smtClean="0"/>
                        <a:t>2009</a:t>
                      </a:r>
                      <a:endParaRPr lang="es-ES" dirty="0"/>
                    </a:p>
                  </a:txBody>
                  <a:tcPr/>
                </a:tc>
                <a:tc>
                  <a:txBody>
                    <a:bodyPr/>
                    <a:lstStyle/>
                    <a:p>
                      <a:r>
                        <a:rPr lang="es-ES" dirty="0" smtClean="0"/>
                        <a:t>2010</a:t>
                      </a:r>
                      <a:endParaRPr lang="es-ES" dirty="0"/>
                    </a:p>
                  </a:txBody>
                  <a:tcPr/>
                </a:tc>
                <a:tc>
                  <a:txBody>
                    <a:bodyPr/>
                    <a:lstStyle/>
                    <a:p>
                      <a:r>
                        <a:rPr lang="es-ES" dirty="0" smtClean="0"/>
                        <a:t>2009</a:t>
                      </a:r>
                      <a:endParaRPr lang="es-ES" dirty="0"/>
                    </a:p>
                  </a:txBody>
                  <a:tcPr/>
                </a:tc>
                <a:tc>
                  <a:txBody>
                    <a:bodyPr/>
                    <a:lstStyle/>
                    <a:p>
                      <a:r>
                        <a:rPr lang="es-ES" dirty="0" smtClean="0"/>
                        <a:t>2010</a:t>
                      </a:r>
                      <a:endParaRPr lang="es-ES" dirty="0"/>
                    </a:p>
                  </a:txBody>
                  <a:tcPr/>
                </a:tc>
              </a:tr>
              <a:tr h="370840">
                <a:tc>
                  <a:txBody>
                    <a:bodyPr/>
                    <a:lstStyle/>
                    <a:p>
                      <a:r>
                        <a:rPr lang="es-ES" dirty="0" smtClean="0"/>
                        <a:t>Jóvenes</a:t>
                      </a:r>
                      <a:endParaRPr lang="es-ES" dirty="0"/>
                    </a:p>
                  </a:txBody>
                  <a:tcPr/>
                </a:tc>
                <a:tc>
                  <a:txBody>
                    <a:bodyPr/>
                    <a:lstStyle/>
                    <a:p>
                      <a:r>
                        <a:rPr lang="es-ES" dirty="0" smtClean="0"/>
                        <a:t>54%</a:t>
                      </a:r>
                      <a:endParaRPr lang="es-ES" dirty="0"/>
                    </a:p>
                  </a:txBody>
                  <a:tcPr/>
                </a:tc>
                <a:tc>
                  <a:txBody>
                    <a:bodyPr/>
                    <a:lstStyle/>
                    <a:p>
                      <a:r>
                        <a:rPr lang="es-ES" dirty="0" smtClean="0"/>
                        <a:t>85%</a:t>
                      </a:r>
                      <a:endParaRPr lang="es-ES" dirty="0"/>
                    </a:p>
                  </a:txBody>
                  <a:tcPr/>
                </a:tc>
                <a:tc>
                  <a:txBody>
                    <a:bodyPr/>
                    <a:lstStyle/>
                    <a:p>
                      <a:r>
                        <a:rPr lang="es-ES" dirty="0" smtClean="0"/>
                        <a:t>14%</a:t>
                      </a:r>
                      <a:endParaRPr lang="es-ES" dirty="0"/>
                    </a:p>
                  </a:txBody>
                  <a:tcPr/>
                </a:tc>
                <a:tc>
                  <a:txBody>
                    <a:bodyPr/>
                    <a:lstStyle/>
                    <a:p>
                      <a:r>
                        <a:rPr lang="es-ES" dirty="0" smtClean="0"/>
                        <a:t>41%</a:t>
                      </a:r>
                      <a:endParaRPr lang="es-ES" dirty="0"/>
                    </a:p>
                  </a:txBody>
                  <a:tcPr/>
                </a:tc>
              </a:tr>
              <a:tr h="370840">
                <a:tc>
                  <a:txBody>
                    <a:bodyPr/>
                    <a:lstStyle/>
                    <a:p>
                      <a:r>
                        <a:rPr lang="es-ES" dirty="0" err="1" smtClean="0"/>
                        <a:t>Teens</a:t>
                      </a:r>
                      <a:endParaRPr lang="es-ES" dirty="0"/>
                    </a:p>
                  </a:txBody>
                  <a:tcPr/>
                </a:tc>
                <a:tc>
                  <a:txBody>
                    <a:bodyPr/>
                    <a:lstStyle/>
                    <a:p>
                      <a:r>
                        <a:rPr lang="es-ES" dirty="0" smtClean="0"/>
                        <a:t>49%</a:t>
                      </a:r>
                      <a:endParaRPr lang="es-ES" dirty="0"/>
                    </a:p>
                  </a:txBody>
                  <a:tcPr/>
                </a:tc>
                <a:tc>
                  <a:txBody>
                    <a:bodyPr/>
                    <a:lstStyle/>
                    <a:p>
                      <a:r>
                        <a:rPr lang="es-ES" dirty="0" smtClean="0"/>
                        <a:t>86%</a:t>
                      </a:r>
                      <a:endParaRPr lang="es-ES" dirty="0"/>
                    </a:p>
                  </a:txBody>
                  <a:tcPr/>
                </a:tc>
                <a:tc>
                  <a:txBody>
                    <a:bodyPr/>
                    <a:lstStyle/>
                    <a:p>
                      <a:r>
                        <a:rPr lang="es-ES" dirty="0" smtClean="0"/>
                        <a:t>24%</a:t>
                      </a:r>
                      <a:endParaRPr lang="es-ES" dirty="0"/>
                    </a:p>
                  </a:txBody>
                  <a:tcPr/>
                </a:tc>
                <a:tc>
                  <a:txBody>
                    <a:bodyPr/>
                    <a:lstStyle/>
                    <a:p>
                      <a:r>
                        <a:rPr lang="es-ES" dirty="0" smtClean="0"/>
                        <a:t>39%</a:t>
                      </a:r>
                      <a:endParaRPr lang="es-ES" dirty="0"/>
                    </a:p>
                  </a:txBody>
                  <a:tcPr/>
                </a:tc>
              </a:tr>
              <a:tr h="370840">
                <a:tc>
                  <a:txBody>
                    <a:bodyPr/>
                    <a:lstStyle/>
                    <a:p>
                      <a:r>
                        <a:rPr lang="es-ES" dirty="0" smtClean="0"/>
                        <a:t>Mamás</a:t>
                      </a:r>
                      <a:endParaRPr lang="es-ES" dirty="0"/>
                    </a:p>
                  </a:txBody>
                  <a:tcPr/>
                </a:tc>
                <a:tc>
                  <a:txBody>
                    <a:bodyPr/>
                    <a:lstStyle/>
                    <a:p>
                      <a:r>
                        <a:rPr lang="es-ES" dirty="0" smtClean="0"/>
                        <a:t>57%</a:t>
                      </a:r>
                      <a:endParaRPr lang="es-ES" dirty="0"/>
                    </a:p>
                  </a:txBody>
                  <a:tcPr/>
                </a:tc>
                <a:tc>
                  <a:txBody>
                    <a:bodyPr/>
                    <a:lstStyle/>
                    <a:p>
                      <a:r>
                        <a:rPr lang="es-ES" dirty="0" smtClean="0"/>
                        <a:t>89%</a:t>
                      </a:r>
                      <a:endParaRPr lang="es-ES" dirty="0"/>
                    </a:p>
                  </a:txBody>
                  <a:tcPr/>
                </a:tc>
                <a:tc>
                  <a:txBody>
                    <a:bodyPr/>
                    <a:lstStyle/>
                    <a:p>
                      <a:r>
                        <a:rPr lang="es-ES" dirty="0" smtClean="0"/>
                        <a:t>3%</a:t>
                      </a:r>
                      <a:endParaRPr lang="es-ES" dirty="0"/>
                    </a:p>
                  </a:txBody>
                  <a:tcPr/>
                </a:tc>
                <a:tc>
                  <a:txBody>
                    <a:bodyPr/>
                    <a:lstStyle/>
                    <a:p>
                      <a:r>
                        <a:rPr lang="es-ES" dirty="0" smtClean="0"/>
                        <a:t>36%</a:t>
                      </a:r>
                      <a:endParaRPr lang="es-ES" dirty="0"/>
                    </a:p>
                  </a:txBody>
                  <a:tcPr/>
                </a:tc>
              </a:tr>
              <a:tr h="370840">
                <a:tc>
                  <a:txBody>
                    <a:bodyPr/>
                    <a:lstStyle/>
                    <a:p>
                      <a:r>
                        <a:rPr lang="es-ES" dirty="0" smtClean="0"/>
                        <a:t>Ejecutivos</a:t>
                      </a:r>
                      <a:endParaRPr lang="es-ES" dirty="0"/>
                    </a:p>
                  </a:txBody>
                  <a:tcPr/>
                </a:tc>
                <a:tc>
                  <a:txBody>
                    <a:bodyPr/>
                    <a:lstStyle/>
                    <a:p>
                      <a:r>
                        <a:rPr lang="es-ES" dirty="0" smtClean="0"/>
                        <a:t>52%</a:t>
                      </a:r>
                      <a:endParaRPr lang="es-ES" dirty="0"/>
                    </a:p>
                  </a:txBody>
                  <a:tcPr/>
                </a:tc>
                <a:tc>
                  <a:txBody>
                    <a:bodyPr/>
                    <a:lstStyle/>
                    <a:p>
                      <a:r>
                        <a:rPr lang="es-ES" dirty="0" smtClean="0"/>
                        <a:t>89%</a:t>
                      </a:r>
                      <a:endParaRPr lang="es-ES" dirty="0"/>
                    </a:p>
                  </a:txBody>
                  <a:tcPr/>
                </a:tc>
                <a:tc>
                  <a:txBody>
                    <a:bodyPr/>
                    <a:lstStyle/>
                    <a:p>
                      <a:r>
                        <a:rPr lang="es-ES" dirty="0" smtClean="0"/>
                        <a:t>8%</a:t>
                      </a:r>
                      <a:endParaRPr lang="es-ES" dirty="0"/>
                    </a:p>
                  </a:txBody>
                  <a:tcPr/>
                </a:tc>
                <a:tc>
                  <a:txBody>
                    <a:bodyPr/>
                    <a:lstStyle/>
                    <a:p>
                      <a:r>
                        <a:rPr lang="es-ES" dirty="0" smtClean="0"/>
                        <a:t>37%</a:t>
                      </a:r>
                      <a:endParaRPr lang="es-ES" dirty="0"/>
                    </a:p>
                  </a:txBody>
                  <a:tcPr/>
                </a:tc>
              </a:tr>
              <a:tr h="370840">
                <a:tc>
                  <a:txBody>
                    <a:bodyPr/>
                    <a:lstStyle/>
                    <a:p>
                      <a:r>
                        <a:rPr lang="es-ES" dirty="0" smtClean="0"/>
                        <a:t>NSE</a:t>
                      </a:r>
                      <a:r>
                        <a:rPr lang="es-ES" baseline="0" dirty="0" smtClean="0"/>
                        <a:t> D+D</a:t>
                      </a:r>
                      <a:endParaRPr lang="es-ES" dirty="0"/>
                    </a:p>
                  </a:txBody>
                  <a:tcPr/>
                </a:tc>
                <a:tc>
                  <a:txBody>
                    <a:bodyPr/>
                    <a:lstStyle/>
                    <a:p>
                      <a:r>
                        <a:rPr lang="es-ES" dirty="0" smtClean="0"/>
                        <a:t>44%</a:t>
                      </a:r>
                      <a:endParaRPr lang="es-ES" dirty="0"/>
                    </a:p>
                  </a:txBody>
                  <a:tcPr/>
                </a:tc>
                <a:tc>
                  <a:txBody>
                    <a:bodyPr/>
                    <a:lstStyle/>
                    <a:p>
                      <a:r>
                        <a:rPr lang="es-ES" dirty="0" smtClean="0"/>
                        <a:t>83%</a:t>
                      </a:r>
                      <a:endParaRPr lang="es-ES" dirty="0"/>
                    </a:p>
                  </a:txBody>
                  <a:tcPr/>
                </a:tc>
                <a:tc>
                  <a:txBody>
                    <a:bodyPr/>
                    <a:lstStyle/>
                    <a:p>
                      <a:r>
                        <a:rPr lang="es-ES" dirty="0" smtClean="0"/>
                        <a:t>7%</a:t>
                      </a:r>
                      <a:endParaRPr lang="es-ES" dirty="0"/>
                    </a:p>
                  </a:txBody>
                  <a:tcPr/>
                </a:tc>
                <a:tc>
                  <a:txBody>
                    <a:bodyPr/>
                    <a:lstStyle/>
                    <a:p>
                      <a:r>
                        <a:rPr lang="es-ES" dirty="0" smtClean="0"/>
                        <a:t>35%</a:t>
                      </a:r>
                      <a:endParaRPr lang="es-ES" dirty="0"/>
                    </a:p>
                  </a:txBody>
                  <a:tcPr/>
                </a:tc>
              </a:tr>
              <a:tr h="370840">
                <a:tc>
                  <a:txBody>
                    <a:bodyPr/>
                    <a:lstStyle/>
                    <a:p>
                      <a:r>
                        <a:rPr lang="es-ES" dirty="0" smtClean="0"/>
                        <a:t>Heavy</a:t>
                      </a:r>
                      <a:r>
                        <a:rPr lang="es-ES" baseline="0" dirty="0" smtClean="0"/>
                        <a:t> </a:t>
                      </a:r>
                      <a:r>
                        <a:rPr lang="es-ES" baseline="0" dirty="0" err="1" smtClean="0"/>
                        <a:t>users</a:t>
                      </a:r>
                      <a:endParaRPr lang="es-ES" dirty="0"/>
                    </a:p>
                  </a:txBody>
                  <a:tcPr/>
                </a:tc>
                <a:tc>
                  <a:txBody>
                    <a:bodyPr/>
                    <a:lstStyle/>
                    <a:p>
                      <a:r>
                        <a:rPr lang="es-ES" dirty="0" smtClean="0"/>
                        <a:t>68%</a:t>
                      </a:r>
                      <a:endParaRPr lang="es-ES" dirty="0"/>
                    </a:p>
                  </a:txBody>
                  <a:tcPr/>
                </a:tc>
                <a:tc>
                  <a:txBody>
                    <a:bodyPr/>
                    <a:lstStyle/>
                    <a:p>
                      <a:r>
                        <a:rPr lang="es-ES" dirty="0" smtClean="0"/>
                        <a:t>90%</a:t>
                      </a:r>
                      <a:endParaRPr lang="es-ES" dirty="0"/>
                    </a:p>
                  </a:txBody>
                  <a:tcPr/>
                </a:tc>
                <a:tc>
                  <a:txBody>
                    <a:bodyPr/>
                    <a:lstStyle/>
                    <a:p>
                      <a:r>
                        <a:rPr lang="es-ES" dirty="0" smtClean="0"/>
                        <a:t>14%</a:t>
                      </a:r>
                      <a:endParaRPr lang="es-ES" dirty="0"/>
                    </a:p>
                  </a:txBody>
                  <a:tcPr/>
                </a:tc>
                <a:tc>
                  <a:txBody>
                    <a:bodyPr/>
                    <a:lstStyle/>
                    <a:p>
                      <a:r>
                        <a:rPr lang="es-ES" dirty="0" smtClean="0"/>
                        <a:t>50%</a:t>
                      </a:r>
                      <a:endParaRPr lang="es-ES" dirty="0"/>
                    </a:p>
                  </a:txBody>
                  <a:tcPr/>
                </a:tc>
              </a:tr>
            </a:tbl>
          </a:graphicData>
        </a:graphic>
      </p:graphicFrame>
    </p:spTree>
    <p:extLst>
      <p:ext uri="{BB962C8B-B14F-4D97-AF65-F5344CB8AC3E}">
        <p14:creationId xmlns:p14="http://schemas.microsoft.com/office/powerpoint/2010/main" val="264926517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7584" y="188640"/>
            <a:ext cx="7772400" cy="914400"/>
          </a:xfrm>
        </p:spPr>
        <p:txBody>
          <a:bodyPr/>
          <a:lstStyle/>
          <a:p>
            <a:r>
              <a:rPr lang="es-ES" sz="3200" dirty="0">
                <a:effectLst/>
              </a:rPr>
              <a:t>Con respecto a las prácticas realizadas a través de redes sociales, el estudio de la IAB arrojó los siguientes </a:t>
            </a:r>
            <a:r>
              <a:rPr lang="es-ES" sz="3200" dirty="0" smtClean="0">
                <a:effectLst/>
              </a:rPr>
              <a:t>resultados:</a:t>
            </a:r>
            <a:r>
              <a:rPr lang="es-ES_tradnl" sz="3200" dirty="0" smtClean="0">
                <a:effectLst/>
              </a:rPr>
              <a:t> </a:t>
            </a:r>
            <a:endParaRPr lang="es-ES" sz="32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511796485"/>
              </p:ext>
            </p:extLst>
          </p:nvPr>
        </p:nvGraphicFramePr>
        <p:xfrm>
          <a:off x="1979712" y="1988840"/>
          <a:ext cx="4896544" cy="3505200"/>
        </p:xfrm>
        <a:graphic>
          <a:graphicData uri="http://schemas.openxmlformats.org/drawingml/2006/table">
            <a:tbl>
              <a:tblPr firstRow="1" bandRow="1">
                <a:tableStyleId>{5C22544A-7EE6-4342-B048-85BDC9FD1C3A}</a:tableStyleId>
              </a:tblPr>
              <a:tblGrid>
                <a:gridCol w="3384376"/>
                <a:gridCol w="1512168"/>
              </a:tblGrid>
              <a:tr h="370840">
                <a:tc>
                  <a:txBody>
                    <a:bodyPr/>
                    <a:lstStyle/>
                    <a:p>
                      <a:r>
                        <a:rPr lang="es-ES" dirty="0" smtClean="0"/>
                        <a:t>Actividad</a:t>
                      </a:r>
                      <a:endParaRPr lang="es-ES" dirty="0"/>
                    </a:p>
                  </a:txBody>
                  <a:tcPr/>
                </a:tc>
                <a:tc>
                  <a:txBody>
                    <a:bodyPr/>
                    <a:lstStyle/>
                    <a:p>
                      <a:r>
                        <a:rPr lang="es-ES" dirty="0" err="1" smtClean="0"/>
                        <a:t>Porecentaje</a:t>
                      </a:r>
                      <a:endParaRPr lang="es-ES" dirty="0"/>
                    </a:p>
                  </a:txBody>
                  <a:tcPr/>
                </a:tc>
              </a:tr>
              <a:tr h="370840">
                <a:tc>
                  <a:txBody>
                    <a:bodyPr/>
                    <a:lstStyle/>
                    <a:p>
                      <a:r>
                        <a:rPr lang="es-ES" dirty="0" smtClean="0"/>
                        <a:t>Ver fotos</a:t>
                      </a:r>
                    </a:p>
                  </a:txBody>
                  <a:tcPr/>
                </a:tc>
                <a:tc>
                  <a:txBody>
                    <a:bodyPr/>
                    <a:lstStyle/>
                    <a:p>
                      <a:r>
                        <a:rPr lang="es-ES" dirty="0" smtClean="0"/>
                        <a:t>74%</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Enviar mensajes instantáneos</a:t>
                      </a:r>
                    </a:p>
                  </a:txBody>
                  <a:tcPr/>
                </a:tc>
                <a:tc>
                  <a:txBody>
                    <a:bodyPr/>
                    <a:lstStyle/>
                    <a:p>
                      <a:r>
                        <a:rPr lang="es-ES" dirty="0" smtClean="0"/>
                        <a:t>56%</a:t>
                      </a:r>
                      <a:endParaRPr lang="es-ES" dirty="0"/>
                    </a:p>
                  </a:txBody>
                  <a:tcPr/>
                </a:tc>
              </a:tr>
              <a:tr h="370840">
                <a:tc>
                  <a:txBody>
                    <a:bodyPr/>
                    <a:lstStyle/>
                    <a:p>
                      <a:r>
                        <a:rPr lang="es-ES" dirty="0" smtClean="0"/>
                        <a:t>Ver información de mis contactos</a:t>
                      </a:r>
                      <a:endParaRPr lang="es-ES" dirty="0"/>
                    </a:p>
                  </a:txBody>
                  <a:tcPr/>
                </a:tc>
                <a:tc>
                  <a:txBody>
                    <a:bodyPr/>
                    <a:lstStyle/>
                    <a:p>
                      <a:r>
                        <a:rPr lang="es-ES" dirty="0" smtClean="0"/>
                        <a:t>44%</a:t>
                      </a:r>
                      <a:endParaRPr lang="es-ES" dirty="0"/>
                    </a:p>
                  </a:txBody>
                  <a:tcPr/>
                </a:tc>
              </a:tr>
              <a:tr h="370840">
                <a:tc>
                  <a:txBody>
                    <a:bodyPr/>
                    <a:lstStyle/>
                    <a:p>
                      <a:r>
                        <a:rPr lang="es-ES" dirty="0" smtClean="0"/>
                        <a:t>Publicar mensajes personales</a:t>
                      </a:r>
                      <a:endParaRPr lang="es-ES" dirty="0"/>
                    </a:p>
                  </a:txBody>
                  <a:tcPr/>
                </a:tc>
                <a:tc>
                  <a:txBody>
                    <a:bodyPr/>
                    <a:lstStyle/>
                    <a:p>
                      <a:r>
                        <a:rPr lang="es-ES" dirty="0" smtClean="0"/>
                        <a:t>43%</a:t>
                      </a:r>
                      <a:endParaRPr lang="es-ES" dirty="0"/>
                    </a:p>
                  </a:txBody>
                  <a:tcPr/>
                </a:tc>
              </a:tr>
              <a:tr h="370840">
                <a:tc>
                  <a:txBody>
                    <a:bodyPr/>
                    <a:lstStyle/>
                    <a:p>
                      <a:r>
                        <a:rPr lang="es-ES" dirty="0" smtClean="0"/>
                        <a:t>Ver las últimas noticias de mis contactos</a:t>
                      </a:r>
                      <a:endParaRPr lang="es-ES" dirty="0"/>
                    </a:p>
                  </a:txBody>
                  <a:tcPr/>
                </a:tc>
                <a:tc>
                  <a:txBody>
                    <a:bodyPr/>
                    <a:lstStyle/>
                    <a:p>
                      <a:r>
                        <a:rPr lang="es-ES" dirty="0" smtClean="0"/>
                        <a:t>39%</a:t>
                      </a:r>
                      <a:endParaRPr lang="es-ES" dirty="0"/>
                    </a:p>
                  </a:txBody>
                  <a:tcPr/>
                </a:tc>
              </a:tr>
              <a:tr h="370840">
                <a:tc>
                  <a:txBody>
                    <a:bodyPr/>
                    <a:lstStyle/>
                    <a:p>
                      <a:r>
                        <a:rPr lang="es-ES" dirty="0" smtClean="0"/>
                        <a:t>Buscar personas</a:t>
                      </a:r>
                      <a:endParaRPr lang="es-ES" dirty="0"/>
                    </a:p>
                  </a:txBody>
                  <a:tcPr/>
                </a:tc>
                <a:tc>
                  <a:txBody>
                    <a:bodyPr/>
                    <a:lstStyle/>
                    <a:p>
                      <a:r>
                        <a:rPr lang="es-ES" dirty="0" smtClean="0"/>
                        <a:t>32%</a:t>
                      </a:r>
                      <a:endParaRPr lang="es-ES" dirty="0"/>
                    </a:p>
                  </a:txBody>
                  <a:tcPr/>
                </a:tc>
              </a:tr>
              <a:tr h="370840">
                <a:tc>
                  <a:txBody>
                    <a:bodyPr/>
                    <a:lstStyle/>
                    <a:p>
                      <a:r>
                        <a:rPr lang="es-ES" dirty="0" smtClean="0"/>
                        <a:t>Participar en juegos</a:t>
                      </a:r>
                    </a:p>
                    <a:p>
                      <a:r>
                        <a:rPr lang="es-ES" dirty="0" smtClean="0"/>
                        <a:t>Subir videos</a:t>
                      </a:r>
                      <a:endParaRPr lang="es-ES" dirty="0"/>
                    </a:p>
                  </a:txBody>
                  <a:tcPr/>
                </a:tc>
                <a:tc>
                  <a:txBody>
                    <a:bodyPr/>
                    <a:lstStyle/>
                    <a:p>
                      <a:r>
                        <a:rPr lang="es-ES" dirty="0" smtClean="0"/>
                        <a:t>24%</a:t>
                      </a:r>
                    </a:p>
                    <a:p>
                      <a:r>
                        <a:rPr lang="es-ES" dirty="0" smtClean="0"/>
                        <a:t>9%</a:t>
                      </a:r>
                      <a:endParaRPr lang="es-ES" dirty="0"/>
                    </a:p>
                  </a:txBody>
                  <a:tcPr/>
                </a:tc>
              </a:tr>
            </a:tbl>
          </a:graphicData>
        </a:graphic>
      </p:graphicFrame>
    </p:spTree>
    <p:extLst>
      <p:ext uri="{BB962C8B-B14F-4D97-AF65-F5344CB8AC3E}">
        <p14:creationId xmlns:p14="http://schemas.microsoft.com/office/powerpoint/2010/main" val="134602942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548680"/>
            <a:ext cx="4161656" cy="877784"/>
          </a:xfrm>
        </p:spPr>
        <p:txBody>
          <a:bodyPr/>
          <a:lstStyle/>
          <a:p>
            <a:pPr algn="just"/>
            <a:r>
              <a:rPr lang="es-ES" sz="2800" dirty="0">
                <a:effectLst/>
              </a:rPr>
              <a:t>C</a:t>
            </a:r>
            <a:r>
              <a:rPr lang="es-ES" sz="2800" dirty="0" smtClean="0">
                <a:effectLst/>
              </a:rPr>
              <a:t>on </a:t>
            </a:r>
            <a:r>
              <a:rPr lang="es-ES" sz="2800" dirty="0">
                <a:effectLst/>
              </a:rPr>
              <a:t>resultados de estudios realizados por la firma </a:t>
            </a:r>
            <a:r>
              <a:rPr lang="es-ES" sz="2800" i="1" dirty="0" err="1">
                <a:effectLst/>
              </a:rPr>
              <a:t>Comscore</a:t>
            </a:r>
            <a:r>
              <a:rPr lang="es-ES" sz="2800" i="1" dirty="0">
                <a:effectLst/>
              </a:rPr>
              <a:t> </a:t>
            </a:r>
            <a:r>
              <a:rPr lang="es-ES" sz="2800" i="1" dirty="0" err="1">
                <a:effectLst/>
              </a:rPr>
              <a:t>World</a:t>
            </a:r>
            <a:r>
              <a:rPr lang="es-ES" sz="2800" i="1" dirty="0">
                <a:effectLst/>
              </a:rPr>
              <a:t> </a:t>
            </a:r>
            <a:r>
              <a:rPr lang="es-ES" sz="2800" i="1" dirty="0" err="1">
                <a:effectLst/>
              </a:rPr>
              <a:t>Metrix</a:t>
            </a:r>
            <a:r>
              <a:rPr lang="es-ES" sz="2800" dirty="0">
                <a:effectLst/>
              </a:rPr>
              <a:t>, YouTube es el principal sitio web de entretenimiento. </a:t>
            </a:r>
            <a:r>
              <a:rPr lang="es-ES_tradnl" sz="2800" dirty="0">
                <a:effectLst/>
              </a:rPr>
              <a:t/>
            </a:r>
            <a:br>
              <a:rPr lang="es-ES_tradnl" sz="2800" dirty="0">
                <a:effectLst/>
              </a:rPr>
            </a:br>
            <a:r>
              <a:rPr lang="es-ES" sz="2800" dirty="0">
                <a:effectLst/>
              </a:rPr>
              <a:t> </a:t>
            </a:r>
            <a:r>
              <a:rPr lang="es-ES_tradnl" sz="2800" dirty="0">
                <a:effectLst/>
              </a:rPr>
              <a:t/>
            </a:r>
            <a:br>
              <a:rPr lang="es-ES_tradnl" sz="2800" dirty="0">
                <a:effectLst/>
              </a:rPr>
            </a:br>
            <a:r>
              <a:rPr lang="es-ES" sz="2800" dirty="0">
                <a:effectLst/>
              </a:rPr>
              <a:t>Brasil ocupa la sexta posición entre los países con el mayor número de usuarios de YouTube (3.6%). México fue ubicado en la séptima posición mundial con 3.5% del total de usuarios de YouTube.</a:t>
            </a:r>
            <a:r>
              <a:rPr lang="es-ES_tradnl" dirty="0">
                <a:effectLst/>
              </a:rPr>
              <a:t/>
            </a:r>
            <a:br>
              <a:rPr lang="es-ES_tradnl" dirty="0">
                <a:effectLst/>
              </a:rPr>
            </a:br>
            <a:endParaRPr lang="es-ES" dirty="0"/>
          </a:p>
        </p:txBody>
      </p:sp>
      <p:pic>
        <p:nvPicPr>
          <p:cNvPr id="3" name="Imagen 2" descr="Sheen Tweet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0176" y="692696"/>
            <a:ext cx="4087009" cy="2722240"/>
          </a:xfrm>
          <a:prstGeom prst="rect">
            <a:avLst/>
          </a:prstGeom>
        </p:spPr>
      </p:pic>
    </p:spTree>
    <p:extLst>
      <p:ext uri="{BB962C8B-B14F-4D97-AF65-F5344CB8AC3E}">
        <p14:creationId xmlns:p14="http://schemas.microsoft.com/office/powerpoint/2010/main" val="1982977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548680"/>
            <a:ext cx="4161656" cy="877784"/>
          </a:xfrm>
        </p:spPr>
        <p:txBody>
          <a:bodyPr/>
          <a:lstStyle/>
          <a:p>
            <a:pPr algn="just"/>
            <a:r>
              <a:rPr lang="es-ES_tradnl" sz="2800" dirty="0" smtClean="0">
                <a:effectLst/>
              </a:rPr>
              <a:t>El lunes 7 de marzo, Guillermo </a:t>
            </a:r>
            <a:r>
              <a:rPr lang="es-ES_tradnl" sz="2800" dirty="0" err="1" smtClean="0">
                <a:effectLst/>
              </a:rPr>
              <a:t>Pérezbolde</a:t>
            </a:r>
            <a:r>
              <a:rPr lang="es-ES_tradnl" sz="2800" dirty="0" smtClean="0">
                <a:effectLst/>
              </a:rPr>
              <a:t> (Mente Digital) dio a conocer los recientes resultados de su estudio sobre la penetración de </a:t>
            </a:r>
            <a:r>
              <a:rPr lang="es-ES_tradnl" sz="2800" dirty="0" err="1" smtClean="0">
                <a:effectLst/>
              </a:rPr>
              <a:t>Twitter</a:t>
            </a:r>
            <a:r>
              <a:rPr lang="es-ES_tradnl" sz="2800" dirty="0" smtClean="0">
                <a:effectLst/>
              </a:rPr>
              <a:t> en México. </a:t>
            </a:r>
            <a:br>
              <a:rPr lang="es-ES_tradnl" sz="2800" dirty="0" smtClean="0">
                <a:effectLst/>
              </a:rPr>
            </a:br>
            <a:r>
              <a:rPr lang="es-ES_tradnl" sz="2800" dirty="0">
                <a:effectLst/>
              </a:rPr>
              <a:t/>
            </a:r>
            <a:br>
              <a:rPr lang="es-ES_tradnl" sz="2800" dirty="0">
                <a:effectLst/>
              </a:rPr>
            </a:br>
            <a:r>
              <a:rPr lang="es-ES_tradnl" sz="2800" dirty="0" smtClean="0">
                <a:effectLst/>
              </a:rPr>
              <a:t>El  total de cuentas fue estimado en  </a:t>
            </a:r>
            <a:r>
              <a:rPr lang="es-ES_tradnl" sz="2800" dirty="0">
                <a:effectLst/>
              </a:rPr>
              <a:t>4,103,200, de las cuales 2,480,000 (60.44%</a:t>
            </a:r>
            <a:r>
              <a:rPr lang="es-ES_tradnl" sz="2800" dirty="0" smtClean="0">
                <a:effectLst/>
              </a:rPr>
              <a:t>)están </a:t>
            </a:r>
            <a:r>
              <a:rPr lang="es-ES_tradnl" sz="2800" dirty="0">
                <a:effectLst/>
              </a:rPr>
              <a:t>activas</a:t>
            </a:r>
            <a:r>
              <a:rPr lang="es-ES_tradnl" sz="2800" dirty="0" smtClean="0">
                <a:effectLst/>
              </a:rPr>
              <a:t>.</a:t>
            </a:r>
            <a:br>
              <a:rPr lang="es-ES_tradnl" sz="2800" dirty="0" smtClean="0">
                <a:effectLst/>
              </a:rPr>
            </a:br>
            <a:r>
              <a:rPr lang="es-ES_tradnl" dirty="0">
                <a:effectLst/>
              </a:rPr>
              <a:t/>
            </a:r>
            <a:br>
              <a:rPr lang="es-ES_tradnl" dirty="0">
                <a:effectLst/>
              </a:rPr>
            </a:br>
            <a:r>
              <a:rPr lang="es-ES_tradnl" dirty="0">
                <a:effectLst/>
              </a:rPr>
              <a:t/>
            </a:r>
            <a:br>
              <a:rPr lang="es-ES_tradnl" dirty="0">
                <a:effectLst/>
              </a:rPr>
            </a:br>
            <a:endParaRPr lang="es-ES" dirty="0"/>
          </a:p>
        </p:txBody>
      </p:sp>
      <p:pic>
        <p:nvPicPr>
          <p:cNvPr id="4" name="Imagen 3" descr="arrob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836712"/>
            <a:ext cx="2985120" cy="2985120"/>
          </a:xfrm>
          <a:prstGeom prst="rect">
            <a:avLst/>
          </a:prstGeom>
        </p:spPr>
      </p:pic>
    </p:spTree>
    <p:extLst>
      <p:ext uri="{BB962C8B-B14F-4D97-AF65-F5344CB8AC3E}">
        <p14:creationId xmlns:p14="http://schemas.microsoft.com/office/powerpoint/2010/main" val="367411533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548680"/>
            <a:ext cx="7632848" cy="1224136"/>
          </a:xfrm>
        </p:spPr>
        <p:txBody>
          <a:bodyPr/>
          <a:lstStyle/>
          <a:p>
            <a:pPr algn="just"/>
            <a:r>
              <a:rPr lang="es-ES_tradnl" sz="2800" dirty="0">
                <a:effectLst/>
              </a:rPr>
              <a:t>Es posible establecer el índice de usuarios de </a:t>
            </a:r>
            <a:r>
              <a:rPr lang="es-ES_tradnl" sz="2800" dirty="0" err="1">
                <a:effectLst/>
              </a:rPr>
              <a:t>Twitter</a:t>
            </a:r>
            <a:r>
              <a:rPr lang="es-ES_tradnl" sz="2800" dirty="0">
                <a:effectLst/>
              </a:rPr>
              <a:t> en México (3.65%), considerando el porcentaje que representan el total de cuentas estimadas en el estudio realizado por la firma Mente Digital (4,103,200), respecto de la población total (112,336,558 habitantes), de acuerdo con el Censo de Población y Vivienda </a:t>
            </a:r>
            <a:r>
              <a:rPr lang="es-ES_tradnl" sz="2800" dirty="0" smtClean="0">
                <a:effectLst/>
              </a:rPr>
              <a:t>2010. </a:t>
            </a:r>
            <a:r>
              <a:rPr lang="es-ES_tradnl" sz="2800" dirty="0">
                <a:effectLst/>
              </a:rPr>
              <a:t>Si únicamente consideramos las cuentas activas (2,480,000), el porcentaje de usuarios de </a:t>
            </a:r>
            <a:r>
              <a:rPr lang="es-ES_tradnl" sz="2800" dirty="0" err="1">
                <a:effectLst/>
              </a:rPr>
              <a:t>Twitter</a:t>
            </a:r>
            <a:r>
              <a:rPr lang="es-ES_tradnl" sz="2800" dirty="0">
                <a:effectLst/>
              </a:rPr>
              <a:t> en México -efectivamente activos- es 2.20% </a:t>
            </a:r>
            <a:br>
              <a:rPr lang="es-ES_tradnl" sz="2800" dirty="0">
                <a:effectLst/>
              </a:rPr>
            </a:br>
            <a:r>
              <a:rPr lang="es-ES_tradnl" sz="2800" dirty="0" smtClean="0">
                <a:effectLst/>
              </a:rPr>
              <a:t/>
            </a:r>
            <a:br>
              <a:rPr lang="es-ES_tradnl" sz="2800" dirty="0" smtClean="0">
                <a:effectLst/>
              </a:rPr>
            </a:br>
            <a:r>
              <a:rPr lang="es-ES_tradnl" dirty="0">
                <a:effectLst/>
              </a:rPr>
              <a:t/>
            </a:r>
            <a:br>
              <a:rPr lang="es-ES_tradnl" dirty="0">
                <a:effectLst/>
              </a:rPr>
            </a:br>
            <a:r>
              <a:rPr lang="es-ES_tradnl" dirty="0">
                <a:effectLst/>
              </a:rPr>
              <a:t/>
            </a:r>
            <a:br>
              <a:rPr lang="es-ES_tradnl" dirty="0">
                <a:effectLst/>
              </a:rPr>
            </a:br>
            <a:endParaRPr lang="es-ES" dirty="0"/>
          </a:p>
        </p:txBody>
      </p:sp>
      <p:pic>
        <p:nvPicPr>
          <p:cNvPr id="3" name="Imagen 2" descr="bombilla3d.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8675" y="5117852"/>
            <a:ext cx="2165325" cy="1732260"/>
          </a:xfrm>
          <a:prstGeom prst="rect">
            <a:avLst/>
          </a:prstGeom>
        </p:spPr>
      </p:pic>
    </p:spTree>
    <p:extLst>
      <p:ext uri="{BB962C8B-B14F-4D97-AF65-F5344CB8AC3E}">
        <p14:creationId xmlns:p14="http://schemas.microsoft.com/office/powerpoint/2010/main" val="667162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548680"/>
            <a:ext cx="7632848" cy="1224136"/>
          </a:xfrm>
        </p:spPr>
        <p:txBody>
          <a:bodyPr/>
          <a:lstStyle/>
          <a:p>
            <a:pPr algn="just"/>
            <a:r>
              <a:rPr lang="es-ES_tradnl" sz="2800" dirty="0">
                <a:effectLst/>
              </a:rPr>
              <a:t>Si partimos de considerar qué porcentaje representan los usuarios de </a:t>
            </a:r>
            <a:r>
              <a:rPr lang="es-ES_tradnl" sz="2800" dirty="0" err="1">
                <a:effectLst/>
              </a:rPr>
              <a:t>Twitter</a:t>
            </a:r>
            <a:r>
              <a:rPr lang="es-ES_tradnl" sz="2800" dirty="0">
                <a:effectLst/>
              </a:rPr>
              <a:t> (4,103,200) del total de usuarios de Internet en México, según la AMIPCI, el total es 13.40%, y si partimos del total asentado en el estudio del WIP-México, el total es 13.56%. Los usuarios de </a:t>
            </a:r>
            <a:r>
              <a:rPr lang="es-ES_tradnl" sz="2800" dirty="0" err="1">
                <a:effectLst/>
              </a:rPr>
              <a:t>Twitter</a:t>
            </a:r>
            <a:r>
              <a:rPr lang="es-ES_tradnl" sz="2800" dirty="0">
                <a:effectLst/>
              </a:rPr>
              <a:t> efectivamente activos representan 8.10% del total de usuarios de Internet en México, según la AMIPCI, y 8.20% si consideramos el total estimado en el estudio del WIP-México.</a:t>
            </a:r>
            <a:br>
              <a:rPr lang="es-ES_tradnl" sz="2800" dirty="0">
                <a:effectLst/>
              </a:rPr>
            </a:br>
            <a:r>
              <a:rPr lang="es-ES_tradnl" sz="2800" dirty="0">
                <a:effectLst/>
              </a:rPr>
              <a:t/>
            </a:r>
            <a:br>
              <a:rPr lang="es-ES_tradnl" sz="2800" dirty="0">
                <a:effectLst/>
              </a:rPr>
            </a:br>
            <a:r>
              <a:rPr lang="es-ES_tradnl" sz="2800" dirty="0" smtClean="0">
                <a:effectLst/>
              </a:rPr>
              <a:t/>
            </a:r>
            <a:br>
              <a:rPr lang="es-ES_tradnl" sz="2800" dirty="0" smtClean="0">
                <a:effectLst/>
              </a:rPr>
            </a:br>
            <a:r>
              <a:rPr lang="es-ES_tradnl" dirty="0">
                <a:effectLst/>
              </a:rPr>
              <a:t/>
            </a:r>
            <a:br>
              <a:rPr lang="es-ES_tradnl" dirty="0">
                <a:effectLst/>
              </a:rPr>
            </a:br>
            <a:r>
              <a:rPr lang="es-ES_tradnl" dirty="0">
                <a:effectLst/>
              </a:rPr>
              <a:t/>
            </a:r>
            <a:br>
              <a:rPr lang="es-ES_tradnl" dirty="0">
                <a:effectLst/>
              </a:rPr>
            </a:br>
            <a:endParaRPr lang="es-ES" dirty="0"/>
          </a:p>
        </p:txBody>
      </p:sp>
      <p:pic>
        <p:nvPicPr>
          <p:cNvPr id="4" name="Imagen 3" descr="conocimient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1239" y="4639587"/>
            <a:ext cx="2212761" cy="2218413"/>
          </a:xfrm>
          <a:prstGeom prst="rect">
            <a:avLst/>
          </a:prstGeom>
        </p:spPr>
      </p:pic>
    </p:spTree>
    <p:extLst>
      <p:ext uri="{BB962C8B-B14F-4D97-AF65-F5344CB8AC3E}">
        <p14:creationId xmlns:p14="http://schemas.microsoft.com/office/powerpoint/2010/main" val="277295426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548680"/>
            <a:ext cx="7632848" cy="1224136"/>
          </a:xfrm>
        </p:spPr>
        <p:txBody>
          <a:bodyPr/>
          <a:lstStyle/>
          <a:p>
            <a:pPr algn="just"/>
            <a:r>
              <a:rPr lang="es-ES_tradnl" sz="2800" dirty="0">
                <a:effectLst/>
              </a:rPr>
              <a:t>Según los resultados que arrojó el </a:t>
            </a:r>
            <a:r>
              <a:rPr lang="es-ES_tradnl" sz="2800" i="1" dirty="0">
                <a:effectLst/>
              </a:rPr>
              <a:t>Estudio de consumo de medios digitales en México 2010</a:t>
            </a:r>
            <a:r>
              <a:rPr lang="es-ES_tradnl" sz="2800" dirty="0">
                <a:effectLst/>
              </a:rPr>
              <a:t>, de la </a:t>
            </a:r>
            <a:r>
              <a:rPr lang="es-ES_tradnl" sz="2800" dirty="0" err="1">
                <a:effectLst/>
              </a:rPr>
              <a:t>Interactive</a:t>
            </a:r>
            <a:r>
              <a:rPr lang="es-ES_tradnl" sz="2800" dirty="0">
                <a:effectLst/>
              </a:rPr>
              <a:t> </a:t>
            </a:r>
            <a:r>
              <a:rPr lang="es-ES_tradnl" sz="2800" dirty="0" err="1">
                <a:effectLst/>
              </a:rPr>
              <a:t>Advertising</a:t>
            </a:r>
            <a:r>
              <a:rPr lang="es-ES_tradnl" sz="2800" dirty="0">
                <a:effectLst/>
              </a:rPr>
              <a:t> Bureau México (IAB México), realizado por la firma </a:t>
            </a:r>
            <a:r>
              <a:rPr lang="es-ES_tradnl" sz="2800" dirty="0" err="1">
                <a:effectLst/>
              </a:rPr>
              <a:t>Millward</a:t>
            </a:r>
            <a:r>
              <a:rPr lang="es-ES_tradnl" sz="2800" dirty="0">
                <a:effectLst/>
              </a:rPr>
              <a:t> Brown México, el cual fue dado a conocer a finales de noviembre de 2010, de cada 10 usuarios de Internet, 7 están en Facebook y 3 en </a:t>
            </a:r>
            <a:r>
              <a:rPr lang="es-ES_tradnl" sz="2800" dirty="0" err="1">
                <a:effectLst/>
              </a:rPr>
              <a:t>Twitter</a:t>
            </a:r>
            <a:r>
              <a:rPr lang="es-ES_tradnl" sz="2800" dirty="0">
                <a:effectLst/>
              </a:rPr>
              <a:t>. </a:t>
            </a:r>
            <a:br>
              <a:rPr lang="es-ES_tradnl" sz="2800" dirty="0">
                <a:effectLst/>
              </a:rPr>
            </a:br>
            <a:r>
              <a:rPr lang="es-ES_tradnl" sz="2800" dirty="0">
                <a:effectLst/>
              </a:rPr>
              <a:t> </a:t>
            </a:r>
            <a:br>
              <a:rPr lang="es-ES_tradnl" sz="2800" dirty="0">
                <a:effectLst/>
              </a:rPr>
            </a:br>
            <a:r>
              <a:rPr lang="es-ES_tradnl" sz="2800" dirty="0">
                <a:effectLst/>
              </a:rPr>
              <a:t>En cambio si nos atenemos a las cifras que reporta el reciente estudio de Guillermo </a:t>
            </a:r>
            <a:r>
              <a:rPr lang="es-ES_tradnl" sz="2800" dirty="0" err="1">
                <a:effectLst/>
              </a:rPr>
              <a:t>Pérezbolde</a:t>
            </a:r>
            <a:r>
              <a:rPr lang="es-ES_tradnl" sz="2800" dirty="0">
                <a:effectLst/>
              </a:rPr>
              <a:t>, solo 1.3 de cada 10 mexicanos dispone de una cuenta en </a:t>
            </a:r>
            <a:r>
              <a:rPr lang="es-ES_tradnl" sz="2800" dirty="0" err="1">
                <a:effectLst/>
              </a:rPr>
              <a:t>Twitter</a:t>
            </a:r>
            <a:r>
              <a:rPr lang="es-ES_tradnl" sz="2800" dirty="0">
                <a:effectLst/>
              </a:rPr>
              <a:t> y .8  </a:t>
            </a:r>
            <a:r>
              <a:rPr lang="es-ES_tradnl" sz="2800" dirty="0" smtClean="0">
                <a:effectLst/>
              </a:rPr>
              <a:t>son  usuarios  activos.</a:t>
            </a:r>
            <a:r>
              <a:rPr lang="es-ES_tradnl" sz="2800" dirty="0">
                <a:effectLst/>
              </a:rPr>
              <a:t/>
            </a:r>
            <a:br>
              <a:rPr lang="es-ES_tradnl" sz="2800" dirty="0">
                <a:effectLst/>
              </a:rPr>
            </a:br>
            <a:r>
              <a:rPr lang="es-ES_tradnl" sz="2800" dirty="0">
                <a:effectLst/>
              </a:rPr>
              <a:t/>
            </a:r>
            <a:br>
              <a:rPr lang="es-ES_tradnl" sz="2800" dirty="0">
                <a:effectLst/>
              </a:rPr>
            </a:br>
            <a:r>
              <a:rPr lang="es-ES_tradnl" sz="2800" dirty="0">
                <a:effectLst/>
              </a:rPr>
              <a:t/>
            </a:r>
            <a:br>
              <a:rPr lang="es-ES_tradnl" sz="2800" dirty="0">
                <a:effectLst/>
              </a:rPr>
            </a:br>
            <a:r>
              <a:rPr lang="es-ES_tradnl" sz="2800" dirty="0" smtClean="0">
                <a:effectLst/>
              </a:rPr>
              <a:t/>
            </a:r>
            <a:br>
              <a:rPr lang="es-ES_tradnl" sz="2800" dirty="0" smtClean="0">
                <a:effectLst/>
              </a:rPr>
            </a:br>
            <a:r>
              <a:rPr lang="es-ES_tradnl" dirty="0">
                <a:effectLst/>
              </a:rPr>
              <a:t/>
            </a:r>
            <a:br>
              <a:rPr lang="es-ES_tradnl" dirty="0">
                <a:effectLst/>
              </a:rPr>
            </a:br>
            <a:r>
              <a:rPr lang="es-ES_tradnl" dirty="0">
                <a:effectLst/>
              </a:rPr>
              <a:t/>
            </a:r>
            <a:br>
              <a:rPr lang="es-ES_tradnl" dirty="0">
                <a:effectLst/>
              </a:rPr>
            </a:br>
            <a:endParaRPr lang="es-ES" dirty="0"/>
          </a:p>
        </p:txBody>
      </p:sp>
      <p:pic>
        <p:nvPicPr>
          <p:cNvPr id="3" name="Imagen 2" descr="disidenci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5644" y="5301208"/>
            <a:ext cx="2708356" cy="1539776"/>
          </a:xfrm>
          <a:prstGeom prst="rect">
            <a:avLst/>
          </a:prstGeom>
        </p:spPr>
      </p:pic>
    </p:spTree>
    <p:extLst>
      <p:ext uri="{BB962C8B-B14F-4D97-AF65-F5344CB8AC3E}">
        <p14:creationId xmlns:p14="http://schemas.microsoft.com/office/powerpoint/2010/main" val="354902731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476672"/>
            <a:ext cx="3744416" cy="1296144"/>
          </a:xfrm>
        </p:spPr>
        <p:txBody>
          <a:bodyPr/>
          <a:lstStyle/>
          <a:p>
            <a:pPr algn="just"/>
            <a:r>
              <a:rPr lang="es-ES_tradnl" sz="2800" dirty="0">
                <a:effectLst/>
              </a:rPr>
              <a:t>A pesar de la incuestionable relevancia informativa que admite </a:t>
            </a:r>
            <a:r>
              <a:rPr lang="es-ES_tradnl" sz="2800" dirty="0" err="1">
                <a:effectLst/>
              </a:rPr>
              <a:t>Twitter</a:t>
            </a:r>
            <a:r>
              <a:rPr lang="es-ES_tradnl" sz="2800" dirty="0">
                <a:effectLst/>
              </a:rPr>
              <a:t> como medio social que entre sus útiles funciones posibilita el desarrollo de nuevas corrientes de opinión pública, en México la penetración de </a:t>
            </a:r>
            <a:r>
              <a:rPr lang="es-ES_tradnl" sz="2800" dirty="0" err="1">
                <a:effectLst/>
              </a:rPr>
              <a:t>Twitter</a:t>
            </a:r>
            <a:r>
              <a:rPr lang="es-ES_tradnl" sz="2800" dirty="0">
                <a:effectLst/>
              </a:rPr>
              <a:t> definitivamente admite ser considerada incipiente.</a:t>
            </a:r>
            <a:br>
              <a:rPr lang="es-ES_tradnl" sz="2800" dirty="0">
                <a:effectLst/>
              </a:rPr>
            </a:br>
            <a:r>
              <a:rPr lang="es-ES_tradnl" sz="2800" dirty="0">
                <a:effectLst/>
              </a:rPr>
              <a:t/>
            </a:r>
            <a:br>
              <a:rPr lang="es-ES_tradnl" sz="2800" dirty="0">
                <a:effectLst/>
              </a:rPr>
            </a:br>
            <a:r>
              <a:rPr lang="es-ES_tradnl" sz="2800" dirty="0">
                <a:effectLst/>
              </a:rPr>
              <a:t/>
            </a:r>
            <a:br>
              <a:rPr lang="es-ES_tradnl" sz="2800" dirty="0">
                <a:effectLst/>
              </a:rPr>
            </a:br>
            <a:r>
              <a:rPr lang="es-ES_tradnl" sz="2800" dirty="0">
                <a:effectLst/>
              </a:rPr>
              <a:t/>
            </a:r>
            <a:br>
              <a:rPr lang="es-ES_tradnl" sz="2800" dirty="0">
                <a:effectLst/>
              </a:rPr>
            </a:br>
            <a:r>
              <a:rPr lang="es-ES_tradnl" sz="2800" dirty="0" smtClean="0">
                <a:effectLst/>
              </a:rPr>
              <a:t/>
            </a:r>
            <a:br>
              <a:rPr lang="es-ES_tradnl" sz="2800" dirty="0" smtClean="0">
                <a:effectLst/>
              </a:rPr>
            </a:br>
            <a:r>
              <a:rPr lang="es-ES_tradnl" dirty="0">
                <a:effectLst/>
              </a:rPr>
              <a:t/>
            </a:r>
            <a:br>
              <a:rPr lang="es-ES_tradnl" dirty="0">
                <a:effectLst/>
              </a:rPr>
            </a:br>
            <a:r>
              <a:rPr lang="es-ES_tradnl" dirty="0">
                <a:effectLst/>
              </a:rPr>
              <a:t/>
            </a:r>
            <a:br>
              <a:rPr lang="es-ES_tradnl" dirty="0">
                <a:effectLst/>
              </a:rPr>
            </a:br>
            <a:endParaRPr lang="es-ES" dirty="0"/>
          </a:p>
        </p:txBody>
      </p:sp>
      <p:pic>
        <p:nvPicPr>
          <p:cNvPr id="4" name="Imagen 3" descr="seducc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692696"/>
            <a:ext cx="3492500" cy="2324100"/>
          </a:xfrm>
          <a:prstGeom prst="rect">
            <a:avLst/>
          </a:prstGeom>
        </p:spPr>
      </p:pic>
    </p:spTree>
    <p:extLst>
      <p:ext uri="{BB962C8B-B14F-4D97-AF65-F5344CB8AC3E}">
        <p14:creationId xmlns:p14="http://schemas.microsoft.com/office/powerpoint/2010/main" val="361489157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4941168"/>
            <a:ext cx="8280920" cy="936104"/>
          </a:xfrm>
        </p:spPr>
        <p:txBody>
          <a:bodyPr/>
          <a:lstStyle/>
          <a:p>
            <a:r>
              <a:rPr lang="es-ES" sz="2800" dirty="0" smtClean="0"/>
              <a:t>Alejandro Ocampo, Amaia Arribas, </a:t>
            </a:r>
            <a:r>
              <a:rPr lang="es-ES" sz="2800" dirty="0" err="1" smtClean="0"/>
              <a:t>Ericka</a:t>
            </a:r>
            <a:r>
              <a:rPr lang="es-ES" sz="2800" dirty="0" smtClean="0"/>
              <a:t> Minera, Fernando Gutiérrez, Genoveva Flores, Norma Campo Garrido, </a:t>
            </a:r>
            <a:r>
              <a:rPr lang="es-ES" sz="2800" dirty="0" err="1" smtClean="0"/>
              <a:t>Sayuri</a:t>
            </a:r>
            <a:r>
              <a:rPr lang="es-ES" sz="2800" dirty="0" smtClean="0"/>
              <a:t> Villanueva.</a:t>
            </a:r>
            <a:endParaRPr lang="es-ES" sz="2800" dirty="0"/>
          </a:p>
        </p:txBody>
      </p:sp>
      <p:pic>
        <p:nvPicPr>
          <p:cNvPr id="4" name="Marcador de contenido 3" descr="RYP.jpg"/>
          <p:cNvPicPr>
            <a:picLocks noGrp="1" noChangeAspect="1"/>
          </p:cNvPicPr>
          <p:nvPr>
            <p:ph idx="1"/>
          </p:nvPr>
        </p:nvPicPr>
        <p:blipFill>
          <a:blip r:embed="rId2">
            <a:extLst>
              <a:ext uri="{28A0092B-C50C-407E-A947-70E740481C1C}">
                <a14:useLocalDpi xmlns:a14="http://schemas.microsoft.com/office/drawing/2010/main" val="0"/>
              </a:ext>
            </a:extLst>
          </a:blip>
          <a:srcRect l="11244" r="11244"/>
          <a:stretch>
            <a:fillRect/>
          </a:stretch>
        </p:blipFill>
        <p:spPr>
          <a:xfrm>
            <a:off x="0" y="0"/>
            <a:ext cx="7787043" cy="4580613"/>
          </a:xfrm>
        </p:spPr>
      </p:pic>
    </p:spTree>
    <p:extLst>
      <p:ext uri="{BB962C8B-B14F-4D97-AF65-F5344CB8AC3E}">
        <p14:creationId xmlns:p14="http://schemas.microsoft.com/office/powerpoint/2010/main" val="180861588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roducingPowerPoint2007">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53000"/>
                <a:satMod val="200000"/>
              </a:schemeClr>
              <a:schemeClr val="phClr">
                <a:tint val="78000"/>
                <a:satMod val="230000"/>
              </a:schemeClr>
            </a:duotone>
          </a:blip>
          <a:tile tx="0" ty="0" sx="90000" sy="90000" flip="none" algn="t"/>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41267</TotalTime>
  <Words>4157</Words>
  <Application>Microsoft Macintosh PowerPoint</Application>
  <PresentationFormat>Presentación en pantalla (4:3)</PresentationFormat>
  <Paragraphs>631</Paragraphs>
  <Slides>47</Slides>
  <Notes>21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47</vt:i4>
      </vt:variant>
    </vt:vector>
  </HeadingPairs>
  <TitlesOfParts>
    <vt:vector size="49" baseType="lpstr">
      <vt:lpstr>IntroducingPowerPoint2007</vt:lpstr>
      <vt:lpstr>Worksheet</vt:lpstr>
      <vt:lpstr>PROYECTO DEMOCRACIA VIRTUAL Y PARTICIPACIÓN POLÍTICA EN LAS REDES SOCIALES: EL MICROTARGETING. UN ESTUDIO DE COMUNICACIÓN  Estadísticas de Internet y redes sociales Dr. Octavio Islas </vt:lpstr>
      <vt:lpstr>Antecedentes</vt:lpstr>
      <vt:lpstr>Presentación de PowerPoint</vt:lpstr>
      <vt:lpstr>Presentación de PowerPoint</vt:lpstr>
      <vt:lpstr>Objetivo Principal del  World Internet Project MX</vt:lpstr>
      <vt:lpstr>Producto Principal</vt:lpstr>
      <vt:lpstr>Metodología del Estudio 2010</vt:lpstr>
      <vt:lpstr>Presentación de PowerPoint</vt:lpstr>
      <vt:lpstr>Penetración de Internet en México: 2009 vs. 2010  </vt:lpstr>
      <vt:lpstr>Presentación de PowerPoint</vt:lpstr>
      <vt:lpstr>Datos demográficos del usuario de Internet en México</vt:lpstr>
      <vt:lpstr>Presentación de PowerPoint</vt:lpstr>
      <vt:lpstr>Presentación de PowerPoint</vt:lpstr>
      <vt:lpstr>Presentación de PowerPoint</vt:lpstr>
      <vt:lpstr>Presentación de PowerPoint</vt:lpstr>
      <vt:lpstr>Perfil del usuario de Internet en México ¿Cómo  y para qué utilizan los mexicanos las tecnologías  asociadas a Internet?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Redes sociales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Redes sociales en las cuales se encuentran registrados</vt:lpstr>
      <vt:lpstr>Facebook y Tweeter</vt:lpstr>
      <vt:lpstr>Con respecto a las prácticas realizadas a través de redes sociales, el estudio de la IAB arrojó los siguientes resultados: </vt:lpstr>
      <vt:lpstr>Con resultados de estudios realizados por la firma Comscore World Metrix, YouTube es el principal sitio web de entretenimiento.    Brasil ocupa la sexta posición entre los países con el mayor número de usuarios de YouTube (3.6%). México fue ubicado en la séptima posición mundial con 3.5% del total de usuarios de YouTube. </vt:lpstr>
      <vt:lpstr>El lunes 7 de marzo, Guillermo Pérezbolde (Mente Digital) dio a conocer los recientes resultados de su estudio sobre la penetración de Twitter en México.   El  total de cuentas fue estimado en  4,103,200, de las cuales 2,480,000 (60.44%)están activas.   </vt:lpstr>
      <vt:lpstr>Es posible establecer el índice de usuarios de Twitter en México (3.65%), considerando el porcentaje que representan el total de cuentas estimadas en el estudio realizado por la firma Mente Digital (4,103,200), respecto de la población total (112,336,558 habitantes), de acuerdo con el Censo de Población y Vivienda 2010. Si únicamente consideramos las cuentas activas (2,480,000), el porcentaje de usuarios de Twitter en México -efectivamente activos- es 2.20%     </vt:lpstr>
      <vt:lpstr>Si partimos de considerar qué porcentaje representan los usuarios de Twitter (4,103,200) del total de usuarios de Internet en México, según la AMIPCI, el total es 13.40%, y si partimos del total asentado en el estudio del WIP-México, el total es 13.56%. Los usuarios de Twitter efectivamente activos representan 8.10% del total de usuarios de Internet en México, según la AMIPCI, y 8.20% si consideramos el total estimado en el estudio del WIP-México.     </vt:lpstr>
      <vt:lpstr>Según los resultados que arrojó el Estudio de consumo de medios digitales en México 2010, de la Interactive Advertising Bureau México (IAB México), realizado por la firma Millward Brown México, el cual fue dado a conocer a finales de noviembre de 2010, de cada 10 usuarios de Internet, 7 están en Facebook y 3 en Twitter.    En cambio si nos atenemos a las cifras que reporta el reciente estudio de Guillermo Pérezbolde, solo 1.3 de cada 10 mexicanos dispone de una cuenta en Twitter y .8  son  usuarios  activos.      </vt:lpstr>
      <vt:lpstr>A pesar de la incuestionable relevancia informativa que admite Twitter como medio social que entre sus útiles funciones posibilita el desarrollo de nuevas corrientes de opinión pública, en México la penetración de Twitter definitivamente admite ser considerada incipiente.       </vt:lpstr>
      <vt:lpstr>Alejandro Ocampo, Amaia Arribas, Ericka Minera, Fernando Gutiérrez, Genoveva Flores, Norma Campo Garrido, Sayuri Villanueva.</vt:lpstr>
    </vt:vector>
  </TitlesOfParts>
  <Company>ITESM-CEM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L00622282</dc:creator>
  <cp:lastModifiedBy>Octavio Islas</cp:lastModifiedBy>
  <cp:revision>211</cp:revision>
  <dcterms:created xsi:type="dcterms:W3CDTF">2009-02-23T22:56:57Z</dcterms:created>
  <dcterms:modified xsi:type="dcterms:W3CDTF">2011-03-11T14:58:43Z</dcterms:modified>
</cp:coreProperties>
</file>