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592E1-3ED3-4041-96EB-DA5BAF5369F1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B2F98-E41C-AB48-822C-9DA43402E9FB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66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CB405-39BE-4CF1-BA36-97FD70794BC1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BCE9-27EC-CD46-B3AC-9BC0D837C9B2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8B8B-5124-DA42-A544-D0A3F2DEDCF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A0A4-1120-F54B-B1A5-35975653F212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1AA7-B351-C143-981F-F77153DF398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73B93-A1DC-894E-B0E2-00EBE6579212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B2D0-21D0-BF48-AEEC-B6EE4C846E8E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72F05-0F37-FC40-B455-B71F01F6587B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B9D6A-8597-0341-B55F-51E3C93F988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857C9-1DC8-F244-BCAF-9FB08C405F14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A0AA7-DA11-4549-8877-EDE36B2F2A8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50C24-5C5D-0749-BD37-00D3A997FBF8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CD1A-B624-904E-A660-8A904E4FFE5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250BF-D676-1349-AB7B-AEFB63E084C1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8F84-0A8E-294F-93CE-D94BD0C8077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FCBD-EAD1-0C47-8191-9BEF0E79A200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5D3E5-EA13-6A40-A497-3A0E1C265BED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53F39-3994-3547-99C1-99CF20B279B9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0A2A2B-43EC-A445-8C69-86FF6AF6ECB6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0E2E-2E17-5E46-89FA-6BB8ADFE45E7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92F8-A3E3-AC42-B8D2-F751D05EE82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4814-26C2-7D4B-8C3D-6903893EFF62}" type="datetimeFigureOut">
              <a:rPr lang="es-ES" smtClean="0"/>
              <a:pPr/>
              <a:t>23/02/11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5D8D-1D8A-2D49-8446-09A0CAC8CC2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84E18B8-A535-3240-BC8B-7EA771ED31A8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8BCF66-BC03-6D49-89D6-E08745CDAE3F}" type="datetimeFigureOut">
              <a:rPr lang="es-ES" smtClean="0"/>
              <a:pPr/>
              <a:t>23/02/11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3 Título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543800" cy="2593975"/>
          </a:xfrm>
        </p:spPr>
        <p:txBody>
          <a:bodyPr/>
          <a:lstStyle/>
          <a:p>
            <a:r>
              <a:rPr lang="es-ES" dirty="0" smtClean="0">
                <a:latin typeface="Franklin Gothic Book" charset="0"/>
              </a:rPr>
              <a:t>CAPÍTULOS 6 Y 7</a:t>
            </a:r>
            <a:endParaRPr lang="es-ES" dirty="0">
              <a:latin typeface="Franklin Gothic Book" charset="0"/>
            </a:endParaRPr>
          </a:p>
        </p:txBody>
      </p:sp>
      <p:sp>
        <p:nvSpPr>
          <p:cNvPr id="6146" name="4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637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s-MX">
                <a:latin typeface="Perpetua" charset="0"/>
              </a:rPr>
              <a:t>Leslie Karen Alvarado García</a:t>
            </a:r>
          </a:p>
          <a:p>
            <a:pPr>
              <a:buFont typeface="Arial" charset="0"/>
              <a:buNone/>
            </a:pPr>
            <a:r>
              <a:rPr lang="es-MX">
                <a:latin typeface="Perpetua" charset="0"/>
              </a:rPr>
              <a:t>Gizel Zepeda Pacheco</a:t>
            </a:r>
          </a:p>
          <a:p>
            <a:pPr>
              <a:buFont typeface="Arial" charset="0"/>
              <a:buNone/>
            </a:pPr>
            <a:r>
              <a:rPr lang="es-MX">
                <a:latin typeface="Perpetua" charset="0"/>
              </a:rPr>
              <a:t>Kay Nicté Nava Nasupcialy</a:t>
            </a:r>
          </a:p>
          <a:p>
            <a:pPr>
              <a:buFont typeface="Arial" charset="0"/>
              <a:buNone/>
            </a:pPr>
            <a:r>
              <a:rPr lang="es-MX">
                <a:latin typeface="Perpetua" charset="0"/>
              </a:rPr>
              <a:t>Carolina Cruz Montoya</a:t>
            </a:r>
            <a:endParaRPr lang="es-ES">
              <a:latin typeface="Perpetu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3 Título"/>
          <p:cNvSpPr>
            <a:spLocks noGrp="1"/>
          </p:cNvSpPr>
          <p:nvPr>
            <p:ph type="title"/>
          </p:nvPr>
        </p:nvSpPr>
        <p:spPr>
          <a:xfrm>
            <a:off x="381000" y="60960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>
                <a:latin typeface="Franklin Gothic Book" charset="0"/>
              </a:rPr>
              <a:t>	La comunicación intercultural interpersonal </a:t>
            </a:r>
            <a:endParaRPr lang="es-ES" sz="3600" dirty="0">
              <a:latin typeface="Franklin Gothic Book" charset="0"/>
            </a:endParaRPr>
          </a:p>
        </p:txBody>
      </p:sp>
      <p:sp>
        <p:nvSpPr>
          <p:cNvPr id="7171" name="4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3429000"/>
          </a:xfrm>
        </p:spPr>
        <p:txBody>
          <a:bodyPr/>
          <a:lstStyle/>
          <a:p>
            <a:pPr algn="just"/>
            <a:endParaRPr lang="es-MX" dirty="0" smtClean="0">
              <a:latin typeface="Perpetua" charset="0"/>
            </a:endParaRPr>
          </a:p>
          <a:p>
            <a:pPr algn="just"/>
            <a:endParaRPr lang="es-MX" dirty="0" smtClean="0">
              <a:latin typeface="Perpetua" charset="0"/>
            </a:endParaRPr>
          </a:p>
          <a:p>
            <a:pPr algn="just"/>
            <a:r>
              <a:rPr lang="es-MX" dirty="0" smtClean="0">
                <a:latin typeface="Perpetua" charset="0"/>
              </a:rPr>
              <a:t>Ser extranjero- Ser diferente</a:t>
            </a:r>
            <a:r>
              <a:rPr lang="es-ES" dirty="0" smtClean="0">
                <a:latin typeface="Perpetua" charset="0"/>
              </a:rPr>
              <a:t>, desconocido y visto con extrañeza teniendo la atención de todos los demás.</a:t>
            </a:r>
          </a:p>
          <a:p>
            <a:pPr algn="just"/>
            <a:r>
              <a:rPr lang="es-MX" dirty="0" smtClean="0">
                <a:latin typeface="Perpetua" charset="0"/>
              </a:rPr>
              <a:t>Promete aventura y sensación de aprender.</a:t>
            </a:r>
          </a:p>
          <a:p>
            <a:pPr algn="just"/>
            <a:r>
              <a:rPr lang="es-MX" dirty="0" smtClean="0">
                <a:latin typeface="Perpetua" charset="0"/>
              </a:rPr>
              <a:t>Extranjero--- Cerca en el aspecto físico</a:t>
            </a:r>
          </a:p>
          <a:p>
            <a:pPr algn="just">
              <a:buFont typeface="Wingdings 2" charset="0"/>
              <a:buNone/>
            </a:pPr>
            <a:r>
              <a:rPr lang="es-MX" dirty="0" smtClean="0">
                <a:latin typeface="Perpetua" charset="0"/>
              </a:rPr>
              <a:t>                          Lejos en el aspecto psicológico</a:t>
            </a:r>
          </a:p>
          <a:p>
            <a:pPr algn="just"/>
            <a:r>
              <a:rPr lang="es-MX" dirty="0" smtClean="0">
                <a:latin typeface="Perpetua" charset="0"/>
              </a:rPr>
              <a:t>Incertidumbre y Novedad</a:t>
            </a:r>
          </a:p>
        </p:txBody>
      </p:sp>
      <p:pic>
        <p:nvPicPr>
          <p:cNvPr id="5" name="Imagen 4" descr="estrella_extranjer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505200"/>
            <a:ext cx="2785968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>
                <a:latin typeface="Franklin Gothic Book" charset="0"/>
              </a:rPr>
              <a:t>El nivel intrapersonal</a:t>
            </a:r>
            <a:endParaRPr lang="es-ES">
              <a:latin typeface="Franklin Gothic Book" charset="0"/>
            </a:endParaRP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>
              <a:latin typeface="Perpetua" charset="0"/>
            </a:endParaRPr>
          </a:p>
          <a:p>
            <a:pPr algn="just"/>
            <a:r>
              <a:rPr lang="es-MX">
                <a:latin typeface="Perpetua" charset="0"/>
              </a:rPr>
              <a:t>Extranjero debe tener paciencia, tolerancia, fe y buena voluntad.</a:t>
            </a:r>
          </a:p>
          <a:p>
            <a:pPr algn="just"/>
            <a:r>
              <a:rPr lang="es-MX">
                <a:latin typeface="Perpetua" charset="0"/>
              </a:rPr>
              <a:t>Convivencia con personas de una cultura diferente.</a:t>
            </a:r>
          </a:p>
          <a:p>
            <a:pPr algn="just"/>
            <a:r>
              <a:rPr lang="es-MX">
                <a:latin typeface="Perpetua" charset="0"/>
              </a:rPr>
              <a:t>LeVine y Campbell--- “Conflicto realista”</a:t>
            </a:r>
          </a:p>
          <a:p>
            <a:pPr algn="just">
              <a:buFont typeface="Wingdings 2" charset="0"/>
              <a:buNone/>
            </a:pPr>
            <a:r>
              <a:rPr lang="es-MX">
                <a:latin typeface="Perpetua" charset="0"/>
              </a:rPr>
              <a:t>                            “Diferencias en los objetivos de los dos grupos o distinciones marcadas en la distribución de recursos”</a:t>
            </a:r>
          </a:p>
          <a:p>
            <a:pPr algn="just"/>
            <a:r>
              <a:rPr lang="es-MX">
                <a:latin typeface="Perpetua" charset="0"/>
              </a:rPr>
              <a:t>Malos entendidos influyen en la relación interpersonal en el contexto intercultural.</a:t>
            </a:r>
            <a:endParaRPr lang="es-ES">
              <a:latin typeface="Perpetu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>
                <a:latin typeface="Franklin Gothic Book" charset="0"/>
              </a:rPr>
              <a:t>Percepción Humana</a:t>
            </a:r>
            <a:endParaRPr lang="es-ES">
              <a:latin typeface="Franklin Gothic Book" charset="0"/>
            </a:endParaRPr>
          </a:p>
        </p:txBody>
      </p:sp>
      <p:sp>
        <p:nvSpPr>
          <p:cNvPr id="92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>
              <a:latin typeface="Perpetua" charset="0"/>
            </a:endParaRPr>
          </a:p>
          <a:p>
            <a:pPr algn="just"/>
            <a:r>
              <a:rPr lang="es-MX">
                <a:latin typeface="Perpetua" charset="0"/>
              </a:rPr>
              <a:t>Comunicación a nivel intrapersonal es como el pensamiento.</a:t>
            </a:r>
          </a:p>
          <a:p>
            <a:pPr algn="just"/>
            <a:r>
              <a:rPr lang="es-MX">
                <a:latin typeface="Perpetua" charset="0"/>
              </a:rPr>
              <a:t>La percepción humana es “ un proceso complejo por medio del cual seleccionamos, organizamos e interpretamos los estímulos sensoriales, de tal manera que tengan significado para nosotros”.</a:t>
            </a:r>
          </a:p>
          <a:p>
            <a:pPr algn="just"/>
            <a:r>
              <a:rPr lang="es-MX">
                <a:latin typeface="Perpetua" charset="0"/>
              </a:rPr>
              <a:t>3 etapas en el proceso de la percepción son: selección, organización e interpretación de los estímulos externos e internos.</a:t>
            </a:r>
          </a:p>
        </p:txBody>
      </p:sp>
      <p:pic>
        <p:nvPicPr>
          <p:cNvPr id="4" name="Imagen 3" descr="imagen_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4394947"/>
            <a:ext cx="2438400" cy="22471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>
              <a:latin typeface="Franklin Gothic Book" charset="0"/>
            </a:endParaRPr>
          </a:p>
        </p:txBody>
      </p:sp>
      <p:sp>
        <p:nvSpPr>
          <p:cNvPr id="1024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>
                <a:latin typeface="Perpetua" charset="0"/>
              </a:rPr>
              <a:t>Selección: proceso de eliminar ciertos estímulos externos e internos y enfocarse en otros.</a:t>
            </a:r>
          </a:p>
          <a:p>
            <a:pPr>
              <a:buFont typeface="Wingdings 2" charset="0"/>
              <a:buNone/>
            </a:pPr>
            <a:r>
              <a:rPr lang="es-MX">
                <a:latin typeface="Perpetua" charset="0"/>
              </a:rPr>
              <a:t>    Factores que intervienen: interés, necesidad y conocimiento.</a:t>
            </a:r>
          </a:p>
          <a:p>
            <a:r>
              <a:rPr lang="es-MX">
                <a:latin typeface="Perpetua" charset="0"/>
              </a:rPr>
              <a:t>Organización: de dos maneras</a:t>
            </a:r>
          </a:p>
          <a:p>
            <a:pPr>
              <a:buFont typeface="Wingdings 2" charset="0"/>
              <a:buNone/>
            </a:pPr>
            <a:r>
              <a:rPr lang="es-MX">
                <a:latin typeface="Perpetua" charset="0"/>
              </a:rPr>
              <a:t>    -concentrándonos en el fondo y la figura.</a:t>
            </a:r>
          </a:p>
          <a:p>
            <a:pPr>
              <a:buFont typeface="Wingdings 2" charset="0"/>
              <a:buNone/>
            </a:pPr>
            <a:r>
              <a:rPr lang="es-MX">
                <a:latin typeface="Perpetua" charset="0"/>
              </a:rPr>
              <a:t>    - formamos categorías completas en base a información incompleta. (closure)</a:t>
            </a:r>
          </a:p>
          <a:p>
            <a:r>
              <a:rPr lang="es-MX">
                <a:latin typeface="Perpetua" charset="0"/>
              </a:rPr>
              <a:t> Interpretación: interpretamos lo que percibimos al identificarlo y evaluarlo como positivo o negativo.</a:t>
            </a:r>
          </a:p>
          <a:p>
            <a:endParaRPr lang="es-MX">
              <a:latin typeface="Perpetua" charset="0"/>
            </a:endParaRPr>
          </a:p>
          <a:p>
            <a:pPr>
              <a:buFont typeface="Wingdings 2" charset="0"/>
              <a:buNone/>
            </a:pPr>
            <a:endParaRPr lang="es-ES">
              <a:latin typeface="Perpetua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s-MX" dirty="0" smtClean="0"/>
              <a:t>Diferenciación Psicológica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1412776"/>
            <a:ext cx="4172272" cy="496855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MX" b="1" dirty="0" smtClean="0"/>
              <a:t>Estilos Cognitivos</a:t>
            </a:r>
          </a:p>
          <a:p>
            <a:r>
              <a:rPr lang="es-MX" u="sng" dirty="0" smtClean="0"/>
              <a:t>Independencia del entorno-  </a:t>
            </a:r>
            <a:r>
              <a:rPr lang="es-MX" dirty="0" smtClean="0"/>
              <a:t>tienden a ser autónomos socialmente y distantes en relaciones interpersonales.</a:t>
            </a:r>
          </a:p>
          <a:p>
            <a:endParaRPr lang="es-MX" dirty="0"/>
          </a:p>
          <a:p>
            <a:r>
              <a:rPr lang="es-MX" u="sng" dirty="0" smtClean="0"/>
              <a:t>Dependencia del entorno- </a:t>
            </a:r>
            <a:r>
              <a:rPr lang="es-MX" dirty="0" smtClean="0"/>
              <a:t>desarrollo de relaciones interpersonales.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s-MX" dirty="0"/>
          </a:p>
        </p:txBody>
      </p:sp>
      <p:pic>
        <p:nvPicPr>
          <p:cNvPr id="3074" name="Picture 2" descr="http://www.joe-ks.com/archives_oct2001/WhereIsBinLad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763688"/>
            <a:ext cx="3491006" cy="4103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241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Teoría del desarrollo de la inteligencia de Jean </a:t>
            </a:r>
            <a:r>
              <a:rPr lang="es-MX" b="1" dirty="0" err="1" smtClean="0"/>
              <a:t>Piaget</a:t>
            </a:r>
            <a:endParaRPr lang="es-MX" b="1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b="1" dirty="0" smtClean="0"/>
              <a:t>Equilibrio: </a:t>
            </a:r>
            <a:r>
              <a:rPr lang="es-MX" dirty="0" smtClean="0"/>
              <a:t>intento de comprender las cosas, de estructurar experiencias, tener coherencia. </a:t>
            </a:r>
          </a:p>
          <a:p>
            <a:pPr>
              <a:buNone/>
            </a:pPr>
            <a:endParaRPr lang="es-MX" dirty="0" smtClean="0"/>
          </a:p>
          <a:p>
            <a:r>
              <a:rPr lang="es-MX" b="1" dirty="0" smtClean="0"/>
              <a:t>Esquema: </a:t>
            </a:r>
            <a:r>
              <a:rPr lang="es-MX" dirty="0" smtClean="0"/>
              <a:t>patrón de conducta/ </a:t>
            </a:r>
            <a:r>
              <a:rPr lang="es-MX" b="1" dirty="0" err="1" smtClean="0"/>
              <a:t>Esquemata</a:t>
            </a:r>
            <a:r>
              <a:rPr lang="es-MX" b="1" dirty="0" smtClean="0"/>
              <a:t>: </a:t>
            </a:r>
            <a:r>
              <a:rPr lang="es-MX" dirty="0" smtClean="0"/>
              <a:t>grupo de esquemas.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4331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es-MX" b="1" dirty="0" smtClean="0"/>
              <a:t>Organización </a:t>
            </a:r>
          </a:p>
          <a:p>
            <a:r>
              <a:rPr lang="es-MX" b="1" dirty="0" smtClean="0"/>
              <a:t>Adaptación: </a:t>
            </a:r>
            <a:r>
              <a:rPr lang="es-MX" dirty="0" smtClean="0"/>
              <a:t>procesos complementarios (asimilación y acomodación)</a:t>
            </a:r>
            <a:endParaRPr lang="es-MX" dirty="0"/>
          </a:p>
        </p:txBody>
      </p:sp>
      <p:pic>
        <p:nvPicPr>
          <p:cNvPr id="17410" name="Picture 2" descr="http://www.aulacreativa.cl/latiendita/images/tienda/fotos/TERJMI037.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068960"/>
            <a:ext cx="2917453" cy="2917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2590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/>
          </a:bodyPr>
          <a:lstStyle/>
          <a:p>
            <a:r>
              <a:rPr lang="es-MX" dirty="0" smtClean="0"/>
              <a:t>El desarrollo de la inteligencia en el hombre involucra el uso del método de el </a:t>
            </a:r>
            <a:r>
              <a:rPr lang="es-MX" b="1" dirty="0" smtClean="0"/>
              <a:t>aprendizaje ensayo y error o tanteo</a:t>
            </a:r>
            <a:r>
              <a:rPr lang="es-MX" dirty="0" smtClean="0"/>
              <a:t> durante toda su vida.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DE TEORÍA=  Aprendizaje Cultural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://www.baraderoteinforma.com.ar/wp-content/uploads/2010/05/bebe-amamanta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12776"/>
            <a:ext cx="4032448" cy="269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851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Intercomunicación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Hacer conciencia del otro</a:t>
            </a:r>
          </a:p>
          <a:p>
            <a:r>
              <a:rPr lang="es-ES" dirty="0" smtClean="0"/>
              <a:t>Conceptualización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Asignar significados- conceptualización</a:t>
            </a:r>
          </a:p>
          <a:p>
            <a:r>
              <a:rPr lang="es-ES" dirty="0" smtClean="0"/>
              <a:t>Acorde a la identidad social</a:t>
            </a:r>
          </a:p>
          <a:p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95536" y="27809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Percepción social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2735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Identidades sociales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Autoconcepto</a:t>
            </a:r>
            <a:r>
              <a:rPr lang="es-ES" dirty="0" smtClean="0"/>
              <a:t>- ser miembro de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39661"/>
              </p:ext>
            </p:extLst>
          </p:nvPr>
        </p:nvGraphicFramePr>
        <p:xfrm>
          <a:off x="1344706" y="2562412"/>
          <a:ext cx="6096000" cy="90026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8000"/>
                <a:gridCol w="3048000"/>
              </a:tblGrid>
              <a:tr h="309673">
                <a:tc>
                  <a:txBody>
                    <a:bodyPr/>
                    <a:lstStyle/>
                    <a:p>
                      <a:r>
                        <a:rPr lang="es-ES" dirty="0" smtClean="0"/>
                        <a:t>Identidad</a:t>
                      </a:r>
                      <a:r>
                        <a:rPr lang="es-ES" baseline="0" dirty="0" smtClean="0"/>
                        <a:t> voluntaria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Identidad deseable</a:t>
                      </a:r>
                      <a:endParaRPr lang="es-ES" dirty="0"/>
                    </a:p>
                  </a:txBody>
                  <a:tcPr/>
                </a:tc>
              </a:tr>
              <a:tr h="5345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Identidad involuntaria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Identidad indeseable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065923"/>
              </p:ext>
            </p:extLst>
          </p:nvPr>
        </p:nvGraphicFramePr>
        <p:xfrm>
          <a:off x="1344706" y="3783966"/>
          <a:ext cx="6096000" cy="23926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Clasificación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Ejemplos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 demográficas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Edad, sexo, clase 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Roles sociales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Estudiante, maestro, padre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Organizaciones formales e informales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Grupos</a:t>
                      </a:r>
                      <a:r>
                        <a:rPr lang="es-ES" baseline="0" dirty="0" smtClean="0"/>
                        <a:t> económicos, políticos, científicos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Grupos con estigmas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Indigente,</a:t>
                      </a:r>
                      <a:r>
                        <a:rPr lang="es-ES" baseline="0" dirty="0" smtClean="0"/>
                        <a:t> pordiosero, enfermo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016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Roles sociales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Papel social</a:t>
            </a:r>
          </a:p>
          <a:p>
            <a:r>
              <a:rPr lang="es-ES" dirty="0" smtClean="0"/>
              <a:t>Metáfora del sombrero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460672"/>
              </p:ext>
            </p:extLst>
          </p:nvPr>
        </p:nvGraphicFramePr>
        <p:xfrm>
          <a:off x="1524000" y="3463364"/>
          <a:ext cx="6096000" cy="17526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Variables culturales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Grado de intimidad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Personal-impersonal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Grado de formalidad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Formal-informal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Grado de mantenimiento en las jerarquías sociales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Jeráquico</a:t>
                      </a:r>
                      <a:r>
                        <a:rPr lang="es-ES" dirty="0" smtClean="0"/>
                        <a:t>-no</a:t>
                      </a:r>
                      <a:r>
                        <a:rPr lang="es-ES" baseline="0" dirty="0" smtClean="0"/>
                        <a:t> jerárquico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122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Estereotipos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Categorización cognitiva</a:t>
            </a:r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145343"/>
              </p:ext>
            </p:extLst>
          </p:nvPr>
        </p:nvGraphicFramePr>
        <p:xfrm>
          <a:off x="1524000" y="2718697"/>
          <a:ext cx="6096000" cy="22250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Funciones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Reducción de la complejidad 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Identificar diferencias entre estímulos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Estímulos como miembros de una clase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 fijarnos en la particularidad del estímulo- generalizar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Relacionar</a:t>
                      </a:r>
                      <a:r>
                        <a:rPr lang="es-ES" baseline="0" dirty="0" smtClean="0"/>
                        <a:t> una clase de eventos con otra- predecir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49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Estereotipo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315803"/>
              </p:ext>
            </p:extLst>
          </p:nvPr>
        </p:nvGraphicFramePr>
        <p:xfrm>
          <a:off x="561789" y="2167964"/>
          <a:ext cx="7610612" cy="255344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805306"/>
                <a:gridCol w="3805306"/>
              </a:tblGrid>
              <a:tr h="607171">
                <a:tc>
                  <a:txBody>
                    <a:bodyPr/>
                    <a:lstStyle/>
                    <a:p>
                      <a:r>
                        <a:rPr lang="es-ES" dirty="0" smtClean="0"/>
                        <a:t>Estereotipo estático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Estereotipo dinámico</a:t>
                      </a:r>
                      <a:endParaRPr lang="es-ES" dirty="0"/>
                    </a:p>
                  </a:txBody>
                  <a:tcPr/>
                </a:tc>
              </a:tr>
              <a:tr h="1946276">
                <a:tc>
                  <a:txBody>
                    <a:bodyPr/>
                    <a:lstStyle/>
                    <a:p>
                      <a:r>
                        <a:rPr lang="es-ES" dirty="0" smtClean="0"/>
                        <a:t>No lo creas</a:t>
                      </a:r>
                    </a:p>
                    <a:p>
                      <a:r>
                        <a:rPr lang="es-ES" dirty="0" smtClean="0"/>
                        <a:t>Actitud estática, inflexible</a:t>
                      </a:r>
                    </a:p>
                    <a:p>
                      <a:r>
                        <a:rPr lang="es-ES" dirty="0" smtClean="0"/>
                        <a:t>Experiencias</a:t>
                      </a:r>
                      <a:r>
                        <a:rPr lang="es-ES" baseline="0" dirty="0" smtClean="0"/>
                        <a:t> selectivas</a:t>
                      </a:r>
                    </a:p>
                    <a:p>
                      <a:r>
                        <a:rPr lang="es-ES" baseline="0" dirty="0" smtClean="0"/>
                        <a:t>Inamovible</a:t>
                      </a:r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Lo creas</a:t>
                      </a:r>
                    </a:p>
                    <a:p>
                      <a:r>
                        <a:rPr lang="es-ES" dirty="0" smtClean="0"/>
                        <a:t>Actitud dinámica, flexible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Curiosidad</a:t>
                      </a:r>
                      <a:r>
                        <a:rPr lang="es-ES" baseline="0" dirty="0" smtClean="0"/>
                        <a:t> e interés por lo otro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modificable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20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Grupos internos y externos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Categorización cognitiva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945099"/>
              </p:ext>
            </p:extLst>
          </p:nvPr>
        </p:nvGraphicFramePr>
        <p:xfrm>
          <a:off x="1583765" y="2898588"/>
          <a:ext cx="6096000" cy="22250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Agrupación internos/externos</a:t>
                      </a:r>
                      <a:r>
                        <a:rPr lang="es-ES" baseline="0" dirty="0" smtClean="0"/>
                        <a:t> provoca…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Minimiza diferencias en interno, maximiza en externo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Pensar que el</a:t>
                      </a:r>
                      <a:r>
                        <a:rPr lang="es-ES" baseline="0" dirty="0" smtClean="0"/>
                        <a:t> grupo interno se comporta y piensa similar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Juicio positivo interno/ negativo externo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Predicciones interno&gt;externo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Comodidad interno&gt;</a:t>
                      </a:r>
                      <a:r>
                        <a:rPr lang="es-ES" baseline="0" dirty="0" smtClean="0"/>
                        <a:t> externo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567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magia de las palabras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Entorno semántico o clima verbal: escuchar, leer, hablar, escribir</a:t>
            </a:r>
          </a:p>
          <a:p>
            <a:r>
              <a:rPr lang="es-ES" dirty="0" smtClean="0"/>
              <a:t>Magia- reacción emocional</a:t>
            </a:r>
          </a:p>
          <a:p>
            <a:r>
              <a:rPr lang="es-ES" dirty="0" smtClean="0"/>
              <a:t>Creación de palabras</a:t>
            </a:r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32773"/>
              </p:ext>
            </p:extLst>
          </p:nvPr>
        </p:nvGraphicFramePr>
        <p:xfrm>
          <a:off x="1259632" y="3933056"/>
          <a:ext cx="6096000" cy="6400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SIGNIFICADO</a:t>
                      </a:r>
                      <a:r>
                        <a:rPr lang="es-ES" baseline="0" dirty="0" smtClean="0"/>
                        <a:t> EXTENCIONAL (físico)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SIGNIFICADO INTENCIONAL</a:t>
                      </a:r>
                    </a:p>
                    <a:p>
                      <a:r>
                        <a:rPr lang="es-ES" dirty="0" smtClean="0"/>
                        <a:t>(Connota)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587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Magia de las palabras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Pirámide de la abstracción</a:t>
            </a:r>
            <a:endParaRPr lang="es-ES" dirty="0"/>
          </a:p>
        </p:txBody>
      </p:sp>
      <p:pic>
        <p:nvPicPr>
          <p:cNvPr id="5" name="Imagen 4" descr="8103482-ilustraci-n-3d-abstracto-de-pir-mide-de-bolas-con-rojo-en-la-parte-superi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861048"/>
            <a:ext cx="2636673" cy="2465289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223055"/>
              </p:ext>
            </p:extLst>
          </p:nvPr>
        </p:nvGraphicFramePr>
        <p:xfrm>
          <a:off x="1524000" y="1697318"/>
          <a:ext cx="6096000" cy="14833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Lenguaje </a:t>
                      </a:r>
                      <a:r>
                        <a:rPr lang="es-ES" dirty="0" err="1" smtClean="0"/>
                        <a:t>etnocéntrico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Distancia de indiferencia- no hay cambios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Distancia de evasión- lenguaje local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Distancia de desprecio- imitación, denigrar 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633776"/>
              </p:ext>
            </p:extLst>
          </p:nvPr>
        </p:nvGraphicFramePr>
        <p:xfrm>
          <a:off x="576728" y="4846003"/>
          <a:ext cx="5094784" cy="12801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47392"/>
                <a:gridCol w="254739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Abstracción atascada en nivel bajo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Abstracción atascada en nivel alto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Hablar y hablar sin conclusión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Vaguedad,</a:t>
                      </a:r>
                      <a:r>
                        <a:rPr lang="es-ES" baseline="0" dirty="0" smtClean="0"/>
                        <a:t> aseveración sin sentido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285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Teoría de la atribución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Motivo de malentendidos</a:t>
            </a:r>
          </a:p>
          <a:p>
            <a:r>
              <a:rPr lang="es-ES" dirty="0" smtClean="0"/>
              <a:t>Actor interpreta distinto al observador</a:t>
            </a:r>
            <a:endParaRPr lang="es-ES" dirty="0"/>
          </a:p>
        </p:txBody>
      </p:sp>
      <p:pic>
        <p:nvPicPr>
          <p:cNvPr id="4" name="Imagen 3" descr="malentendid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45" y="2791979"/>
            <a:ext cx="4646881" cy="40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70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Comunicación intercultural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340167"/>
              </p:ext>
            </p:extLst>
          </p:nvPr>
        </p:nvGraphicFramePr>
        <p:xfrm>
          <a:off x="5205227" y="3173207"/>
          <a:ext cx="3041777" cy="13817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1777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Vicios perjudiciales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Etnocentrismo- superioridad grupo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Actitud negativa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937286"/>
              </p:ext>
            </p:extLst>
          </p:nvPr>
        </p:nvGraphicFramePr>
        <p:xfrm>
          <a:off x="900917" y="1449417"/>
          <a:ext cx="3970706" cy="482092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970706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Virtudes que favorecen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Empatía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Flexibilidad cultural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Orientación social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Disposición para comunicarse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</a:t>
                      </a:r>
                      <a:r>
                        <a:rPr lang="es-ES" baseline="0" dirty="0" smtClean="0"/>
                        <a:t> de resolución de conflictos</a:t>
                      </a:r>
                      <a:endParaRPr lang="es-E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Paciencia/ no juzgar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Sensibilidad intercultural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Tolerancia a lo distinto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Comunicar respeto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Personalizar conocimiento y percepción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Tolerar ambigüedad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Capacidad de conversar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583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Actitudes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248000"/>
              </p:ext>
            </p:extLst>
          </p:nvPr>
        </p:nvGraphicFramePr>
        <p:xfrm>
          <a:off x="457200" y="1600200"/>
          <a:ext cx="2829859" cy="14833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829859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Componentes de la actitud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Cognitivo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Afectivo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Conativo (acción)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3765176"/>
            <a:ext cx="8229600" cy="23609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Actitudes negativas</a:t>
            </a:r>
          </a:p>
          <a:p>
            <a:r>
              <a:rPr lang="es-ES" dirty="0" smtClean="0"/>
              <a:t>Prejuicio: respuesta desfavorable por clase o grupo</a:t>
            </a:r>
          </a:p>
          <a:p>
            <a:r>
              <a:rPr lang="es-ES" dirty="0" smtClean="0"/>
              <a:t>Discriminación: componente conativo del prejuicio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61920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779</TotalTime>
  <Words>747</Words>
  <Application>Microsoft Macintosh PowerPoint</Application>
  <PresentationFormat>Presentación en pantalla (4:3)</PresentationFormat>
  <Paragraphs>165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Adyacencia</vt:lpstr>
      <vt:lpstr>CAPÍTULOS 6 Y 7</vt:lpstr>
      <vt:lpstr> La comunicación intercultural interpersonal </vt:lpstr>
      <vt:lpstr>El nivel intrapersonal</vt:lpstr>
      <vt:lpstr>Percepción Humana</vt:lpstr>
      <vt:lpstr>Presentación de PowerPoint</vt:lpstr>
      <vt:lpstr>Diferenciación Psicológica</vt:lpstr>
      <vt:lpstr>Teoría del desarrollo de la inteligencia de Jean Piaget</vt:lpstr>
      <vt:lpstr>Presentación de PowerPoint</vt:lpstr>
      <vt:lpstr>Presentación de PowerPoint</vt:lpstr>
      <vt:lpstr>Intercomunicación</vt:lpstr>
      <vt:lpstr>Identidades sociales</vt:lpstr>
      <vt:lpstr>Roles sociales</vt:lpstr>
      <vt:lpstr>Estereotipos</vt:lpstr>
      <vt:lpstr>Estereotipo</vt:lpstr>
      <vt:lpstr>Grupos internos y externos</vt:lpstr>
      <vt:lpstr>La magia de las palabras</vt:lpstr>
      <vt:lpstr>Magia de las palabras</vt:lpstr>
      <vt:lpstr>Teoría de la atribución</vt:lpstr>
      <vt:lpstr>Comunicación intercultural</vt:lpstr>
      <vt:lpstr>Actitudes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julio alvarado</dc:creator>
  <cp:lastModifiedBy>Octavio Islas</cp:lastModifiedBy>
  <cp:revision>9</cp:revision>
  <dcterms:created xsi:type="dcterms:W3CDTF">2011-02-23T21:04:59Z</dcterms:created>
  <dcterms:modified xsi:type="dcterms:W3CDTF">2011-02-23T23:27:23Z</dcterms:modified>
</cp:coreProperties>
</file>