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1" r:id="rId2"/>
    <p:sldId id="267" r:id="rId3"/>
    <p:sldId id="268" r:id="rId4"/>
    <p:sldId id="269" r:id="rId5"/>
    <p:sldId id="272" r:id="rId6"/>
    <p:sldId id="270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944" y="-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E8FC7F-ED25-4C3D-8A31-421DB4188BBD}" type="datetimeFigureOut">
              <a:rPr lang="es-MX" smtClean="0"/>
              <a:t>23/02/11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3AB54-6C7B-4922-95CC-E7FA95C96033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1123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D29B30-24CF-45DF-AE62-19F780B1A3F8}" type="slidenum">
              <a:rPr lang="es-MX" smtClean="0"/>
              <a:t>13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D29B30-24CF-45DF-AE62-19F780B1A3F8}" type="slidenum">
              <a:rPr lang="es-MX" smtClean="0"/>
              <a:t>14</a:t>
            </a:fld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D29B30-24CF-45DF-AE62-19F780B1A3F8}" type="slidenum">
              <a:rPr lang="es-MX" smtClean="0"/>
              <a:t>15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7554-02C8-41DE-8223-6D37C73C2FA1}" type="datetimeFigureOut">
              <a:rPr lang="es-ES" smtClean="0"/>
              <a:t>23/02/11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7AD-9C22-42AD-8442-00E77D3A529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7554-02C8-41DE-8223-6D37C73C2FA1}" type="datetimeFigureOut">
              <a:rPr lang="es-ES" smtClean="0"/>
              <a:t>23/02/11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7AD-9C22-42AD-8442-00E77D3A529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7554-02C8-41DE-8223-6D37C73C2FA1}" type="datetimeFigureOut">
              <a:rPr lang="es-ES" smtClean="0"/>
              <a:t>23/02/11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7AD-9C22-42AD-8442-00E77D3A529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7554-02C8-41DE-8223-6D37C73C2FA1}" type="datetimeFigureOut">
              <a:rPr lang="es-ES" smtClean="0"/>
              <a:t>23/02/11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7AD-9C22-42AD-8442-00E77D3A529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7554-02C8-41DE-8223-6D37C73C2FA1}" type="datetimeFigureOut">
              <a:rPr lang="es-ES" smtClean="0"/>
              <a:t>23/02/11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7AD-9C22-42AD-8442-00E77D3A529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7554-02C8-41DE-8223-6D37C73C2FA1}" type="datetimeFigureOut">
              <a:rPr lang="es-ES" smtClean="0"/>
              <a:t>23/02/11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7AD-9C22-42AD-8442-00E77D3A529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7554-02C8-41DE-8223-6D37C73C2FA1}" type="datetimeFigureOut">
              <a:rPr lang="es-ES" smtClean="0"/>
              <a:t>23/02/11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7AD-9C22-42AD-8442-00E77D3A529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7554-02C8-41DE-8223-6D37C73C2FA1}" type="datetimeFigureOut">
              <a:rPr lang="es-ES" smtClean="0"/>
              <a:t>23/02/11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7AD-9C22-42AD-8442-00E77D3A529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7554-02C8-41DE-8223-6D37C73C2FA1}" type="datetimeFigureOut">
              <a:rPr lang="es-ES" smtClean="0"/>
              <a:t>23/02/11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7AD-9C22-42AD-8442-00E77D3A529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7554-02C8-41DE-8223-6D37C73C2FA1}" type="datetimeFigureOut">
              <a:rPr lang="es-ES" smtClean="0"/>
              <a:t>23/02/11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7AD-9C22-42AD-8442-00E77D3A529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7554-02C8-41DE-8223-6D37C73C2FA1}" type="datetimeFigureOut">
              <a:rPr lang="es-ES" smtClean="0"/>
              <a:t>23/02/11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7AD-9C22-42AD-8442-00E77D3A529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87554-02C8-41DE-8223-6D37C73C2FA1}" type="datetimeFigureOut">
              <a:rPr lang="es-ES" smtClean="0"/>
              <a:t>23/02/11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5C7AD-9C22-42AD-8442-00E77D3A5295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Comunicación</a:t>
            </a:r>
            <a:r>
              <a:rPr lang="en-US" dirty="0" smtClean="0"/>
              <a:t> intercultural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6096" y="3717032"/>
            <a:ext cx="8229600" cy="4525963"/>
          </a:xfrm>
        </p:spPr>
        <p:txBody>
          <a:bodyPr/>
          <a:lstStyle/>
          <a:p>
            <a:r>
              <a:rPr lang="en-US" dirty="0" err="1" smtClean="0"/>
              <a:t>Fabiola</a:t>
            </a:r>
            <a:r>
              <a:rPr lang="en-US" dirty="0" smtClean="0"/>
              <a:t> Esquivel</a:t>
            </a:r>
          </a:p>
          <a:p>
            <a:r>
              <a:rPr lang="en-US" dirty="0" smtClean="0"/>
              <a:t>Fernando Noriega</a:t>
            </a:r>
          </a:p>
          <a:p>
            <a:r>
              <a:rPr lang="en-US" dirty="0" err="1" smtClean="0"/>
              <a:t>Anaid</a:t>
            </a:r>
            <a:r>
              <a:rPr lang="en-US" dirty="0" smtClean="0"/>
              <a:t> </a:t>
            </a:r>
            <a:r>
              <a:rPr lang="en-US" dirty="0" err="1" smtClean="0"/>
              <a:t>Zúñiga</a:t>
            </a:r>
            <a:endParaRPr lang="en-US" dirty="0" smtClean="0"/>
          </a:p>
          <a:p>
            <a:r>
              <a:rPr lang="en-US" dirty="0" smtClean="0"/>
              <a:t>Daniel Ramírez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918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Encuentro intercultural</a:t>
            </a:r>
          </a:p>
        </p:txBody>
      </p:sp>
      <p:sp>
        <p:nvSpPr>
          <p:cNvPr id="30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“</a:t>
            </a:r>
            <a:r>
              <a:rPr lang="en-US" smtClean="0"/>
              <a:t>La interacción cara a a cara de individuos y grupos que ertenecen a diferentes nacionalidades, grupos étnicos o clases sociales</a:t>
            </a:r>
            <a:r>
              <a:rPr lang="en-US" altLang="en-US" smtClean="0"/>
              <a:t>”</a:t>
            </a:r>
            <a:endParaRPr lang="en-US" smtClean="0"/>
          </a:p>
          <a:p>
            <a:r>
              <a:rPr lang="en-US" smtClean="0"/>
              <a:t>Favorecido gracias a las nuevas tecnologías comunicativas</a:t>
            </a:r>
          </a:p>
          <a:p>
            <a:r>
              <a:rPr lang="en-US" smtClean="0"/>
              <a:t>Pueden ser agradables o desagradables</a:t>
            </a:r>
          </a:p>
        </p:txBody>
      </p:sp>
    </p:spTree>
    <p:extLst>
      <p:ext uri="{BB962C8B-B14F-4D97-AF65-F5344CB8AC3E}">
        <p14:creationId xmlns:p14="http://schemas.microsoft.com/office/powerpoint/2010/main" val="619122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ea typeface="+mj-ea"/>
              </a:rPr>
              <a:t>Dimensiones</a:t>
            </a:r>
            <a:r>
              <a:rPr lang="en-US" dirty="0" smtClean="0">
                <a:ea typeface="+mj-ea"/>
              </a:rPr>
              <a:t> del </a:t>
            </a:r>
            <a:r>
              <a:rPr lang="en-US" dirty="0" err="1" smtClean="0">
                <a:ea typeface="+mj-ea"/>
              </a:rPr>
              <a:t>encuentro</a:t>
            </a:r>
            <a:r>
              <a:rPr lang="en-US" dirty="0" smtClean="0">
                <a:ea typeface="+mj-ea"/>
              </a:rPr>
              <a:t> intercultural</a:t>
            </a:r>
          </a:p>
        </p:txBody>
      </p:sp>
      <p:pic>
        <p:nvPicPr>
          <p:cNvPr id="4098" name="Content Placeholder 3" descr="tabla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2" t="4485" r="2913" b="3362"/>
          <a:stretch>
            <a:fillRect/>
          </a:stretch>
        </p:blipFill>
        <p:spPr>
          <a:xfrm>
            <a:off x="203200" y="1803400"/>
            <a:ext cx="8826500" cy="4170363"/>
          </a:xfrm>
        </p:spPr>
      </p:pic>
    </p:spTree>
    <p:extLst>
      <p:ext uri="{BB962C8B-B14F-4D97-AF65-F5344CB8AC3E}">
        <p14:creationId xmlns:p14="http://schemas.microsoft.com/office/powerpoint/2010/main" val="2467525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 smtClean="0"/>
              <a:t>Reacciones</a:t>
            </a:r>
            <a:r>
              <a:rPr lang="en-US" sz="4000" dirty="0" smtClean="0"/>
              <a:t> </a:t>
            </a:r>
            <a:r>
              <a:rPr lang="en-US" sz="4000" dirty="0" err="1" smtClean="0"/>
              <a:t>psicológicas</a:t>
            </a:r>
            <a:r>
              <a:rPr lang="en-US" sz="4000" dirty="0" smtClean="0"/>
              <a:t> en el </a:t>
            </a:r>
            <a:r>
              <a:rPr lang="en-US" sz="4000" dirty="0" err="1" smtClean="0"/>
              <a:t>encuentro</a:t>
            </a:r>
            <a:r>
              <a:rPr lang="en-US" sz="4000" dirty="0" smtClean="0"/>
              <a:t> intercultural</a:t>
            </a:r>
          </a:p>
        </p:txBody>
      </p:sp>
      <p:sp>
        <p:nvSpPr>
          <p:cNvPr id="51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Rechazo</a:t>
            </a:r>
            <a:r>
              <a:rPr lang="en-US" dirty="0" smtClean="0"/>
              <a:t> de la </a:t>
            </a:r>
            <a:r>
              <a:rPr lang="en-US" dirty="0" err="1" smtClean="0"/>
              <a:t>cultura</a:t>
            </a:r>
            <a:r>
              <a:rPr lang="en-US" dirty="0" smtClean="0"/>
              <a:t> de </a:t>
            </a:r>
            <a:r>
              <a:rPr lang="en-US" dirty="0" err="1" smtClean="0"/>
              <a:t>origen</a:t>
            </a:r>
            <a:r>
              <a:rPr lang="en-US" dirty="0" smtClean="0"/>
              <a:t> y </a:t>
            </a:r>
            <a:r>
              <a:rPr lang="en-US" dirty="0" err="1" smtClean="0"/>
              <a:t>aceptación</a:t>
            </a:r>
            <a:r>
              <a:rPr lang="en-US" dirty="0" smtClean="0"/>
              <a:t> de la </a:t>
            </a:r>
            <a:r>
              <a:rPr lang="en-US" dirty="0" err="1" smtClean="0"/>
              <a:t>cultura</a:t>
            </a:r>
            <a:r>
              <a:rPr lang="en-US" dirty="0" smtClean="0"/>
              <a:t> </a:t>
            </a:r>
            <a:r>
              <a:rPr lang="en-US" dirty="0" err="1" smtClean="0"/>
              <a:t>anfitriona</a:t>
            </a:r>
            <a:endParaRPr lang="en-US" dirty="0" smtClean="0"/>
          </a:p>
          <a:p>
            <a:r>
              <a:rPr lang="en-US" dirty="0" err="1" smtClean="0"/>
              <a:t>Rechazo</a:t>
            </a:r>
            <a:r>
              <a:rPr lang="en-US" dirty="0" smtClean="0"/>
              <a:t> de la </a:t>
            </a:r>
            <a:r>
              <a:rPr lang="en-US" dirty="0" err="1" smtClean="0"/>
              <a:t>cultura</a:t>
            </a:r>
            <a:r>
              <a:rPr lang="en-US" dirty="0" smtClean="0"/>
              <a:t> </a:t>
            </a:r>
            <a:r>
              <a:rPr lang="en-US" dirty="0" err="1" smtClean="0"/>
              <a:t>anfitriona</a:t>
            </a:r>
            <a:r>
              <a:rPr lang="en-US" dirty="0" smtClean="0"/>
              <a:t> y </a:t>
            </a:r>
            <a:r>
              <a:rPr lang="en-US" dirty="0" err="1" smtClean="0"/>
              <a:t>aceptación</a:t>
            </a:r>
            <a:r>
              <a:rPr lang="en-US" dirty="0" smtClean="0"/>
              <a:t> </a:t>
            </a:r>
            <a:r>
              <a:rPr lang="en-US" dirty="0" err="1" smtClean="0"/>
              <a:t>exagerada</a:t>
            </a:r>
            <a:r>
              <a:rPr lang="en-US" dirty="0" smtClean="0"/>
              <a:t> de la </a:t>
            </a:r>
            <a:r>
              <a:rPr lang="en-US" dirty="0" err="1" smtClean="0"/>
              <a:t>cultura</a:t>
            </a:r>
            <a:r>
              <a:rPr lang="en-US" dirty="0" smtClean="0"/>
              <a:t> de </a:t>
            </a:r>
            <a:r>
              <a:rPr lang="en-US" dirty="0" err="1" smtClean="0"/>
              <a:t>origen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64475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Vacilación</a:t>
            </a:r>
            <a:r>
              <a:rPr lang="en-US" dirty="0" smtClean="0"/>
              <a:t> </a:t>
            </a:r>
            <a:r>
              <a:rPr lang="en-US" dirty="0"/>
              <a:t>entre </a:t>
            </a:r>
            <a:r>
              <a:rPr lang="en-US" dirty="0" err="1"/>
              <a:t>las</a:t>
            </a:r>
            <a:r>
              <a:rPr lang="en-US" dirty="0"/>
              <a:t> dos </a:t>
            </a:r>
            <a:r>
              <a:rPr lang="en-US" dirty="0" err="1"/>
              <a:t>culturas</a:t>
            </a:r>
            <a:endParaRPr lang="en-US" dirty="0"/>
          </a:p>
          <a:p>
            <a:r>
              <a:rPr lang="en-US" dirty="0" err="1"/>
              <a:t>Integración</a:t>
            </a:r>
            <a:r>
              <a:rPr lang="en-US" dirty="0"/>
              <a:t> de </a:t>
            </a:r>
            <a:r>
              <a:rPr lang="en-US" dirty="0" err="1"/>
              <a:t>las</a:t>
            </a:r>
            <a:r>
              <a:rPr lang="en-US" dirty="0"/>
              <a:t> dos </a:t>
            </a:r>
            <a:r>
              <a:rPr lang="en-US" dirty="0" err="1"/>
              <a:t>culturas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 smtClean="0"/>
              <a:t>Reacciones</a:t>
            </a:r>
            <a:r>
              <a:rPr lang="en-US" sz="4000" dirty="0" smtClean="0"/>
              <a:t> </a:t>
            </a:r>
            <a:r>
              <a:rPr lang="en-US" sz="4000" dirty="0" err="1" smtClean="0"/>
              <a:t>psicológicas</a:t>
            </a:r>
            <a:r>
              <a:rPr lang="en-US" sz="4000" dirty="0" smtClean="0"/>
              <a:t> en el </a:t>
            </a:r>
            <a:r>
              <a:rPr lang="en-US" sz="4000" dirty="0" err="1" smtClean="0"/>
              <a:t>encuentro</a:t>
            </a:r>
            <a:r>
              <a:rPr lang="en-US" sz="4000" dirty="0" smtClean="0"/>
              <a:t> intercultural</a:t>
            </a:r>
          </a:p>
        </p:txBody>
      </p:sp>
    </p:spTree>
    <p:extLst>
      <p:ext uri="{BB962C8B-B14F-4D97-AF65-F5344CB8AC3E}">
        <p14:creationId xmlns:p14="http://schemas.microsoft.com/office/powerpoint/2010/main" val="3665728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smtClean="0"/>
          </a:p>
        </p:txBody>
      </p:sp>
      <p:pic>
        <p:nvPicPr>
          <p:cNvPr id="6146" name="Content Placeholder 3" descr="tabla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" r="233"/>
          <a:stretch>
            <a:fillRect/>
          </a:stretch>
        </p:blipFill>
        <p:spPr>
          <a:xfrm>
            <a:off x="63500" y="1724025"/>
            <a:ext cx="8872538" cy="3784600"/>
          </a:xfrm>
        </p:spPr>
      </p:pic>
    </p:spTree>
    <p:extLst>
      <p:ext uri="{BB962C8B-B14F-4D97-AF65-F5344CB8AC3E}">
        <p14:creationId xmlns:p14="http://schemas.microsoft.com/office/powerpoint/2010/main" val="1732452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8" name="Picture 8" descr="http://spe.fotolog.com/photo/62/60/107/teamoconglammm/1260723014847_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643844"/>
            <a:ext cx="1512168" cy="1224136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Choque cultural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r>
              <a:rPr lang="es-MX" sz="2000" dirty="0" smtClean="0"/>
              <a:t>Se refiere al malestar. No satisfacer las necesidades cotidianas que provoca un choque cultural</a:t>
            </a:r>
            <a:endParaRPr lang="es-ES" sz="2000" dirty="0"/>
          </a:p>
        </p:txBody>
      </p:sp>
      <p:pic>
        <p:nvPicPr>
          <p:cNvPr id="10242" name="Picture 2" descr="http://www.mansua.com/wordpress/wp-content/uploads/2009/02/conversac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779748"/>
            <a:ext cx="1152128" cy="1639023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3131840" y="2492896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SÍNTOMAS </a:t>
            </a:r>
            <a:endParaRPr lang="es-ES" sz="3200" dirty="0"/>
          </a:p>
        </p:txBody>
      </p:sp>
      <p:sp>
        <p:nvSpPr>
          <p:cNvPr id="6" name="5 CuadroTexto"/>
          <p:cNvSpPr txBox="1"/>
          <p:nvPr/>
        </p:nvSpPr>
        <p:spPr>
          <a:xfrm>
            <a:off x="107504" y="550794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Tensión </a:t>
            </a:r>
            <a:endParaRPr lang="es-ES" dirty="0"/>
          </a:p>
        </p:txBody>
      </p:sp>
      <p:pic>
        <p:nvPicPr>
          <p:cNvPr id="10244" name="Picture 4" descr="http://pequebebes.com/wp-content/2010/07/rechazo-escola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355812"/>
            <a:ext cx="1452415" cy="1452415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1475656" y="370774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Rechazo  </a:t>
            </a:r>
            <a:endParaRPr lang="es-ES" dirty="0"/>
          </a:p>
        </p:txBody>
      </p:sp>
      <p:pic>
        <p:nvPicPr>
          <p:cNvPr id="10246" name="Picture 6" descr="http://www.openart.com/uploads/images/obras/big/rh_fernando_halcon_ruiz_fronteras_de_desorientacio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3707740"/>
            <a:ext cx="1368152" cy="1745154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2843808" y="565195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Desorientación 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355976" y="3779748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Sensación de </a:t>
            </a:r>
          </a:p>
          <a:p>
            <a:pPr algn="ctr"/>
            <a:r>
              <a:rPr lang="es-MX" dirty="0" smtClean="0"/>
              <a:t>pérdida</a:t>
            </a:r>
            <a:endParaRPr lang="es-ES" dirty="0"/>
          </a:p>
        </p:txBody>
      </p:sp>
      <p:pic>
        <p:nvPicPr>
          <p:cNvPr id="10250" name="Picture 10" descr="http://4.bp.blogspot.com/_WANRMdaSnI0/TPk_hJFY-7I/AAAAAAAAByY/bjmuwTM6vvM/s1600/ansieda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3563724"/>
            <a:ext cx="1145704" cy="1245953"/>
          </a:xfrm>
          <a:prstGeom prst="rect">
            <a:avLst/>
          </a:prstGeom>
          <a:noFill/>
        </p:spPr>
      </p:pic>
      <p:sp>
        <p:nvSpPr>
          <p:cNvPr id="15" name="14 CuadroTexto"/>
          <p:cNvSpPr txBox="1"/>
          <p:nvPr/>
        </p:nvSpPr>
        <p:spPr>
          <a:xfrm>
            <a:off x="5868144" y="5075892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Sorpresa,</a:t>
            </a:r>
          </a:p>
          <a:p>
            <a:pPr algn="ctr"/>
            <a:r>
              <a:rPr lang="es-MX" dirty="0" smtClean="0"/>
              <a:t>ansiedad</a:t>
            </a:r>
            <a:endParaRPr lang="es-ES" dirty="0"/>
          </a:p>
        </p:txBody>
      </p:sp>
      <p:pic>
        <p:nvPicPr>
          <p:cNvPr id="10252" name="Picture 12" descr="http://4.bp.blogspot.com/_J-wNBzTEqI0/SuDTgXiElpI/AAAAAAAAAEQ/knM5NKKEIu0/s320/Impotenci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2320" y="4643844"/>
            <a:ext cx="1440159" cy="1080120"/>
          </a:xfrm>
          <a:prstGeom prst="rect">
            <a:avLst/>
          </a:prstGeom>
          <a:noFill/>
        </p:spPr>
      </p:pic>
      <p:sp>
        <p:nvSpPr>
          <p:cNvPr id="17" name="16 CuadroTexto"/>
          <p:cNvSpPr txBox="1"/>
          <p:nvPr/>
        </p:nvSpPr>
        <p:spPr>
          <a:xfrm>
            <a:off x="7236296" y="385175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Impotencia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Etapas del choque cultural (</a:t>
            </a:r>
            <a:r>
              <a:rPr lang="es-MX" dirty="0" err="1" smtClean="0"/>
              <a:t>Oberg</a:t>
            </a:r>
            <a:r>
              <a:rPr lang="es-MX" dirty="0" smtClean="0"/>
              <a:t>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/>
          <a:lstStyle/>
          <a:p>
            <a:r>
              <a:rPr lang="es-MX" dirty="0" smtClean="0"/>
              <a:t>Luna de miel</a:t>
            </a:r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r>
              <a:rPr lang="es-MX" dirty="0" smtClean="0"/>
              <a:t>Crisis</a:t>
            </a:r>
          </a:p>
        </p:txBody>
      </p:sp>
      <p:pic>
        <p:nvPicPr>
          <p:cNvPr id="15362" name="Picture 2" descr="http://www.practicopedia.com/files/paris476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132856"/>
            <a:ext cx="2094632" cy="1584176"/>
          </a:xfrm>
          <a:prstGeom prst="rect">
            <a:avLst/>
          </a:prstGeom>
          <a:noFill/>
        </p:spPr>
      </p:pic>
      <p:sp>
        <p:nvSpPr>
          <p:cNvPr id="5" name="2 Marcador de contenido"/>
          <p:cNvSpPr txBox="1">
            <a:spLocks/>
          </p:cNvSpPr>
          <p:nvPr/>
        </p:nvSpPr>
        <p:spPr>
          <a:xfrm>
            <a:off x="4499992" y="1700808"/>
            <a:ext cx="418680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Recuperación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s-MX" sz="32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MX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MX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Adaptación</a:t>
            </a: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364" name="Picture 4" descr="http://estrella.lamatriz.org/wp-content/uploads/2009/02/crisi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509120"/>
            <a:ext cx="2011918" cy="2106720"/>
          </a:xfrm>
          <a:prstGeom prst="rect">
            <a:avLst/>
          </a:prstGeom>
          <a:noFill/>
        </p:spPr>
      </p:pic>
      <p:pic>
        <p:nvPicPr>
          <p:cNvPr id="15366" name="Picture 6" descr="http://farm3.static.flickr.com/2410/2428923818_6e0842b3fc_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204864"/>
            <a:ext cx="2859373" cy="2016224"/>
          </a:xfrm>
          <a:prstGeom prst="rect">
            <a:avLst/>
          </a:prstGeom>
          <a:noFill/>
        </p:spPr>
      </p:pic>
      <p:pic>
        <p:nvPicPr>
          <p:cNvPr id="15368" name="Picture 8" descr="http://1.bp.blogspot.com/_jUKUh1IESGs/SeBv0PCGGmI/AAAAAAAACck/O0wRFlKZNJE/s400/adaptarse.jpg"/>
          <p:cNvPicPr>
            <a:picLocks noChangeAspect="1" noChangeArrowheads="1"/>
          </p:cNvPicPr>
          <p:nvPr/>
        </p:nvPicPr>
        <p:blipFill>
          <a:blip r:embed="rId5" cstate="print"/>
          <a:srcRect t="25120"/>
          <a:stretch>
            <a:fillRect/>
          </a:stretch>
        </p:blipFill>
        <p:spPr bwMode="auto">
          <a:xfrm>
            <a:off x="5364088" y="4797152"/>
            <a:ext cx="1692788" cy="17728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Etapas del choque cultural (</a:t>
            </a:r>
            <a:r>
              <a:rPr lang="es-MX" dirty="0" err="1" smtClean="0"/>
              <a:t>Alder</a:t>
            </a:r>
            <a:r>
              <a:rPr lang="es-MX" dirty="0" smtClean="0"/>
              <a:t>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060848"/>
            <a:ext cx="8229600" cy="3629000"/>
          </a:xfrm>
        </p:spPr>
        <p:txBody>
          <a:bodyPr/>
          <a:lstStyle/>
          <a:p>
            <a:r>
              <a:rPr lang="es-MX" dirty="0" smtClean="0"/>
              <a:t>Contacto intercultural</a:t>
            </a:r>
          </a:p>
          <a:p>
            <a:r>
              <a:rPr lang="es-MX" dirty="0" smtClean="0"/>
              <a:t>Desintegración</a:t>
            </a:r>
          </a:p>
          <a:p>
            <a:r>
              <a:rPr lang="es-MX" dirty="0" smtClean="0"/>
              <a:t>Reintegración</a:t>
            </a:r>
          </a:p>
          <a:p>
            <a:r>
              <a:rPr lang="es-MX" dirty="0" smtClean="0"/>
              <a:t>Autonomía</a:t>
            </a:r>
          </a:p>
          <a:p>
            <a:r>
              <a:rPr lang="es-MX" dirty="0" smtClean="0"/>
              <a:t>Independencia</a:t>
            </a:r>
            <a:endParaRPr lang="es-E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Perfiles de viajero cultural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Viajero maduro</a:t>
            </a:r>
          </a:p>
          <a:p>
            <a:endParaRPr lang="es-MX" dirty="0"/>
          </a:p>
          <a:p>
            <a:endParaRPr lang="es-MX" dirty="0" smtClean="0"/>
          </a:p>
          <a:p>
            <a:r>
              <a:rPr lang="es-MX" dirty="0" smtClean="0"/>
              <a:t>Viajero exitoso</a:t>
            </a:r>
          </a:p>
          <a:p>
            <a:endParaRPr lang="es-MX" dirty="0"/>
          </a:p>
          <a:p>
            <a:endParaRPr lang="es-MX" dirty="0" smtClean="0"/>
          </a:p>
          <a:p>
            <a:r>
              <a:rPr lang="es-MX" dirty="0" smtClean="0"/>
              <a:t>Viajero no exitoso</a:t>
            </a:r>
            <a:endParaRPr lang="es-ES" dirty="0"/>
          </a:p>
        </p:txBody>
      </p:sp>
      <p:pic>
        <p:nvPicPr>
          <p:cNvPr id="16388" name="Picture 4" descr="http://us.123rf.com/400wm/400/400/studiom1/studiom10912/studiom1091200003/6084374-botones-de-vector-aprobado.jpg"/>
          <p:cNvPicPr>
            <a:picLocks noChangeAspect="1" noChangeArrowheads="1"/>
          </p:cNvPicPr>
          <p:nvPr/>
        </p:nvPicPr>
        <p:blipFill>
          <a:blip r:embed="rId2" cstate="print"/>
          <a:srcRect t="60479" r="60311"/>
          <a:stretch>
            <a:fillRect/>
          </a:stretch>
        </p:blipFill>
        <p:spPr bwMode="auto">
          <a:xfrm>
            <a:off x="3635896" y="1628800"/>
            <a:ext cx="1173251" cy="1224136"/>
          </a:xfrm>
          <a:prstGeom prst="rect">
            <a:avLst/>
          </a:prstGeom>
          <a:noFill/>
        </p:spPr>
      </p:pic>
      <p:pic>
        <p:nvPicPr>
          <p:cNvPr id="16390" name="Picture 6" descr="http://www.gtl.com.mx/images/tach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248980"/>
            <a:ext cx="1152125" cy="1152128"/>
          </a:xfrm>
          <a:prstGeom prst="rect">
            <a:avLst/>
          </a:prstGeom>
          <a:noFill/>
        </p:spPr>
      </p:pic>
      <p:pic>
        <p:nvPicPr>
          <p:cNvPr id="7" name="Picture 4" descr="http://us.123rf.com/400wm/400/400/studiom1/studiom10912/studiom1091200003/6084374-botones-de-vector-aprobado.jpg"/>
          <p:cNvPicPr>
            <a:picLocks noChangeAspect="1" noChangeArrowheads="1"/>
          </p:cNvPicPr>
          <p:nvPr/>
        </p:nvPicPr>
        <p:blipFill>
          <a:blip r:embed="rId2" cstate="print"/>
          <a:srcRect t="60479" r="60311"/>
          <a:stretch>
            <a:fillRect/>
          </a:stretch>
        </p:blipFill>
        <p:spPr bwMode="auto">
          <a:xfrm>
            <a:off x="5364088" y="1628800"/>
            <a:ext cx="1173251" cy="1224136"/>
          </a:xfrm>
          <a:prstGeom prst="rect">
            <a:avLst/>
          </a:prstGeom>
          <a:noFill/>
        </p:spPr>
      </p:pic>
      <p:pic>
        <p:nvPicPr>
          <p:cNvPr id="8" name="Picture 4" descr="http://us.123rf.com/400wm/400/400/studiom1/studiom10912/studiom1091200003/6084374-botones-de-vector-aprobado.jpg"/>
          <p:cNvPicPr>
            <a:picLocks noChangeAspect="1" noChangeArrowheads="1"/>
          </p:cNvPicPr>
          <p:nvPr/>
        </p:nvPicPr>
        <p:blipFill>
          <a:blip r:embed="rId2" cstate="print"/>
          <a:srcRect t="60479" r="60311"/>
          <a:stretch>
            <a:fillRect/>
          </a:stretch>
        </p:blipFill>
        <p:spPr bwMode="auto">
          <a:xfrm>
            <a:off x="7020272" y="1628800"/>
            <a:ext cx="1173251" cy="1224136"/>
          </a:xfrm>
          <a:prstGeom prst="rect">
            <a:avLst/>
          </a:prstGeom>
          <a:noFill/>
        </p:spPr>
      </p:pic>
      <p:pic>
        <p:nvPicPr>
          <p:cNvPr id="9" name="Picture 4" descr="http://us.123rf.com/400wm/400/400/studiom1/studiom10912/studiom1091200003/6084374-botones-de-vector-aprobado.jpg"/>
          <p:cNvPicPr>
            <a:picLocks noChangeAspect="1" noChangeArrowheads="1"/>
          </p:cNvPicPr>
          <p:nvPr/>
        </p:nvPicPr>
        <p:blipFill>
          <a:blip r:embed="rId2" cstate="print"/>
          <a:srcRect t="60479" r="60311"/>
          <a:stretch>
            <a:fillRect/>
          </a:stretch>
        </p:blipFill>
        <p:spPr bwMode="auto">
          <a:xfrm>
            <a:off x="5004048" y="3248980"/>
            <a:ext cx="1104236" cy="1152128"/>
          </a:xfrm>
          <a:prstGeom prst="rect">
            <a:avLst/>
          </a:prstGeom>
          <a:noFill/>
        </p:spPr>
      </p:pic>
      <p:pic>
        <p:nvPicPr>
          <p:cNvPr id="11" name="Picture 6" descr="http://www.gtl.com.mx/images/tach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248980"/>
            <a:ext cx="1152125" cy="1152128"/>
          </a:xfrm>
          <a:prstGeom prst="rect">
            <a:avLst/>
          </a:prstGeom>
          <a:noFill/>
        </p:spPr>
      </p:pic>
      <p:pic>
        <p:nvPicPr>
          <p:cNvPr id="12" name="Picture 4" descr="http://us.123rf.com/400wm/400/400/studiom1/studiom10912/studiom1091200003/6084374-botones-de-vector-aprobado.jpg"/>
          <p:cNvPicPr>
            <a:picLocks noChangeAspect="1" noChangeArrowheads="1"/>
          </p:cNvPicPr>
          <p:nvPr/>
        </p:nvPicPr>
        <p:blipFill>
          <a:blip r:embed="rId2" cstate="print"/>
          <a:srcRect t="60479" r="60311"/>
          <a:stretch>
            <a:fillRect/>
          </a:stretch>
        </p:blipFill>
        <p:spPr bwMode="auto">
          <a:xfrm>
            <a:off x="7524328" y="3248980"/>
            <a:ext cx="1104236" cy="1152128"/>
          </a:xfrm>
          <a:prstGeom prst="rect">
            <a:avLst/>
          </a:prstGeom>
          <a:noFill/>
        </p:spPr>
      </p:pic>
      <p:pic>
        <p:nvPicPr>
          <p:cNvPr id="13" name="Picture 6" descr="http://www.gtl.com.mx/images/tach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5013176"/>
            <a:ext cx="1152125" cy="1152128"/>
          </a:xfrm>
          <a:prstGeom prst="rect">
            <a:avLst/>
          </a:prstGeom>
          <a:noFill/>
        </p:spPr>
      </p:pic>
      <p:pic>
        <p:nvPicPr>
          <p:cNvPr id="14" name="Picture 6" descr="http://www.gtl.com.mx/images/tach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5013176"/>
            <a:ext cx="1152125" cy="1152128"/>
          </a:xfrm>
          <a:prstGeom prst="rect">
            <a:avLst/>
          </a:prstGeom>
          <a:noFill/>
        </p:spPr>
      </p:pic>
      <p:pic>
        <p:nvPicPr>
          <p:cNvPr id="15" name="Picture 6" descr="http://www.gtl.com.mx/images/tach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5013176"/>
            <a:ext cx="1152125" cy="1152128"/>
          </a:xfrm>
          <a:prstGeom prst="rect">
            <a:avLst/>
          </a:prstGeom>
          <a:noFill/>
        </p:spPr>
      </p:pic>
      <p:pic>
        <p:nvPicPr>
          <p:cNvPr id="16" name="Picture 6" descr="http://www.gtl.com.mx/images/tach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5013176"/>
            <a:ext cx="1152125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1.bp.blogspot.com/_bYAt35gJ2GU/TOJ0mkhTXXI/AAAAAAAAABU/HtVFB7LWPFY/s1600/imagencomunicac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4560" y="1484784"/>
            <a:ext cx="2160240" cy="2147070"/>
          </a:xfrm>
          <a:prstGeom prst="rect">
            <a:avLst/>
          </a:prstGeom>
          <a:noFill/>
        </p:spPr>
      </p:pic>
      <p:pic>
        <p:nvPicPr>
          <p:cNvPr id="18436" name="Picture 4" descr="http://www.webislam.com/media/image/2008/02/gran_Muslim_lesbi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2832" y="1556792"/>
            <a:ext cx="2592288" cy="1946094"/>
          </a:xfrm>
          <a:prstGeom prst="rect">
            <a:avLst/>
          </a:prstGeom>
          <a:noFill/>
        </p:spPr>
      </p:pic>
      <p:pic>
        <p:nvPicPr>
          <p:cNvPr id="18438" name="Picture 6" descr="http://www.planetacurioso.com/wp-content/uploads/2007/02/gatos-perro-amigos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3789040"/>
            <a:ext cx="2808312" cy="1883964"/>
          </a:xfrm>
          <a:prstGeom prst="rect">
            <a:avLst/>
          </a:prstGeom>
          <a:noFill/>
        </p:spPr>
      </p:pic>
      <p:pic>
        <p:nvPicPr>
          <p:cNvPr id="18440" name="Picture 8" descr="http://3.bp.blogspot.com/_MAa-VclIkyI/SgBv79h5GNI/AAAAAAAAB5s/xZCqkVbw-No/s320/356582_4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4788024" y="3717032"/>
            <a:ext cx="3060848" cy="2000251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Dificultades del viajero cultural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02392" y="1916832"/>
            <a:ext cx="1501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 smtClean="0"/>
              <a:t>Barrera de </a:t>
            </a:r>
          </a:p>
          <a:p>
            <a:pPr algn="ctr"/>
            <a:r>
              <a:rPr lang="es-MX" b="1" dirty="0" smtClean="0"/>
              <a:t>comunicación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7162624" y="1916832"/>
            <a:ext cx="19813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 smtClean="0"/>
              <a:t>Cambio cultural de</a:t>
            </a:r>
          </a:p>
          <a:p>
            <a:pPr algn="ctr"/>
            <a:r>
              <a:rPr lang="es-MX" b="1" dirty="0" smtClean="0"/>
              <a:t>valores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619672" y="5805264"/>
            <a:ext cx="20474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 smtClean="0"/>
              <a:t>Reemplazo de </a:t>
            </a:r>
          </a:p>
          <a:p>
            <a:pPr algn="ctr"/>
            <a:r>
              <a:rPr lang="es-MX" b="1" dirty="0" smtClean="0"/>
              <a:t>Familiares y amigos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940152" y="5805264"/>
            <a:ext cx="1952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 smtClean="0"/>
              <a:t>Responsabilidades</a:t>
            </a:r>
          </a:p>
          <a:p>
            <a:pPr algn="ctr"/>
            <a:r>
              <a:rPr lang="es-MX" b="1" dirty="0" smtClean="0"/>
              <a:t>múltiples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Cuando se trata de negocios</a:t>
            </a:r>
            <a:endParaRPr lang="es-ES" dirty="0"/>
          </a:p>
        </p:txBody>
      </p:sp>
      <p:pic>
        <p:nvPicPr>
          <p:cNvPr id="19460" name="Picture 4" descr="http://www.stf.gov.ec/stf/images/stories/objetiv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211960" y="2060848"/>
            <a:ext cx="2488076" cy="2463949"/>
          </a:xfrm>
          <a:prstGeom prst="rect">
            <a:avLst/>
          </a:prstGeom>
          <a:noFill/>
        </p:spPr>
      </p:pic>
      <p:pic>
        <p:nvPicPr>
          <p:cNvPr id="19462" name="Picture 6" descr="http://www.mujeresdeempresa.com/blog/wp-content/uploads/2010/11/mercado_objetiv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3935443">
            <a:off x="6988399" y="4030395"/>
            <a:ext cx="2177069" cy="2080002"/>
          </a:xfrm>
          <a:prstGeom prst="rect">
            <a:avLst/>
          </a:prstGeom>
          <a:noFill/>
        </p:spPr>
      </p:pic>
      <p:pic>
        <p:nvPicPr>
          <p:cNvPr id="19458" name="Picture 2" descr="http://www.educ.ar/educar/lm/1184783733036/kbee:/educar/content/portal-content/taxonomia-recursos/recurso/066064f9-5662-414d-8180-cfdfa57c745d.recurso/11309295-3fb8-4e1d-bcf8-1c6c34f4a143/linea-tiempo.jpg"/>
          <p:cNvPicPr>
            <a:picLocks noChangeAspect="1" noChangeArrowheads="1"/>
          </p:cNvPicPr>
          <p:nvPr/>
        </p:nvPicPr>
        <p:blipFill>
          <a:blip r:embed="rId4" cstate="print"/>
          <a:srcRect t="15151" b="45455"/>
          <a:stretch>
            <a:fillRect/>
          </a:stretch>
        </p:blipFill>
        <p:spPr bwMode="auto">
          <a:xfrm>
            <a:off x="179512" y="5301208"/>
            <a:ext cx="7056784" cy="936104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2123728" y="5445224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dirty="0" smtClean="0"/>
              <a:t>TIEMPO</a:t>
            </a:r>
            <a:endParaRPr lang="es-ES" sz="40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179512" y="5085184"/>
            <a:ext cx="6150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 smtClean="0"/>
              <a:t>METAS</a:t>
            </a:r>
            <a:endParaRPr lang="es-ES" sz="1200" dirty="0"/>
          </a:p>
        </p:txBody>
      </p:sp>
      <p:sp>
        <p:nvSpPr>
          <p:cNvPr id="9" name="8 CuadroTexto"/>
          <p:cNvSpPr txBox="1"/>
          <p:nvPr/>
        </p:nvSpPr>
        <p:spPr>
          <a:xfrm>
            <a:off x="1403648" y="4941168"/>
            <a:ext cx="827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METAS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3275856" y="4869160"/>
            <a:ext cx="1043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smtClean="0"/>
              <a:t>METAS</a:t>
            </a:r>
            <a:endParaRPr lang="es-ES" sz="24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4427984" y="2204864"/>
            <a:ext cx="1091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Redes de </a:t>
            </a:r>
          </a:p>
          <a:p>
            <a:r>
              <a:rPr lang="es-MX" dirty="0" smtClean="0"/>
              <a:t>apoyo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7740352" y="6237312"/>
            <a:ext cx="981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Objetivo</a:t>
            </a:r>
            <a:endParaRPr lang="es-E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aprendizaje Cultural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Cambio geográfico y del panorama cultural</a:t>
            </a:r>
          </a:p>
          <a:p>
            <a:r>
              <a:rPr lang="es-MX" dirty="0" smtClean="0"/>
              <a:t>Experiencia altamente personalizada</a:t>
            </a:r>
          </a:p>
          <a:p>
            <a:r>
              <a:rPr lang="es-MX" dirty="0" smtClean="0"/>
              <a:t>Introspección y reflexión</a:t>
            </a:r>
          </a:p>
          <a:p>
            <a:endParaRPr lang="es-MX" dirty="0"/>
          </a:p>
        </p:txBody>
      </p:sp>
      <p:pic>
        <p:nvPicPr>
          <p:cNvPr id="15362" name="Picture 2" descr="http://www.laeconomia.com.mx/wp-content/uploads/avi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501008"/>
            <a:ext cx="3672408" cy="29090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4560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aprendizaje Cultural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Emociones fuertes</a:t>
            </a:r>
          </a:p>
          <a:p>
            <a:r>
              <a:rPr lang="es-MX" dirty="0" smtClean="0"/>
              <a:t>Análisis de las relaciones interpersonales</a:t>
            </a:r>
          </a:p>
          <a:p>
            <a:r>
              <a:rPr lang="es-MX" dirty="0" smtClean="0"/>
              <a:t>Experimentación con diferentes conductas</a:t>
            </a:r>
          </a:p>
          <a:p>
            <a:r>
              <a:rPr lang="es-MX" dirty="0" smtClean="0"/>
              <a:t>Oportunidades múltiples para la comparación</a:t>
            </a:r>
          </a:p>
          <a:p>
            <a:endParaRPr lang="es-MX" dirty="0"/>
          </a:p>
        </p:txBody>
      </p:sp>
      <p:pic>
        <p:nvPicPr>
          <p:cNvPr id="2050" name="Picture 2" descr="http://www.hacemosturismo.ddoble.es/wp-content/uploads/2010/01/multicultur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365104"/>
            <a:ext cx="2771775" cy="20478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2117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Cualidades personales que favorecen el aprendizaje cultural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Flexibilidad cultural</a:t>
            </a:r>
          </a:p>
          <a:p>
            <a:r>
              <a:rPr lang="es-MX" dirty="0" smtClean="0"/>
              <a:t>Orientación social</a:t>
            </a:r>
          </a:p>
          <a:p>
            <a:r>
              <a:rPr lang="es-MX" dirty="0" smtClean="0"/>
              <a:t>Disposición para comunicarse</a:t>
            </a:r>
          </a:p>
          <a:p>
            <a:r>
              <a:rPr lang="es-MX" dirty="0" smtClean="0"/>
              <a:t>Capacidad para la solución de conflictos</a:t>
            </a:r>
          </a:p>
        </p:txBody>
      </p:sp>
      <p:pic>
        <p:nvPicPr>
          <p:cNvPr id="13314" name="Picture 2" descr="http://1.bp.blogspot.com/_Vw6-U69oxSM/SgFlySRUzdI/AAAAAAAAAPo/mjbGqiL4hdo/s400/multi-cultural+face+blo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3861048"/>
            <a:ext cx="3305944" cy="27604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80832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251</Words>
  <Application>Microsoft Macintosh PowerPoint</Application>
  <PresentationFormat>Presentación en pantalla (4:3)</PresentationFormat>
  <Paragraphs>90</Paragraphs>
  <Slides>15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Comunicación intercultural</vt:lpstr>
      <vt:lpstr>Encuentro intercultural</vt:lpstr>
      <vt:lpstr>Dimensiones del encuentro intercultural</vt:lpstr>
      <vt:lpstr>Reacciones psicológicas en el encuentro intercultural</vt:lpstr>
      <vt:lpstr>Presentación de PowerPoint</vt:lpstr>
      <vt:lpstr>Presentación de PowerPoint</vt:lpstr>
      <vt:lpstr>Choque cultural</vt:lpstr>
      <vt:lpstr>Etapas del choque cultural (Oberg)</vt:lpstr>
      <vt:lpstr>Etapas del choque cultural (Alder)</vt:lpstr>
      <vt:lpstr>Perfiles de viajero cultural</vt:lpstr>
      <vt:lpstr>Dificultades del viajero cultural</vt:lpstr>
      <vt:lpstr>Cuando se trata de negocios</vt:lpstr>
      <vt:lpstr>El aprendizaje Cultural</vt:lpstr>
      <vt:lpstr>El aprendizaje Cultural</vt:lpstr>
      <vt:lpstr>Cualidades personales que favorecen el aprendizaje cultural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Propietario</dc:creator>
  <cp:lastModifiedBy>Octavio Islas</cp:lastModifiedBy>
  <cp:revision>15</cp:revision>
  <dcterms:created xsi:type="dcterms:W3CDTF">2011-02-21T06:17:55Z</dcterms:created>
  <dcterms:modified xsi:type="dcterms:W3CDTF">2011-02-23T23:32:52Z</dcterms:modified>
</cp:coreProperties>
</file>