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</p:sldIdLst>
  <p:sldSz cx="9144000" cy="6858000" type="screen4x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D4EECA-C0A0-AB46-99B0-3CA9DEECDC3E}" type="doc">
      <dgm:prSet loTypeId="urn:microsoft.com/office/officeart/2005/8/layout/hList7#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CAA701AF-E8FF-894E-BD8C-8529C9D3E16C}">
      <dgm:prSet phldrT="[Texto]"/>
      <dgm:spPr/>
      <dgm:t>
        <a:bodyPr/>
        <a:lstStyle/>
        <a:p>
          <a:r>
            <a:rPr lang="es-ES_tradnl" dirty="0" smtClean="0"/>
            <a:t>Fuente</a:t>
          </a:r>
          <a:endParaRPr lang="es-ES_tradnl" dirty="0"/>
        </a:p>
      </dgm:t>
    </dgm:pt>
    <dgm:pt modelId="{4767A95C-EA5E-B242-89AF-7F5296FB6B35}" type="parTrans" cxnId="{D021EE0C-DAF8-5042-8E7C-478AA291D378}">
      <dgm:prSet/>
      <dgm:spPr/>
      <dgm:t>
        <a:bodyPr/>
        <a:lstStyle/>
        <a:p>
          <a:endParaRPr lang="es-ES_tradnl"/>
        </a:p>
      </dgm:t>
    </dgm:pt>
    <dgm:pt modelId="{D1A84EAF-FADB-564E-86FC-3B3FDA7A6FFF}" type="sibTrans" cxnId="{D021EE0C-DAF8-5042-8E7C-478AA291D378}">
      <dgm:prSet/>
      <dgm:spPr/>
      <dgm:t>
        <a:bodyPr/>
        <a:lstStyle/>
        <a:p>
          <a:endParaRPr lang="es-ES_tradnl"/>
        </a:p>
      </dgm:t>
    </dgm:pt>
    <dgm:pt modelId="{9F819486-5BC9-6A4F-9245-B6AA4FCD57F7}">
      <dgm:prSet phldrT="[Texto]"/>
      <dgm:spPr/>
      <dgm:t>
        <a:bodyPr/>
        <a:lstStyle/>
        <a:p>
          <a:r>
            <a:rPr lang="es-ES_tradnl" dirty="0" smtClean="0"/>
            <a:t>Mensaje</a:t>
          </a:r>
        </a:p>
      </dgm:t>
    </dgm:pt>
    <dgm:pt modelId="{FF1A393B-39EF-DB4E-A4C3-B90D12C516A2}" type="parTrans" cxnId="{13B3ED65-B306-2B45-815B-1E8319694BC3}">
      <dgm:prSet/>
      <dgm:spPr/>
      <dgm:t>
        <a:bodyPr/>
        <a:lstStyle/>
        <a:p>
          <a:endParaRPr lang="es-ES_tradnl"/>
        </a:p>
      </dgm:t>
    </dgm:pt>
    <dgm:pt modelId="{68B9B1B2-5081-FE4E-B9C9-E8E8854C1B85}" type="sibTrans" cxnId="{13B3ED65-B306-2B45-815B-1E8319694BC3}">
      <dgm:prSet/>
      <dgm:spPr/>
      <dgm:t>
        <a:bodyPr/>
        <a:lstStyle/>
        <a:p>
          <a:endParaRPr lang="es-ES_tradnl"/>
        </a:p>
      </dgm:t>
    </dgm:pt>
    <dgm:pt modelId="{8D25D6FB-D34B-B44E-A994-E88E53214E0D}">
      <dgm:prSet phldrT="[Texto]"/>
      <dgm:spPr/>
      <dgm:t>
        <a:bodyPr/>
        <a:lstStyle/>
        <a:p>
          <a:r>
            <a:rPr lang="es-ES_tradnl" dirty="0" smtClean="0"/>
            <a:t>Receptor</a:t>
          </a:r>
          <a:endParaRPr lang="es-ES_tradnl" dirty="0"/>
        </a:p>
      </dgm:t>
    </dgm:pt>
    <dgm:pt modelId="{CE275992-24BB-B142-BB26-B7EF0899240E}" type="parTrans" cxnId="{AE79A20B-4BCD-794F-9C43-50A060D6F1D1}">
      <dgm:prSet/>
      <dgm:spPr/>
      <dgm:t>
        <a:bodyPr/>
        <a:lstStyle/>
        <a:p>
          <a:endParaRPr lang="es-ES_tradnl"/>
        </a:p>
      </dgm:t>
    </dgm:pt>
    <dgm:pt modelId="{07B70747-AA12-5344-800A-54EC75EC5260}" type="sibTrans" cxnId="{AE79A20B-4BCD-794F-9C43-50A060D6F1D1}">
      <dgm:prSet/>
      <dgm:spPr/>
      <dgm:t>
        <a:bodyPr/>
        <a:lstStyle/>
        <a:p>
          <a:endParaRPr lang="es-ES_tradnl"/>
        </a:p>
      </dgm:t>
    </dgm:pt>
    <dgm:pt modelId="{214CE002-14AD-8342-96A7-7167A6B4FA37}" type="pres">
      <dgm:prSet presAssocID="{F9D4EECA-C0A0-AB46-99B0-3CA9DEECDC3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7C57C77-FD43-9F4E-89B8-30146439A42E}" type="pres">
      <dgm:prSet presAssocID="{F9D4EECA-C0A0-AB46-99B0-3CA9DEECDC3E}" presName="fgShape" presStyleLbl="fgShp" presStyleIdx="0" presStyleCnt="1"/>
      <dgm:spPr/>
    </dgm:pt>
    <dgm:pt modelId="{A75E56E1-7367-CB49-A901-BEC2D948F8E1}" type="pres">
      <dgm:prSet presAssocID="{F9D4EECA-C0A0-AB46-99B0-3CA9DEECDC3E}" presName="linComp" presStyleCnt="0"/>
      <dgm:spPr/>
    </dgm:pt>
    <dgm:pt modelId="{10B74903-EFFA-ED4D-93A3-DB111E115985}" type="pres">
      <dgm:prSet presAssocID="{CAA701AF-E8FF-894E-BD8C-8529C9D3E16C}" presName="compNode" presStyleCnt="0"/>
      <dgm:spPr/>
    </dgm:pt>
    <dgm:pt modelId="{86533DA0-A623-E747-B31C-E16E9D3A0DD0}" type="pres">
      <dgm:prSet presAssocID="{CAA701AF-E8FF-894E-BD8C-8529C9D3E16C}" presName="bkgdShape" presStyleLbl="node1" presStyleIdx="0" presStyleCnt="3"/>
      <dgm:spPr/>
      <dgm:t>
        <a:bodyPr/>
        <a:lstStyle/>
        <a:p>
          <a:endParaRPr lang="es-ES_tradnl"/>
        </a:p>
      </dgm:t>
    </dgm:pt>
    <dgm:pt modelId="{89C6E97C-3011-5845-9385-E87FE0D58BB8}" type="pres">
      <dgm:prSet presAssocID="{CAA701AF-E8FF-894E-BD8C-8529C9D3E16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7A215F5-DD92-2142-9B7D-B2C72B35C0D7}" type="pres">
      <dgm:prSet presAssocID="{CAA701AF-E8FF-894E-BD8C-8529C9D3E16C}" presName="invisiNode" presStyleLbl="node1" presStyleIdx="0" presStyleCnt="3"/>
      <dgm:spPr/>
    </dgm:pt>
    <dgm:pt modelId="{A53EA5A2-4BA2-FF44-AE2A-B93A6E711141}" type="pres">
      <dgm:prSet presAssocID="{CAA701AF-E8FF-894E-BD8C-8529C9D3E16C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77E49F2-7052-4641-8B90-624E4757262B}" type="pres">
      <dgm:prSet presAssocID="{D1A84EAF-FADB-564E-86FC-3B3FDA7A6FFF}" presName="sibTrans" presStyleLbl="sibTrans2D1" presStyleIdx="0" presStyleCnt="0"/>
      <dgm:spPr/>
      <dgm:t>
        <a:bodyPr/>
        <a:lstStyle/>
        <a:p>
          <a:endParaRPr lang="es-MX"/>
        </a:p>
      </dgm:t>
    </dgm:pt>
    <dgm:pt modelId="{2DA4D521-E344-1B45-B542-3D7F3F200175}" type="pres">
      <dgm:prSet presAssocID="{9F819486-5BC9-6A4F-9245-B6AA4FCD57F7}" presName="compNode" presStyleCnt="0"/>
      <dgm:spPr/>
    </dgm:pt>
    <dgm:pt modelId="{4AD80CE5-08A4-634E-8944-6639720DABB4}" type="pres">
      <dgm:prSet presAssocID="{9F819486-5BC9-6A4F-9245-B6AA4FCD57F7}" presName="bkgdShape" presStyleLbl="node1" presStyleIdx="1" presStyleCnt="3"/>
      <dgm:spPr/>
      <dgm:t>
        <a:bodyPr/>
        <a:lstStyle/>
        <a:p>
          <a:endParaRPr lang="es-ES_tradnl"/>
        </a:p>
      </dgm:t>
    </dgm:pt>
    <dgm:pt modelId="{97199812-FEBF-9F47-B369-7BC2044D80F9}" type="pres">
      <dgm:prSet presAssocID="{9F819486-5BC9-6A4F-9245-B6AA4FCD57F7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1879F95-E48F-184D-9538-2466649840D3}" type="pres">
      <dgm:prSet presAssocID="{9F819486-5BC9-6A4F-9245-B6AA4FCD57F7}" presName="invisiNode" presStyleLbl="node1" presStyleIdx="1" presStyleCnt="3"/>
      <dgm:spPr/>
    </dgm:pt>
    <dgm:pt modelId="{8D0E8F8E-BF9C-244C-8D18-38E767AF3BD1}" type="pres">
      <dgm:prSet presAssocID="{9F819486-5BC9-6A4F-9245-B6AA4FCD57F7}" presName="imagNode" presStyleLbl="fgImgPlace1" presStyleIdx="1" presStyleCnt="3" custScaleX="80849" custScaleY="69367" custLinFactNeighborX="0" custLinFactNeighborY="153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64F71A-8C95-EB41-B7B6-A95B5ED1A32D}" type="pres">
      <dgm:prSet presAssocID="{68B9B1B2-5081-FE4E-B9C9-E8E8854C1B85}" presName="sibTrans" presStyleLbl="sibTrans2D1" presStyleIdx="0" presStyleCnt="0"/>
      <dgm:spPr/>
      <dgm:t>
        <a:bodyPr/>
        <a:lstStyle/>
        <a:p>
          <a:endParaRPr lang="es-MX"/>
        </a:p>
      </dgm:t>
    </dgm:pt>
    <dgm:pt modelId="{FA70CB7F-CC23-7642-9AB7-8BACBD3661E2}" type="pres">
      <dgm:prSet presAssocID="{8D25D6FB-D34B-B44E-A994-E88E53214E0D}" presName="compNode" presStyleCnt="0"/>
      <dgm:spPr/>
    </dgm:pt>
    <dgm:pt modelId="{AE0B8DF5-F83A-A348-8C0A-72686499B4AA}" type="pres">
      <dgm:prSet presAssocID="{8D25D6FB-D34B-B44E-A994-E88E53214E0D}" presName="bkgdShape" presStyleLbl="node1" presStyleIdx="2" presStyleCnt="3"/>
      <dgm:spPr/>
      <dgm:t>
        <a:bodyPr/>
        <a:lstStyle/>
        <a:p>
          <a:endParaRPr lang="es-ES_tradnl"/>
        </a:p>
      </dgm:t>
    </dgm:pt>
    <dgm:pt modelId="{7ABA4D03-FF93-0843-827D-44B36F063022}" type="pres">
      <dgm:prSet presAssocID="{8D25D6FB-D34B-B44E-A994-E88E53214E0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099BCB3-BA8B-BA49-9D51-6EBE39594838}" type="pres">
      <dgm:prSet presAssocID="{8D25D6FB-D34B-B44E-A994-E88E53214E0D}" presName="invisiNode" presStyleLbl="node1" presStyleIdx="2" presStyleCnt="3"/>
      <dgm:spPr/>
    </dgm:pt>
    <dgm:pt modelId="{9E671E10-61F7-C945-A1FE-464551A73751}" type="pres">
      <dgm:prSet presAssocID="{8D25D6FB-D34B-B44E-A994-E88E53214E0D}" presName="imagNode" presStyleLbl="fgImgPlace1" presStyleIdx="2" presStyleCnt="3" custScaleX="114115" custScaleY="10309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9F44C89-547D-A04F-9668-7888AD45264F}" type="presOf" srcId="{8D25D6FB-D34B-B44E-A994-E88E53214E0D}" destId="{7ABA4D03-FF93-0843-827D-44B36F063022}" srcOrd="1" destOrd="0" presId="urn:microsoft.com/office/officeart/2005/8/layout/hList7#1"/>
    <dgm:cxn modelId="{E8FB1EB7-EA76-4143-A95B-2BB449274A1F}" type="presOf" srcId="{CAA701AF-E8FF-894E-BD8C-8529C9D3E16C}" destId="{86533DA0-A623-E747-B31C-E16E9D3A0DD0}" srcOrd="0" destOrd="0" presId="urn:microsoft.com/office/officeart/2005/8/layout/hList7#1"/>
    <dgm:cxn modelId="{C96E7924-8A27-6B47-B226-0160CBEDA9CC}" type="presOf" srcId="{9F819486-5BC9-6A4F-9245-B6AA4FCD57F7}" destId="{97199812-FEBF-9F47-B369-7BC2044D80F9}" srcOrd="1" destOrd="0" presId="urn:microsoft.com/office/officeart/2005/8/layout/hList7#1"/>
    <dgm:cxn modelId="{C174853D-87D1-924F-BA55-349E8B74F036}" type="presOf" srcId="{D1A84EAF-FADB-564E-86FC-3B3FDA7A6FFF}" destId="{977E49F2-7052-4641-8B90-624E4757262B}" srcOrd="0" destOrd="0" presId="urn:microsoft.com/office/officeart/2005/8/layout/hList7#1"/>
    <dgm:cxn modelId="{99C3C822-DC50-AA47-885D-969E22966E1F}" type="presOf" srcId="{68B9B1B2-5081-FE4E-B9C9-E8E8854C1B85}" destId="{8964F71A-8C95-EB41-B7B6-A95B5ED1A32D}" srcOrd="0" destOrd="0" presId="urn:microsoft.com/office/officeart/2005/8/layout/hList7#1"/>
    <dgm:cxn modelId="{A93D2850-B9F5-1948-A7B2-6E0CF1855B6D}" type="presOf" srcId="{F9D4EECA-C0A0-AB46-99B0-3CA9DEECDC3E}" destId="{214CE002-14AD-8342-96A7-7167A6B4FA37}" srcOrd="0" destOrd="0" presId="urn:microsoft.com/office/officeart/2005/8/layout/hList7#1"/>
    <dgm:cxn modelId="{186F0C58-746A-0F41-8B64-EE7B9ADDE367}" type="presOf" srcId="{8D25D6FB-D34B-B44E-A994-E88E53214E0D}" destId="{AE0B8DF5-F83A-A348-8C0A-72686499B4AA}" srcOrd="0" destOrd="0" presId="urn:microsoft.com/office/officeart/2005/8/layout/hList7#1"/>
    <dgm:cxn modelId="{B5473F0F-AA06-B140-9920-44C052E9228C}" type="presOf" srcId="{9F819486-5BC9-6A4F-9245-B6AA4FCD57F7}" destId="{4AD80CE5-08A4-634E-8944-6639720DABB4}" srcOrd="0" destOrd="0" presId="urn:microsoft.com/office/officeart/2005/8/layout/hList7#1"/>
    <dgm:cxn modelId="{13B3ED65-B306-2B45-815B-1E8319694BC3}" srcId="{F9D4EECA-C0A0-AB46-99B0-3CA9DEECDC3E}" destId="{9F819486-5BC9-6A4F-9245-B6AA4FCD57F7}" srcOrd="1" destOrd="0" parTransId="{FF1A393B-39EF-DB4E-A4C3-B90D12C516A2}" sibTransId="{68B9B1B2-5081-FE4E-B9C9-E8E8854C1B85}"/>
    <dgm:cxn modelId="{D021EE0C-DAF8-5042-8E7C-478AA291D378}" srcId="{F9D4EECA-C0A0-AB46-99B0-3CA9DEECDC3E}" destId="{CAA701AF-E8FF-894E-BD8C-8529C9D3E16C}" srcOrd="0" destOrd="0" parTransId="{4767A95C-EA5E-B242-89AF-7F5296FB6B35}" sibTransId="{D1A84EAF-FADB-564E-86FC-3B3FDA7A6FFF}"/>
    <dgm:cxn modelId="{AE79A20B-4BCD-794F-9C43-50A060D6F1D1}" srcId="{F9D4EECA-C0A0-AB46-99B0-3CA9DEECDC3E}" destId="{8D25D6FB-D34B-B44E-A994-E88E53214E0D}" srcOrd="2" destOrd="0" parTransId="{CE275992-24BB-B142-BB26-B7EF0899240E}" sibTransId="{07B70747-AA12-5344-800A-54EC75EC5260}"/>
    <dgm:cxn modelId="{54EE2E45-BF72-5648-9B83-AA0CD9A5CF41}" type="presOf" srcId="{CAA701AF-E8FF-894E-BD8C-8529C9D3E16C}" destId="{89C6E97C-3011-5845-9385-E87FE0D58BB8}" srcOrd="1" destOrd="0" presId="urn:microsoft.com/office/officeart/2005/8/layout/hList7#1"/>
    <dgm:cxn modelId="{C832B72B-6E6E-D348-8F1A-57F71F64044C}" type="presParOf" srcId="{214CE002-14AD-8342-96A7-7167A6B4FA37}" destId="{F7C57C77-FD43-9F4E-89B8-30146439A42E}" srcOrd="0" destOrd="0" presId="urn:microsoft.com/office/officeart/2005/8/layout/hList7#1"/>
    <dgm:cxn modelId="{1AE47BB9-6FBE-0A40-B556-28562846C095}" type="presParOf" srcId="{214CE002-14AD-8342-96A7-7167A6B4FA37}" destId="{A75E56E1-7367-CB49-A901-BEC2D948F8E1}" srcOrd="1" destOrd="0" presId="urn:microsoft.com/office/officeart/2005/8/layout/hList7#1"/>
    <dgm:cxn modelId="{C970E84A-7A30-2F42-8A1C-85B467F78513}" type="presParOf" srcId="{A75E56E1-7367-CB49-A901-BEC2D948F8E1}" destId="{10B74903-EFFA-ED4D-93A3-DB111E115985}" srcOrd="0" destOrd="0" presId="urn:microsoft.com/office/officeart/2005/8/layout/hList7#1"/>
    <dgm:cxn modelId="{77819157-8705-E64A-AA0B-6E64C6398204}" type="presParOf" srcId="{10B74903-EFFA-ED4D-93A3-DB111E115985}" destId="{86533DA0-A623-E747-B31C-E16E9D3A0DD0}" srcOrd="0" destOrd="0" presId="urn:microsoft.com/office/officeart/2005/8/layout/hList7#1"/>
    <dgm:cxn modelId="{ABEAF42D-0326-5C47-A4EE-F20A04C82F6B}" type="presParOf" srcId="{10B74903-EFFA-ED4D-93A3-DB111E115985}" destId="{89C6E97C-3011-5845-9385-E87FE0D58BB8}" srcOrd="1" destOrd="0" presId="urn:microsoft.com/office/officeart/2005/8/layout/hList7#1"/>
    <dgm:cxn modelId="{94003B9D-1B28-ED44-AE33-90D88F7C3E1F}" type="presParOf" srcId="{10B74903-EFFA-ED4D-93A3-DB111E115985}" destId="{07A215F5-DD92-2142-9B7D-B2C72B35C0D7}" srcOrd="2" destOrd="0" presId="urn:microsoft.com/office/officeart/2005/8/layout/hList7#1"/>
    <dgm:cxn modelId="{BCC1F67C-E0E0-B24A-A354-765F4166C6AE}" type="presParOf" srcId="{10B74903-EFFA-ED4D-93A3-DB111E115985}" destId="{A53EA5A2-4BA2-FF44-AE2A-B93A6E711141}" srcOrd="3" destOrd="0" presId="urn:microsoft.com/office/officeart/2005/8/layout/hList7#1"/>
    <dgm:cxn modelId="{E68715F6-6288-6E47-82C6-43229C8CC7CE}" type="presParOf" srcId="{A75E56E1-7367-CB49-A901-BEC2D948F8E1}" destId="{977E49F2-7052-4641-8B90-624E4757262B}" srcOrd="1" destOrd="0" presId="urn:microsoft.com/office/officeart/2005/8/layout/hList7#1"/>
    <dgm:cxn modelId="{5A93FA34-8409-EB45-A7A1-E113C18B0479}" type="presParOf" srcId="{A75E56E1-7367-CB49-A901-BEC2D948F8E1}" destId="{2DA4D521-E344-1B45-B542-3D7F3F200175}" srcOrd="2" destOrd="0" presId="urn:microsoft.com/office/officeart/2005/8/layout/hList7#1"/>
    <dgm:cxn modelId="{98173847-BED6-AC4E-8B7C-DBBD82D83E93}" type="presParOf" srcId="{2DA4D521-E344-1B45-B542-3D7F3F200175}" destId="{4AD80CE5-08A4-634E-8944-6639720DABB4}" srcOrd="0" destOrd="0" presId="urn:microsoft.com/office/officeart/2005/8/layout/hList7#1"/>
    <dgm:cxn modelId="{1FB2E6A5-0EAF-FF47-9E6B-98C319C99573}" type="presParOf" srcId="{2DA4D521-E344-1B45-B542-3D7F3F200175}" destId="{97199812-FEBF-9F47-B369-7BC2044D80F9}" srcOrd="1" destOrd="0" presId="urn:microsoft.com/office/officeart/2005/8/layout/hList7#1"/>
    <dgm:cxn modelId="{D3750D72-3F6C-D84B-89BF-D4CCEA6B30A8}" type="presParOf" srcId="{2DA4D521-E344-1B45-B542-3D7F3F200175}" destId="{71879F95-E48F-184D-9538-2466649840D3}" srcOrd="2" destOrd="0" presId="urn:microsoft.com/office/officeart/2005/8/layout/hList7#1"/>
    <dgm:cxn modelId="{18519320-2E10-8C47-A76E-BD4937B50D7E}" type="presParOf" srcId="{2DA4D521-E344-1B45-B542-3D7F3F200175}" destId="{8D0E8F8E-BF9C-244C-8D18-38E767AF3BD1}" srcOrd="3" destOrd="0" presId="urn:microsoft.com/office/officeart/2005/8/layout/hList7#1"/>
    <dgm:cxn modelId="{2A37BABA-E5DD-2745-9C6A-551558E11A5F}" type="presParOf" srcId="{A75E56E1-7367-CB49-A901-BEC2D948F8E1}" destId="{8964F71A-8C95-EB41-B7B6-A95B5ED1A32D}" srcOrd="3" destOrd="0" presId="urn:microsoft.com/office/officeart/2005/8/layout/hList7#1"/>
    <dgm:cxn modelId="{E01855CD-1FDD-E645-800A-5D56A3256B0A}" type="presParOf" srcId="{A75E56E1-7367-CB49-A901-BEC2D948F8E1}" destId="{FA70CB7F-CC23-7642-9AB7-8BACBD3661E2}" srcOrd="4" destOrd="0" presId="urn:microsoft.com/office/officeart/2005/8/layout/hList7#1"/>
    <dgm:cxn modelId="{0102BD84-88D4-9047-B83A-9EE34B8ECE33}" type="presParOf" srcId="{FA70CB7F-CC23-7642-9AB7-8BACBD3661E2}" destId="{AE0B8DF5-F83A-A348-8C0A-72686499B4AA}" srcOrd="0" destOrd="0" presId="urn:microsoft.com/office/officeart/2005/8/layout/hList7#1"/>
    <dgm:cxn modelId="{3DF872BB-5813-4342-A59C-C6935B54E614}" type="presParOf" srcId="{FA70CB7F-CC23-7642-9AB7-8BACBD3661E2}" destId="{7ABA4D03-FF93-0843-827D-44B36F063022}" srcOrd="1" destOrd="0" presId="urn:microsoft.com/office/officeart/2005/8/layout/hList7#1"/>
    <dgm:cxn modelId="{2138FEDF-B1E4-534D-BF93-4020120330A2}" type="presParOf" srcId="{FA70CB7F-CC23-7642-9AB7-8BACBD3661E2}" destId="{A099BCB3-BA8B-BA49-9D51-6EBE39594838}" srcOrd="2" destOrd="0" presId="urn:microsoft.com/office/officeart/2005/8/layout/hList7#1"/>
    <dgm:cxn modelId="{6EA2FFF9-771E-AD43-99DB-051CBB61DA15}" type="presParOf" srcId="{FA70CB7F-CC23-7642-9AB7-8BACBD3661E2}" destId="{9E671E10-61F7-C945-A1FE-464551A73751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3FAE40-8272-DC4B-9B79-ACE3AF5E4342}" type="doc">
      <dgm:prSet loTypeId="urn:microsoft.com/office/officeart/2005/8/layout/target1" loCatId="relationship" qsTypeId="urn:microsoft.com/office/officeart/2005/8/quickstyle/simple4" qsCatId="simple" csTypeId="urn:microsoft.com/office/officeart/2005/8/colors/accent1_2" csCatId="accent1" phldr="1"/>
      <dgm:spPr/>
    </dgm:pt>
    <dgm:pt modelId="{0AA9525C-C9F7-764A-85B9-064D82DE764F}">
      <dgm:prSet phldrT="[Texto]"/>
      <dgm:spPr/>
      <dgm:t>
        <a:bodyPr/>
        <a:lstStyle/>
        <a:p>
          <a:r>
            <a:rPr lang="es-ES_tradnl" dirty="0" smtClean="0"/>
            <a:t>Comunicación intercultural</a:t>
          </a:r>
          <a:endParaRPr lang="es-ES_tradnl" dirty="0"/>
        </a:p>
      </dgm:t>
    </dgm:pt>
    <dgm:pt modelId="{EBB60017-4895-6A44-82F1-86228D097773}" type="parTrans" cxnId="{6F7A72BD-0767-E345-9591-9F8D9066CE63}">
      <dgm:prSet/>
      <dgm:spPr/>
      <dgm:t>
        <a:bodyPr/>
        <a:lstStyle/>
        <a:p>
          <a:endParaRPr lang="es-ES_tradnl"/>
        </a:p>
      </dgm:t>
    </dgm:pt>
    <dgm:pt modelId="{8B642B9E-9281-C24B-A138-4B6BF8D6D706}" type="sibTrans" cxnId="{6F7A72BD-0767-E345-9591-9F8D9066CE63}">
      <dgm:prSet/>
      <dgm:spPr/>
      <dgm:t>
        <a:bodyPr/>
        <a:lstStyle/>
        <a:p>
          <a:endParaRPr lang="es-ES_tradnl"/>
        </a:p>
      </dgm:t>
    </dgm:pt>
    <dgm:pt modelId="{34730F71-6E33-FF4B-B3AB-4068B2E1791B}">
      <dgm:prSet phldrT="[Texto]"/>
      <dgm:spPr/>
      <dgm:t>
        <a:bodyPr/>
        <a:lstStyle/>
        <a:p>
          <a:r>
            <a:rPr lang="es-ES_tradnl" dirty="0" smtClean="0"/>
            <a:t>Comunicación humana</a:t>
          </a:r>
          <a:endParaRPr lang="es-ES_tradnl" dirty="0"/>
        </a:p>
      </dgm:t>
    </dgm:pt>
    <dgm:pt modelId="{688B2FF6-2A28-7B45-AFED-6F98EE54B0E8}" type="parTrans" cxnId="{B726E4B5-C763-5447-9542-35DCA23D0C3A}">
      <dgm:prSet/>
      <dgm:spPr/>
      <dgm:t>
        <a:bodyPr/>
        <a:lstStyle/>
        <a:p>
          <a:endParaRPr lang="es-ES_tradnl"/>
        </a:p>
      </dgm:t>
    </dgm:pt>
    <dgm:pt modelId="{9AE46F42-2B7C-B64C-A0E4-A27C0F0314D6}" type="sibTrans" cxnId="{B726E4B5-C763-5447-9542-35DCA23D0C3A}">
      <dgm:prSet/>
      <dgm:spPr/>
      <dgm:t>
        <a:bodyPr/>
        <a:lstStyle/>
        <a:p>
          <a:endParaRPr lang="es-ES_tradnl"/>
        </a:p>
      </dgm:t>
    </dgm:pt>
    <dgm:pt modelId="{17D61BD0-5E4C-784C-9887-86563793AF8A}" type="pres">
      <dgm:prSet presAssocID="{4B3FAE40-8272-DC4B-9B79-ACE3AF5E4342}" presName="composite" presStyleCnt="0">
        <dgm:presLayoutVars>
          <dgm:chMax val="5"/>
          <dgm:dir/>
          <dgm:resizeHandles val="exact"/>
        </dgm:presLayoutVars>
      </dgm:prSet>
      <dgm:spPr/>
    </dgm:pt>
    <dgm:pt modelId="{4F5703CF-F625-2144-932E-13D66D29C615}" type="pres">
      <dgm:prSet presAssocID="{0AA9525C-C9F7-764A-85B9-064D82DE764F}" presName="circle1" presStyleLbl="lnNode1" presStyleIdx="0" presStyleCnt="2"/>
      <dgm:spPr>
        <a:gradFill flip="none" rotWithShape="1">
          <a:gsLst>
            <a:gs pos="37000">
              <a:schemeClr val="tx2">
                <a:lumMod val="75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dgm:spPr>
    </dgm:pt>
    <dgm:pt modelId="{54F3B212-F2DD-8747-8213-7A5E964C6A73}" type="pres">
      <dgm:prSet presAssocID="{0AA9525C-C9F7-764A-85B9-064D82DE764F}" presName="text1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B8133A-A11D-474A-BB1F-2C4C0416FD2A}" type="pres">
      <dgm:prSet presAssocID="{0AA9525C-C9F7-764A-85B9-064D82DE764F}" presName="line1" presStyleLbl="callout" presStyleIdx="0" presStyleCnt="4"/>
      <dgm:spPr/>
    </dgm:pt>
    <dgm:pt modelId="{6B77DF66-058F-394B-9D7D-C7AE75797339}" type="pres">
      <dgm:prSet presAssocID="{0AA9525C-C9F7-764A-85B9-064D82DE764F}" presName="d1" presStyleLbl="callout" presStyleIdx="1" presStyleCnt="4"/>
      <dgm:spPr/>
    </dgm:pt>
    <dgm:pt modelId="{91432F22-6362-E148-8AC6-B9DC14088C57}" type="pres">
      <dgm:prSet presAssocID="{34730F71-6E33-FF4B-B3AB-4068B2E1791B}" presName="circle2" presStyleLbl="lnNode1" presStyleIdx="1" presStyleCnt="2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</dgm:pt>
    <dgm:pt modelId="{9491ECB9-F244-7C45-B06C-EE98875ED392}" type="pres">
      <dgm:prSet presAssocID="{34730F71-6E33-FF4B-B3AB-4068B2E1791B}" presName="text2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DE88AD4-AD47-F84B-8A61-BFB56921FC79}" type="pres">
      <dgm:prSet presAssocID="{34730F71-6E33-FF4B-B3AB-4068B2E1791B}" presName="line2" presStyleLbl="callout" presStyleIdx="2" presStyleCnt="4"/>
      <dgm:spPr/>
    </dgm:pt>
    <dgm:pt modelId="{4683DCBF-6B1A-B943-A1A9-23217337BE70}" type="pres">
      <dgm:prSet presAssocID="{34730F71-6E33-FF4B-B3AB-4068B2E1791B}" presName="d2" presStyleLbl="callout" presStyleIdx="3" presStyleCnt="4"/>
      <dgm:spPr/>
    </dgm:pt>
  </dgm:ptLst>
  <dgm:cxnLst>
    <dgm:cxn modelId="{0BB1C8E2-B1D1-0949-817F-E33BA3794EFC}" type="presOf" srcId="{0AA9525C-C9F7-764A-85B9-064D82DE764F}" destId="{54F3B212-F2DD-8747-8213-7A5E964C6A73}" srcOrd="0" destOrd="0" presId="urn:microsoft.com/office/officeart/2005/8/layout/target1"/>
    <dgm:cxn modelId="{6F7A72BD-0767-E345-9591-9F8D9066CE63}" srcId="{4B3FAE40-8272-DC4B-9B79-ACE3AF5E4342}" destId="{0AA9525C-C9F7-764A-85B9-064D82DE764F}" srcOrd="0" destOrd="0" parTransId="{EBB60017-4895-6A44-82F1-86228D097773}" sibTransId="{8B642B9E-9281-C24B-A138-4B6BF8D6D706}"/>
    <dgm:cxn modelId="{68695334-FA53-0045-9131-E09D4766DEFB}" type="presOf" srcId="{34730F71-6E33-FF4B-B3AB-4068B2E1791B}" destId="{9491ECB9-F244-7C45-B06C-EE98875ED392}" srcOrd="0" destOrd="0" presId="urn:microsoft.com/office/officeart/2005/8/layout/target1"/>
    <dgm:cxn modelId="{B726E4B5-C763-5447-9542-35DCA23D0C3A}" srcId="{4B3FAE40-8272-DC4B-9B79-ACE3AF5E4342}" destId="{34730F71-6E33-FF4B-B3AB-4068B2E1791B}" srcOrd="1" destOrd="0" parTransId="{688B2FF6-2A28-7B45-AFED-6F98EE54B0E8}" sibTransId="{9AE46F42-2B7C-B64C-A0E4-A27C0F0314D6}"/>
    <dgm:cxn modelId="{102AF002-F028-7E4F-ABD5-9203294DB005}" type="presOf" srcId="{4B3FAE40-8272-DC4B-9B79-ACE3AF5E4342}" destId="{17D61BD0-5E4C-784C-9887-86563793AF8A}" srcOrd="0" destOrd="0" presId="urn:microsoft.com/office/officeart/2005/8/layout/target1"/>
    <dgm:cxn modelId="{07E027BD-636F-AA45-8ECD-B154BF413619}" type="presParOf" srcId="{17D61BD0-5E4C-784C-9887-86563793AF8A}" destId="{4F5703CF-F625-2144-932E-13D66D29C615}" srcOrd="0" destOrd="0" presId="urn:microsoft.com/office/officeart/2005/8/layout/target1"/>
    <dgm:cxn modelId="{A61B61D6-E57A-7847-B416-5CE74A95427A}" type="presParOf" srcId="{17D61BD0-5E4C-784C-9887-86563793AF8A}" destId="{54F3B212-F2DD-8747-8213-7A5E964C6A73}" srcOrd="1" destOrd="0" presId="urn:microsoft.com/office/officeart/2005/8/layout/target1"/>
    <dgm:cxn modelId="{7548B6D9-06EC-9E4D-98CF-2CA6FB68BD41}" type="presParOf" srcId="{17D61BD0-5E4C-784C-9887-86563793AF8A}" destId="{48B8133A-A11D-474A-BB1F-2C4C0416FD2A}" srcOrd="2" destOrd="0" presId="urn:microsoft.com/office/officeart/2005/8/layout/target1"/>
    <dgm:cxn modelId="{25F1EBD8-7BED-6D48-A222-10A043341FE7}" type="presParOf" srcId="{17D61BD0-5E4C-784C-9887-86563793AF8A}" destId="{6B77DF66-058F-394B-9D7D-C7AE75797339}" srcOrd="3" destOrd="0" presId="urn:microsoft.com/office/officeart/2005/8/layout/target1"/>
    <dgm:cxn modelId="{507A202B-C7B8-2D48-A323-7069887048D3}" type="presParOf" srcId="{17D61BD0-5E4C-784C-9887-86563793AF8A}" destId="{91432F22-6362-E148-8AC6-B9DC14088C57}" srcOrd="4" destOrd="0" presId="urn:microsoft.com/office/officeart/2005/8/layout/target1"/>
    <dgm:cxn modelId="{792E6344-BE97-EB4C-A898-E83798B3AE1A}" type="presParOf" srcId="{17D61BD0-5E4C-784C-9887-86563793AF8A}" destId="{9491ECB9-F244-7C45-B06C-EE98875ED392}" srcOrd="5" destOrd="0" presId="urn:microsoft.com/office/officeart/2005/8/layout/target1"/>
    <dgm:cxn modelId="{F7005D13-BEE5-3443-AFD2-E8EEE3297842}" type="presParOf" srcId="{17D61BD0-5E4C-784C-9887-86563793AF8A}" destId="{8DE88AD4-AD47-F84B-8A61-BFB56921FC79}" srcOrd="6" destOrd="0" presId="urn:microsoft.com/office/officeart/2005/8/layout/target1"/>
    <dgm:cxn modelId="{D5A0851D-A950-4D47-B63B-95470A467E92}" type="presParOf" srcId="{17D61BD0-5E4C-784C-9887-86563793AF8A}" destId="{4683DCBF-6B1A-B943-A1A9-23217337BE70}" srcOrd="7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33DA0-A623-E747-B31C-E16E9D3A0DD0}">
      <dsp:nvSpPr>
        <dsp:cNvPr id="0" name=""/>
        <dsp:cNvSpPr/>
      </dsp:nvSpPr>
      <dsp:spPr>
        <a:xfrm>
          <a:off x="1503" y="0"/>
          <a:ext cx="2339801" cy="30345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700" kern="1200" dirty="0" smtClean="0"/>
            <a:t>Fuente</a:t>
          </a:r>
          <a:endParaRPr lang="es-ES_tradnl" sz="3700" kern="1200" dirty="0"/>
        </a:p>
      </dsp:txBody>
      <dsp:txXfrm>
        <a:off x="1503" y="1213817"/>
        <a:ext cx="2339801" cy="1213817"/>
      </dsp:txXfrm>
    </dsp:sp>
    <dsp:sp modelId="{A53EA5A2-4BA2-FF44-AE2A-B93A6E711141}">
      <dsp:nvSpPr>
        <dsp:cNvPr id="0" name=""/>
        <dsp:cNvSpPr/>
      </dsp:nvSpPr>
      <dsp:spPr>
        <a:xfrm>
          <a:off x="666153" y="182072"/>
          <a:ext cx="1010502" cy="101050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5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D80CE5-08A4-634E-8944-6639720DABB4}">
      <dsp:nvSpPr>
        <dsp:cNvPr id="0" name=""/>
        <dsp:cNvSpPr/>
      </dsp:nvSpPr>
      <dsp:spPr>
        <a:xfrm>
          <a:off x="2411499" y="0"/>
          <a:ext cx="2339801" cy="30345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700" kern="1200" dirty="0" smtClean="0"/>
            <a:t>Mensaje</a:t>
          </a:r>
        </a:p>
      </dsp:txBody>
      <dsp:txXfrm>
        <a:off x="2411499" y="1213817"/>
        <a:ext cx="2339801" cy="1213817"/>
      </dsp:txXfrm>
    </dsp:sp>
    <dsp:sp modelId="{8D0E8F8E-BF9C-244C-8D18-38E767AF3BD1}">
      <dsp:nvSpPr>
        <dsp:cNvPr id="0" name=""/>
        <dsp:cNvSpPr/>
      </dsp:nvSpPr>
      <dsp:spPr>
        <a:xfrm>
          <a:off x="3172909" y="352337"/>
          <a:ext cx="816981" cy="70095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5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0B8DF5-F83A-A348-8C0A-72686499B4AA}">
      <dsp:nvSpPr>
        <dsp:cNvPr id="0" name=""/>
        <dsp:cNvSpPr/>
      </dsp:nvSpPr>
      <dsp:spPr>
        <a:xfrm>
          <a:off x="4821494" y="0"/>
          <a:ext cx="2339801" cy="30345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700" kern="1200" dirty="0" smtClean="0"/>
            <a:t>Receptor</a:t>
          </a:r>
          <a:endParaRPr lang="es-ES_tradnl" sz="3700" kern="1200" dirty="0"/>
        </a:p>
      </dsp:txBody>
      <dsp:txXfrm>
        <a:off x="4821494" y="1213817"/>
        <a:ext cx="2339801" cy="1213817"/>
      </dsp:txXfrm>
    </dsp:sp>
    <dsp:sp modelId="{9E671E10-61F7-C945-A1FE-464551A73751}">
      <dsp:nvSpPr>
        <dsp:cNvPr id="0" name=""/>
        <dsp:cNvSpPr/>
      </dsp:nvSpPr>
      <dsp:spPr>
        <a:xfrm>
          <a:off x="5414827" y="166460"/>
          <a:ext cx="1153135" cy="104172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5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C57C77-FD43-9F4E-89B8-30146439A42E}">
      <dsp:nvSpPr>
        <dsp:cNvPr id="0" name=""/>
        <dsp:cNvSpPr/>
      </dsp:nvSpPr>
      <dsp:spPr>
        <a:xfrm>
          <a:off x="286511" y="2427634"/>
          <a:ext cx="6589776" cy="455181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32F22-6362-E148-8AC6-B9DC14088C57}">
      <dsp:nvSpPr>
        <dsp:cNvPr id="0" name=""/>
        <dsp:cNvSpPr/>
      </dsp:nvSpPr>
      <dsp:spPr>
        <a:xfrm>
          <a:off x="508000" y="1015999"/>
          <a:ext cx="3048000" cy="30480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703CF-F625-2144-932E-13D66D29C615}">
      <dsp:nvSpPr>
        <dsp:cNvPr id="0" name=""/>
        <dsp:cNvSpPr/>
      </dsp:nvSpPr>
      <dsp:spPr>
        <a:xfrm>
          <a:off x="1524000" y="2032000"/>
          <a:ext cx="1016000" cy="1016000"/>
        </a:xfrm>
        <a:prstGeom prst="ellipse">
          <a:avLst/>
        </a:prstGeom>
        <a:gradFill flip="none" rotWithShape="1">
          <a:gsLst>
            <a:gs pos="37000">
              <a:schemeClr val="tx2">
                <a:lumMod val="75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rgbClr r="0" g="0" b="0">
              <a:shade val="80000"/>
            </a:sc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F3B212-F2DD-8747-8213-7A5E964C6A73}">
      <dsp:nvSpPr>
        <dsp:cNvPr id="0" name=""/>
        <dsp:cNvSpPr/>
      </dsp:nvSpPr>
      <dsp:spPr>
        <a:xfrm>
          <a:off x="4064000" y="0"/>
          <a:ext cx="1524000" cy="1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/>
            <a:t>Comunicación intercultural</a:t>
          </a:r>
          <a:endParaRPr lang="es-ES_tradnl" sz="1800" kern="1200" dirty="0"/>
        </a:p>
      </dsp:txBody>
      <dsp:txXfrm>
        <a:off x="4064000" y="0"/>
        <a:ext cx="1524000" cy="1270000"/>
      </dsp:txXfrm>
    </dsp:sp>
    <dsp:sp modelId="{48B8133A-A11D-474A-BB1F-2C4C0416FD2A}">
      <dsp:nvSpPr>
        <dsp:cNvPr id="0" name=""/>
        <dsp:cNvSpPr/>
      </dsp:nvSpPr>
      <dsp:spPr>
        <a:xfrm>
          <a:off x="3683000" y="634999"/>
          <a:ext cx="38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B77DF66-058F-394B-9D7D-C7AE75797339}">
      <dsp:nvSpPr>
        <dsp:cNvPr id="0" name=""/>
        <dsp:cNvSpPr/>
      </dsp:nvSpPr>
      <dsp:spPr>
        <a:xfrm rot="5400000">
          <a:off x="1903857" y="762126"/>
          <a:ext cx="1906016" cy="164973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91ECB9-F244-7C45-B06C-EE98875ED392}">
      <dsp:nvSpPr>
        <dsp:cNvPr id="0" name=""/>
        <dsp:cNvSpPr/>
      </dsp:nvSpPr>
      <dsp:spPr>
        <a:xfrm>
          <a:off x="4064000" y="1269999"/>
          <a:ext cx="1524000" cy="1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 smtClean="0"/>
            <a:t>Comunicación humana</a:t>
          </a:r>
          <a:endParaRPr lang="es-ES_tradnl" sz="1800" kern="1200" dirty="0"/>
        </a:p>
      </dsp:txBody>
      <dsp:txXfrm>
        <a:off x="4064000" y="1269999"/>
        <a:ext cx="1524000" cy="1270000"/>
      </dsp:txXfrm>
    </dsp:sp>
    <dsp:sp modelId="{8DE88AD4-AD47-F84B-8A61-BFB56921FC79}">
      <dsp:nvSpPr>
        <dsp:cNvPr id="0" name=""/>
        <dsp:cNvSpPr/>
      </dsp:nvSpPr>
      <dsp:spPr>
        <a:xfrm>
          <a:off x="3683000" y="1905000"/>
          <a:ext cx="381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83DCBF-6B1A-B943-A1A9-23217337BE70}">
      <dsp:nvSpPr>
        <dsp:cNvPr id="0" name=""/>
        <dsp:cNvSpPr/>
      </dsp:nvSpPr>
      <dsp:spPr>
        <a:xfrm rot="5400000">
          <a:off x="2553614" y="2112924"/>
          <a:ext cx="1334211" cy="9220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EA96-2F87-4BD5-9936-7277C442A496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AC6E-05A4-4B8F-AE80-8D3CA98BB9F0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A4B6-D0D4-4357-A3C4-324AF942DE31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4FD75-E442-49CE-B453-0AF71B4E684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2D087-E216-4411-84CE-F88E6FE37A9E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1FB7A-D0F4-42CF-8EA7-D5A7CAE59A4A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3750-5CAB-4A88-BF0F-F056F4FCB265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97BA7-C646-4BB2-8206-592F3365DE9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725A2-5536-41D9-B108-36F0AC9B7856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808F2-1A2C-4702-9BB2-B379D5D8D52E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E3253-45B2-4171-A9C6-1EB64D383696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7675D-8FF7-46DB-9293-C5873D68AB81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16A2B-E5E3-4D10-8432-5E075977EC60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1B747-2580-4F17-B77D-573020434E90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4F702-7685-4E15-88F3-D55FBEA7792E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C010-2C98-4BA0-B798-8498186276D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C50BC-FB11-45E7-9DE6-8BC070DF6FD7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98B78-5E9F-4399-B2F5-79C4A1C7686A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667E-FD07-4DF9-90EC-3EA1BF9941C3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331C-0FC9-48F3-901F-F543EEC486A5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33F9-1253-4F5A-ADD0-8320CDC7C5F4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1BF5-4285-4844-955D-480897FA003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7D7B04DE-B056-4EBB-A131-C81BE2FC7AB0}" type="datetime1">
              <a:rPr lang="es-ES_tradnl" smtClean="0"/>
              <a:pPr/>
              <a:t>23/02/11</a:t>
            </a:fld>
            <a:endParaRPr lang="es-ES_tradnl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E15AA097-66C6-4A34-B560-CD0794331482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mtClean="0"/>
              <a:t>La comunicación intercultural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32560" y="4550735"/>
            <a:ext cx="7406640" cy="1752600"/>
          </a:xfrm>
        </p:spPr>
        <p:txBody>
          <a:bodyPr>
            <a:normAutofit/>
          </a:bodyPr>
          <a:lstStyle/>
          <a:p>
            <a:r>
              <a:rPr lang="es-ES_tradnl" dirty="0" smtClean="0">
                <a:solidFill>
                  <a:srgbClr val="898989"/>
                </a:solidFill>
              </a:rPr>
              <a:t>Angélica Daniela Villela Mota</a:t>
            </a:r>
          </a:p>
          <a:p>
            <a:r>
              <a:rPr lang="es-ES_tradnl" dirty="0" smtClean="0">
                <a:solidFill>
                  <a:srgbClr val="898989"/>
                </a:solidFill>
              </a:rPr>
              <a:t>Stephany Gabriela Reyes Martínez</a:t>
            </a:r>
          </a:p>
          <a:p>
            <a:r>
              <a:rPr lang="es-ES_tradnl" dirty="0" err="1" smtClean="0">
                <a:solidFill>
                  <a:srgbClr val="898989"/>
                </a:solidFill>
              </a:rPr>
              <a:t>Ericka</a:t>
            </a:r>
            <a:r>
              <a:rPr lang="es-ES_tradnl" dirty="0" smtClean="0">
                <a:solidFill>
                  <a:srgbClr val="898989"/>
                </a:solidFill>
              </a:rPr>
              <a:t> Peña Segura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“Proceso de la comunicación humana cuando ocurre entre individuos o grupos que han vivido </a:t>
            </a:r>
            <a:r>
              <a:rPr lang="es-MX" b="1" dirty="0" smtClean="0"/>
              <a:t>experiencias culturales diferentes</a:t>
            </a:r>
            <a:r>
              <a:rPr lang="es-MX" dirty="0" smtClean="0"/>
              <a:t>”</a:t>
            </a:r>
          </a:p>
          <a:p>
            <a:endParaRPr lang="es-MX" dirty="0"/>
          </a:p>
          <a:p>
            <a:r>
              <a:rPr lang="es-MX" dirty="0" smtClean="0"/>
              <a:t>En el proceso de comunicación no se transmiten ideas, sino símbolos a través de códigos.</a:t>
            </a:r>
          </a:p>
          <a:p>
            <a:endParaRPr lang="es-MX" dirty="0"/>
          </a:p>
          <a:p>
            <a:r>
              <a:rPr lang="es-MX" dirty="0" smtClean="0"/>
              <a:t>Hay varios elementos que no permiten la correcta transmisión de ideas: </a:t>
            </a:r>
            <a:r>
              <a:rPr lang="es-MX" b="1" dirty="0" smtClean="0"/>
              <a:t>La fatalidad de la comunicación.</a:t>
            </a:r>
            <a:endParaRPr lang="es-MX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El proceso de comunicación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4520" y="1417638"/>
            <a:ext cx="7602279" cy="51958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sz="2700" b="1" dirty="0" smtClean="0"/>
              <a:t>Proceso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Serie de eventos que ocurren consecutivamente, en orden y tiempo definidos.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2700" dirty="0" smtClean="0"/>
          </a:p>
          <a:p>
            <a:pPr>
              <a:lnSpc>
                <a:spcPct val="80000"/>
              </a:lnSpc>
            </a:pPr>
            <a:r>
              <a:rPr lang="es-ES_tradnl" sz="2700" b="1" dirty="0" smtClean="0"/>
              <a:t> Elementos en la comunicación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Emisor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Símbolo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Mensaje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Receptor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Canal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Ruido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700" dirty="0" smtClean="0"/>
              <a:t>Retroalimentación</a:t>
            </a:r>
          </a:p>
          <a:p>
            <a:pPr>
              <a:lnSpc>
                <a:spcPct val="80000"/>
              </a:lnSpc>
            </a:pPr>
            <a:endParaRPr lang="es-ES_tradnl" sz="2700" dirty="0" smtClean="0"/>
          </a:p>
        </p:txBody>
      </p:sp>
      <p:grpSp>
        <p:nvGrpSpPr>
          <p:cNvPr id="9" name="8 Grupo"/>
          <p:cNvGrpSpPr/>
          <p:nvPr/>
        </p:nvGrpSpPr>
        <p:grpSpPr>
          <a:xfrm>
            <a:off x="2450875" y="3325768"/>
            <a:ext cx="6482813" cy="2471107"/>
            <a:chOff x="0" y="1628800"/>
            <a:chExt cx="8949566" cy="34113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12874"/>
            <a:stretch>
              <a:fillRect/>
            </a:stretch>
          </p:blipFill>
          <p:spPr bwMode="auto">
            <a:xfrm>
              <a:off x="0" y="1628800"/>
              <a:ext cx="8949566" cy="341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10 CuadroTexto"/>
            <p:cNvSpPr txBox="1"/>
            <p:nvPr/>
          </p:nvSpPr>
          <p:spPr>
            <a:xfrm>
              <a:off x="4139951" y="2996954"/>
              <a:ext cx="1008112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s-MX" sz="1200" dirty="0" smtClean="0">
                  <a:latin typeface="Times New Roman" pitchFamily="18" charset="0"/>
                  <a:cs typeface="Times New Roman" pitchFamily="18" charset="0"/>
                </a:rPr>
                <a:t>Símbolo</a:t>
              </a:r>
              <a:endParaRPr lang="es-MX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contenido 2"/>
          <p:cNvSpPr>
            <a:spLocks noGrp="1"/>
          </p:cNvSpPr>
          <p:nvPr>
            <p:ph idx="1"/>
          </p:nvPr>
        </p:nvSpPr>
        <p:spPr>
          <a:xfrm>
            <a:off x="1136788" y="293688"/>
            <a:ext cx="7550011" cy="2741612"/>
          </a:xfrm>
        </p:spPr>
        <p:txBody>
          <a:bodyPr/>
          <a:lstStyle/>
          <a:p>
            <a:r>
              <a:rPr lang="es-ES_tradnl" b="1" dirty="0" smtClean="0"/>
              <a:t>Comunicación humana</a:t>
            </a:r>
          </a:p>
          <a:p>
            <a:pPr>
              <a:buFont typeface="Arial" charset="0"/>
              <a:buNone/>
            </a:pPr>
            <a:r>
              <a:rPr lang="es-ES_tradnl" dirty="0" smtClean="0"/>
              <a:t>Transmisión de señales y creación de significados.</a:t>
            </a:r>
          </a:p>
          <a:p>
            <a:pPr>
              <a:buFont typeface="Arial" charset="0"/>
              <a:buNone/>
            </a:pPr>
            <a:r>
              <a:rPr lang="es-ES_tradnl" dirty="0" smtClean="0"/>
              <a:t>Lo último ocurre sólo en la mente de cada uno (emisor y receptor).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136789" y="3423190"/>
          <a:ext cx="7162800" cy="3034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4" name="CuadroTexto 4"/>
          <p:cNvSpPr txBox="1">
            <a:spLocks noChangeArrowheads="1"/>
          </p:cNvSpPr>
          <p:nvPr/>
        </p:nvSpPr>
        <p:spPr bwMode="auto">
          <a:xfrm>
            <a:off x="3503613" y="5811838"/>
            <a:ext cx="30480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200" b="1">
                <a:latin typeface="Calibri" charset="0"/>
              </a:rPr>
              <a:t>Retroalimentación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Etapas proceso de comunicación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9460" y="1417638"/>
            <a:ext cx="7687340" cy="519588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Arial" charset="0"/>
              <a:buAutoNum type="arabicPeriod"/>
            </a:pPr>
            <a:r>
              <a:rPr lang="es-ES_tradnl" sz="3000" b="1" dirty="0" smtClean="0"/>
              <a:t>Origen del estímulo</a:t>
            </a:r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“Algo ocurre externo a los órganos sensoriales del individuo A”.</a:t>
            </a:r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Limitantes: distracciones.</a:t>
            </a:r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endParaRPr lang="es-ES_tradnl" sz="3000" dirty="0" smtClean="0"/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s-ES_tradnl" sz="3000" b="1" dirty="0" smtClean="0"/>
              <a:t>2. Recepción del estímulo</a:t>
            </a:r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El suceso anterior estimula órganos sensoriales del individuo A.</a:t>
            </a:r>
          </a:p>
          <a:p>
            <a:pPr marL="514350" indent="-514350"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Limitantes: del hombre como especie, diferencias individuales en la percepción sensorial.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0726" y="279400"/>
            <a:ext cx="7666074" cy="6303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b="1" dirty="0" smtClean="0"/>
              <a:t>3. Estado neurofisiológico </a:t>
            </a:r>
            <a:r>
              <a:rPr lang="es-ES_tradnl" sz="3000" b="1" dirty="0" err="1" smtClean="0"/>
              <a:t>preverbal</a:t>
            </a:r>
            <a:endParaRPr lang="es-ES_tradnl" sz="3000" b="1" dirty="0" smtClean="0"/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Activación neuronal.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err="1" smtClean="0"/>
              <a:t>Autoproyección</a:t>
            </a:r>
            <a:r>
              <a:rPr lang="es-ES_tradnl" sz="3000" dirty="0" smtClean="0"/>
              <a:t>: Involucra el estado interno de la persona, físico y psicológico.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endParaRPr lang="es-ES_tradnl" sz="3000" dirty="0" smtClean="0"/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b="1" dirty="0" smtClean="0"/>
              <a:t>4. Transformación a símbolos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Elección de un significado entre varios posibles.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Limitantes: múltiples interpretaciones.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endParaRPr lang="es-ES_tradnl" sz="3000" dirty="0" smtClean="0"/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b="1" dirty="0" smtClean="0"/>
              <a:t>5. Formulación verbal final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Ejecución de palabras o gestos que comunican el significado seleccionado.</a:t>
            </a:r>
          </a:p>
          <a:p>
            <a:pPr marL="514350" indent="-514350"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Limitantes: diferencias individuales en la expresión oral.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8316" y="528638"/>
            <a:ext cx="7538484" cy="21431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3000" b="1" dirty="0" smtClean="0"/>
              <a:t>Limitantes en la comunicación intercultural…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3000" dirty="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El emisor y receptor pertenecen a distintas culturas, varianza cultural en la percepción de objetos y eventos sociales.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787303" y="22924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Ruido e Inteligibilidad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35608" y="1223963"/>
            <a:ext cx="7251192" cy="542131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sz="2700" dirty="0" smtClean="0"/>
              <a:t>Ruido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Interferencia externa o interna en el proceso comunicativo.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s-ES_tradnl" sz="2700" dirty="0" smtClean="0"/>
          </a:p>
          <a:p>
            <a:pPr>
              <a:lnSpc>
                <a:spcPct val="90000"/>
              </a:lnSpc>
            </a:pPr>
            <a:r>
              <a:rPr lang="es-ES_tradnl" sz="2700" dirty="0" smtClean="0"/>
              <a:t>Ruido semántico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“Diferencia de significado que puede tener un mensaje para las personas, debido a diferencias socioculturales o de valores”.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s-ES_tradnl" sz="2700" dirty="0" smtClean="0"/>
          </a:p>
          <a:p>
            <a:pPr>
              <a:lnSpc>
                <a:spcPct val="90000"/>
              </a:lnSpc>
            </a:pPr>
            <a:r>
              <a:rPr lang="es-ES_tradnl" sz="2700" dirty="0" smtClean="0"/>
              <a:t>Inteligencia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Ser capaz de compartir signos y significados semejantes.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Emisor y receptor del mismo grupo sociocultural.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Terminología</a:t>
            </a:r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idx="1"/>
          </p:nvPr>
        </p:nvGraphicFramePr>
        <p:xfrm>
          <a:off x="1435608" y="1600200"/>
          <a:ext cx="7362317" cy="4861243"/>
        </p:xfrm>
        <a:graphic>
          <a:graphicData uri="http://schemas.openxmlformats.org/drawingml/2006/table">
            <a:tbl>
              <a:tblPr/>
              <a:tblGrid>
                <a:gridCol w="2753620"/>
                <a:gridCol w="4608697"/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Funciones de la comunicación humana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923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Expresivas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Satisfacen necesidad de iniciar y mantener relaciones sociales con otros.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Saludar, felicitar, desahogarse,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3288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Utilitarias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Satisfacen necesidad de cooperar, coordinarse o competir por sobrevivir.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Pedir información, extender una invitación, negociar.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1254642" y="371476"/>
          <a:ext cx="7667108" cy="6335795"/>
        </p:xfrm>
        <a:graphic>
          <a:graphicData uri="http://schemas.openxmlformats.org/drawingml/2006/table">
            <a:tbl>
              <a:tblPr/>
              <a:tblGrid>
                <a:gridCol w="2424223"/>
                <a:gridCol w="5242885"/>
              </a:tblGrid>
              <a:tr h="52401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Principios de la comunicación humana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6385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Omnipresente, inevitable e irreversible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Todo el mundo comunica siempre.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Todo comportamiento significa algo: silencio.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6385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Predecible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No es al azar, todo es con un propósito.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Control del entorno para obtener beneficios.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4465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Personal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Las personas perciben e interpretan de acuerdo a sus propios intereses, valores y creencias socioculturales y personales.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6385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Continua, dinámica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Transaccional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Verbal y no verbal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Toda comunicación tiene historia y futuro.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Los elementos involucrados son interdependientes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847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Abarca contenido y relaciones interpersonales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Requiere inteligibilidad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Los eventos ocurren en relación al contenido del mensaje y las relaciones entre participantes.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Dos médicos discuten el caso de un paciente (mensaje), son colegas (</a:t>
                      </a:r>
                      <a:r>
                        <a:rPr kumimoji="0" lang="es-ES_tradnl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rel</a:t>
                      </a:r>
                      <a:r>
                        <a:rPr kumimoji="0" lang="es-ES_tradn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. Interpersonal).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1212112" y="341313"/>
          <a:ext cx="7474688" cy="1857375"/>
        </p:xfrm>
        <a:graphic>
          <a:graphicData uri="http://schemas.openxmlformats.org/drawingml/2006/table">
            <a:tbl>
              <a:tblPr/>
              <a:tblGrid>
                <a:gridCol w="3737344"/>
                <a:gridCol w="3737344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Niveles de comunicación humana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Intrapersonal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Diálogos con uno mismo.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Interpersonal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Diálogo entre dos personas.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En grupos pequeños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De 3 a 7 personas.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En público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Más de 7 personas.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2550" name="CuadroTexto 4"/>
          <p:cNvSpPr txBox="1">
            <a:spLocks noChangeArrowheads="1"/>
          </p:cNvSpPr>
          <p:nvPr/>
        </p:nvSpPr>
        <p:spPr bwMode="auto">
          <a:xfrm>
            <a:off x="457200" y="2586038"/>
            <a:ext cx="8229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MX">
              <a:latin typeface="Calibri" charset="0"/>
            </a:endParaRPr>
          </a:p>
        </p:txBody>
      </p:sp>
      <p:pic>
        <p:nvPicPr>
          <p:cNvPr id="22551" name="Imagen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6325" y="2276475"/>
            <a:ext cx="4452938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4000" smtClean="0"/>
              <a:t>Comunicación</a:t>
            </a:r>
            <a:br>
              <a:rPr lang="es-ES_tradnl" sz="4000" smtClean="0"/>
            </a:br>
            <a:r>
              <a:rPr lang="es-ES_tradnl" sz="4000" smtClean="0"/>
              <a:t>Intracultural e Intercultural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8316" y="1600200"/>
            <a:ext cx="7538484" cy="50133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sz="3000" b="1" dirty="0" err="1" smtClean="0"/>
              <a:t>Intracultural</a:t>
            </a:r>
            <a:endParaRPr lang="es-ES_tradnl" sz="3000" b="1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Las personas comparten códigos comunes como lenguaje, valores y marcos de referencia.</a:t>
            </a:r>
          </a:p>
          <a:p>
            <a:pPr>
              <a:lnSpc>
                <a:spcPct val="90000"/>
              </a:lnSpc>
            </a:pPr>
            <a:endParaRPr lang="es-ES_tradnl" sz="3000" dirty="0" smtClean="0"/>
          </a:p>
          <a:p>
            <a:pPr>
              <a:lnSpc>
                <a:spcPct val="90000"/>
              </a:lnSpc>
            </a:pPr>
            <a:r>
              <a:rPr lang="es-ES_tradnl" sz="3000" b="1" dirty="0" smtClean="0"/>
              <a:t>Intercultural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3000" dirty="0" smtClean="0"/>
              <a:t>“Proceso simbólico, interpretativo, transaccional y contextual en el cual, el nivel de diferencia entre individuos es suficientemente grande e importante para crear interpretaciones diferentes.”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Interpersonal vs. Colectiva</a:t>
            </a:r>
          </a:p>
        </p:txBody>
      </p:sp>
      <p:sp>
        <p:nvSpPr>
          <p:cNvPr id="24579" name="Marcador de contenido 2"/>
          <p:cNvSpPr>
            <a:spLocks noGrp="1"/>
          </p:cNvSpPr>
          <p:nvPr>
            <p:ph idx="1"/>
          </p:nvPr>
        </p:nvSpPr>
        <p:spPr>
          <a:xfrm>
            <a:off x="1073885" y="1600200"/>
            <a:ext cx="3771900" cy="4983163"/>
          </a:xfrm>
        </p:spPr>
        <p:txBody>
          <a:bodyPr/>
          <a:lstStyle/>
          <a:p>
            <a:r>
              <a:rPr lang="es-ES_tradnl" dirty="0" smtClean="0"/>
              <a:t>Comunicación interpersonal, en grupos pequeños o en público.</a:t>
            </a:r>
          </a:p>
          <a:p>
            <a:r>
              <a:rPr lang="es-ES_tradnl" dirty="0" smtClean="0"/>
              <a:t>Personal.</a:t>
            </a:r>
          </a:p>
          <a:p>
            <a:r>
              <a:rPr lang="es-ES_tradnl" dirty="0" smtClean="0"/>
              <a:t>Espontánea.</a:t>
            </a:r>
          </a:p>
          <a:p>
            <a:r>
              <a:rPr lang="es-ES_tradnl" dirty="0" smtClean="0"/>
              <a:t>Cara a cara.</a:t>
            </a:r>
          </a:p>
          <a:p>
            <a:r>
              <a:rPr lang="es-ES_tradnl" dirty="0" smtClean="0"/>
              <a:t>Diálogo, conversación.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5317273" y="1600200"/>
            <a:ext cx="3771900" cy="4983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s-ES_tradnl" sz="3200" dirty="0">
                <a:latin typeface="Calibri" charset="0"/>
              </a:rPr>
              <a:t>Comunicación colectiva, entre naciones o grupos grandes.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s-ES_tradnl" sz="3200" dirty="0">
                <a:latin typeface="Calibri" charset="0"/>
              </a:rPr>
              <a:t>Impersonal.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s-ES_tradnl" sz="3200" dirty="0">
                <a:latin typeface="Calibri" charset="0"/>
              </a:rPr>
              <a:t>Planeada.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s-ES_tradnl" sz="3200" dirty="0">
                <a:latin typeface="Calibri" charset="0"/>
              </a:rPr>
              <a:t>A través de un medio impuesto.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s-ES_tradnl" sz="3200" dirty="0">
                <a:latin typeface="Calibri" charset="0"/>
              </a:rPr>
              <a:t>Dirigida, falta de diálogo.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Clasificaciones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1990" y="1417638"/>
            <a:ext cx="7644809" cy="52117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Comunicación intercultural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“Proceso de comunicación humana que ocurre entre individuos o grupos que han vivido experiencias culturales diferentes.”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s-ES_tradnl" sz="2700" dirty="0" smtClean="0"/>
          </a:p>
          <a:p>
            <a:pPr>
              <a:lnSpc>
                <a:spcPct val="90000"/>
              </a:lnSpc>
              <a:buFont typeface="Arial" charset="0"/>
              <a:buAutoNum type="alphaUcPeriod"/>
            </a:pPr>
            <a:r>
              <a:rPr lang="es-ES_tradnl" sz="2700" dirty="0" err="1" smtClean="0"/>
              <a:t>Intraétnica</a:t>
            </a:r>
            <a:r>
              <a:rPr lang="es-ES_tradnl" sz="2700" dirty="0" smtClean="0"/>
              <a:t> (</a:t>
            </a:r>
            <a:r>
              <a:rPr lang="es-ES_tradnl" sz="2700" dirty="0" err="1" smtClean="0"/>
              <a:t>intracultural</a:t>
            </a:r>
            <a:r>
              <a:rPr lang="es-ES_tradnl" sz="2700" dirty="0" smtClean="0"/>
              <a:t>).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Existente entre personas de un mismo grupo étnico.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Comparten valores y códigos de comunicación similares.</a:t>
            </a:r>
          </a:p>
          <a:p>
            <a:pPr>
              <a:lnSpc>
                <a:spcPct val="90000"/>
              </a:lnSpc>
              <a:buFont typeface="Arial" charset="0"/>
              <a:buAutoNum type="alphaUcPeriod"/>
            </a:pPr>
            <a:endParaRPr lang="es-ES_tradnl" sz="2700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B. Interétnica.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s-ES_tradnl" sz="2700" dirty="0" smtClean="0"/>
              <a:t>Entre personas de diferentes grupos étnicos.</a:t>
            </a:r>
          </a:p>
          <a:p>
            <a:pPr>
              <a:lnSpc>
                <a:spcPct val="90000"/>
              </a:lnSpc>
            </a:pPr>
            <a:endParaRPr lang="es-ES_tradnl" sz="27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Grupo étnico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35608" y="1417638"/>
            <a:ext cx="7251192" cy="17113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3000" dirty="0" smtClean="0"/>
              <a:t>“Subgrupo, dentro de una población, que tiene una herencia cultural común, reflejada en determinadas costumbres, lenguaje, historia compartida y otras características.”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3000" dirty="0" smtClean="0"/>
          </a:p>
        </p:txBody>
      </p:sp>
      <p:pic>
        <p:nvPicPr>
          <p:cNvPr id="26628" name="Imagen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1775" y="4197350"/>
            <a:ext cx="35941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CuadroTexto 4"/>
          <p:cNvSpPr txBox="1">
            <a:spLocks noChangeArrowheads="1"/>
          </p:cNvSpPr>
          <p:nvPr/>
        </p:nvSpPr>
        <p:spPr bwMode="auto">
          <a:xfrm>
            <a:off x="666750" y="3454400"/>
            <a:ext cx="4211638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es-ES_tradnl" sz="2000" dirty="0">
                <a:latin typeface="Calibri" charset="0"/>
              </a:rPr>
              <a:t>Se reproduce biológicamente.</a:t>
            </a:r>
          </a:p>
          <a:p>
            <a:pPr marL="514350" indent="-514350">
              <a:buFontTx/>
              <a:buAutoNum type="arabicPeriod"/>
            </a:pPr>
            <a:r>
              <a:rPr lang="es-ES_tradnl" sz="2000" dirty="0">
                <a:latin typeface="Calibri" charset="0"/>
              </a:rPr>
              <a:t>Comparte valores culturales fundamentales, expresados en formas culturales.</a:t>
            </a:r>
          </a:p>
          <a:p>
            <a:pPr marL="514350" indent="-514350">
              <a:buFontTx/>
              <a:buAutoNum type="arabicPeriod"/>
            </a:pPr>
            <a:r>
              <a:rPr lang="es-ES_tradnl" sz="2000" dirty="0">
                <a:latin typeface="Calibri" charset="0"/>
              </a:rPr>
              <a:t>Compone un área de comunicación e interacción.</a:t>
            </a:r>
          </a:p>
          <a:p>
            <a:pPr marL="514350" indent="-514350">
              <a:buFontTx/>
              <a:buAutoNum type="arabicPeriod"/>
            </a:pPr>
            <a:r>
              <a:rPr lang="es-ES_tradnl" sz="2000" dirty="0">
                <a:latin typeface="Calibri" charset="0"/>
              </a:rPr>
              <a:t>Tiene miembros que se identifican y los demás los reconocen como grupo étnico.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4520" y="542925"/>
            <a:ext cx="7602279" cy="542131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Comunicación internacional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“De la diplomacia y la propaganda, altamente protocolizada y llevada a cabo en situaciones de formalidad.”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2200" dirty="0" smtClean="0"/>
          </a:p>
          <a:p>
            <a:pPr>
              <a:lnSpc>
                <a:spcPct val="80000"/>
              </a:lnSpc>
              <a:buFont typeface="Arial" charset="0"/>
              <a:buAutoNum type="alphaUcPeriod"/>
            </a:pPr>
            <a:r>
              <a:rPr lang="es-ES_tradnl" sz="2200" dirty="0" smtClean="0"/>
              <a:t>Transcultural (</a:t>
            </a:r>
            <a:r>
              <a:rPr lang="es-ES_tradnl" sz="2200" dirty="0" err="1" smtClean="0"/>
              <a:t>cross</a:t>
            </a:r>
            <a:r>
              <a:rPr lang="es-ES_tradnl" sz="2200" dirty="0" smtClean="0"/>
              <a:t>-cultural).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Función que desempeña el representantes de una cultura y sus miembros.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Área de investigación cuyo objetivo es identificar variables culturales presentes en dos o más culturas para eventualmente localizar aspectos universales potenciales.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2200" dirty="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B. Global.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Tipo de comunicación que sobrepasa fronteras culturales, nacionales y sociales.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s-ES_tradnl" sz="2200" dirty="0" smtClean="0"/>
              <a:t>Entre organizaciones e instituciones cuyos miembros difieren en lenguaje y cultura pero se unen por un objetivo en común.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s-ES_tradnl" sz="2200" dirty="0" smtClean="0"/>
          </a:p>
          <a:p>
            <a:pPr>
              <a:lnSpc>
                <a:spcPct val="80000"/>
              </a:lnSpc>
            </a:pPr>
            <a:endParaRPr lang="es-ES_tradnl" sz="2200" dirty="0" smtClean="0"/>
          </a:p>
        </p:txBody>
      </p:sp>
      <p:pic>
        <p:nvPicPr>
          <p:cNvPr id="27651" name="Imagen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4650" y="5534025"/>
            <a:ext cx="893763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Imagen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3438" y="5656263"/>
            <a:ext cx="12319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117</TotalTime>
  <Words>856</Words>
  <Application>Microsoft Macintosh PowerPoint</Application>
  <PresentationFormat>Presentación en pantalla (4:3)</PresentationFormat>
  <Paragraphs>152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Solsticio</vt:lpstr>
      <vt:lpstr>La comunicación intercultural</vt:lpstr>
      <vt:lpstr>Definición</vt:lpstr>
      <vt:lpstr>El proceso de comunicación</vt:lpstr>
      <vt:lpstr>Presentación de PowerPoint</vt:lpstr>
      <vt:lpstr>Etapas proceso de comunicación</vt:lpstr>
      <vt:lpstr>Presentación de PowerPoint</vt:lpstr>
      <vt:lpstr>Presentación de PowerPoint</vt:lpstr>
      <vt:lpstr>Ruido e Inteligibilidad</vt:lpstr>
      <vt:lpstr>Terminología</vt:lpstr>
      <vt:lpstr>Presentación de PowerPoint</vt:lpstr>
      <vt:lpstr>Presentación de PowerPoint</vt:lpstr>
      <vt:lpstr>Comunicación Intracultural e Intercultural</vt:lpstr>
      <vt:lpstr>Interpersonal vs. Colectiva</vt:lpstr>
      <vt:lpstr>Clasificaciones</vt:lpstr>
      <vt:lpstr>Grupo étnico</vt:lpstr>
      <vt:lpstr>Presentación de PowerPoint</vt:lpstr>
    </vt:vector>
  </TitlesOfParts>
  <Company>Instituto Tecnologico y de Estudios Superiores Monte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comunicación intercultural</dc:title>
  <dc:creator>Ericka Peña Segura</dc:creator>
  <cp:lastModifiedBy>Octavio Islas</cp:lastModifiedBy>
  <cp:revision>12</cp:revision>
  <dcterms:created xsi:type="dcterms:W3CDTF">2011-02-23T21:35:35Z</dcterms:created>
  <dcterms:modified xsi:type="dcterms:W3CDTF">2011-02-23T23:29:56Z</dcterms:modified>
</cp:coreProperties>
</file>